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81" r:id="rId24"/>
    <p:sldId id="278" r:id="rId25"/>
    <p:sldId id="279" r:id="rId26"/>
    <p:sldId id="282" r:id="rId27"/>
    <p:sldId id="283" r:id="rId28"/>
    <p:sldId id="284" r:id="rId29"/>
    <p:sldId id="285" r:id="rId30"/>
    <p:sldId id="286" r:id="rId31"/>
    <p:sldId id="280" r:id="rId32"/>
    <p:sldId id="287" r:id="rId33"/>
    <p:sldId id="288" r:id="rId34"/>
    <p:sldId id="290" r:id="rId35"/>
    <p:sldId id="289" r:id="rId36"/>
    <p:sldId id="291" r:id="rId37"/>
    <p:sldId id="292" r:id="rId38"/>
    <p:sldId id="293" r:id="rId39"/>
    <p:sldId id="294" r:id="rId40"/>
    <p:sldId id="295"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4" r:id="rId78"/>
    <p:sldId id="336" r:id="rId79"/>
    <p:sldId id="337" r:id="rId80"/>
    <p:sldId id="338" r:id="rId81"/>
    <p:sldId id="340" r:id="rId82"/>
    <p:sldId id="350" r:id="rId83"/>
    <p:sldId id="349" r:id="rId84"/>
    <p:sldId id="339" r:id="rId85"/>
    <p:sldId id="341" r:id="rId86"/>
    <p:sldId id="342" r:id="rId87"/>
    <p:sldId id="343" r:id="rId88"/>
    <p:sldId id="344" r:id="rId89"/>
    <p:sldId id="345" r:id="rId90"/>
    <p:sldId id="346" r:id="rId91"/>
    <p:sldId id="347" r:id="rId92"/>
    <p:sldId id="348"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9" r:id="rId111"/>
    <p:sldId id="376" r:id="rId112"/>
    <p:sldId id="370" r:id="rId113"/>
    <p:sldId id="372" r:id="rId114"/>
    <p:sldId id="373" r:id="rId115"/>
    <p:sldId id="374" r:id="rId116"/>
    <p:sldId id="377" r:id="rId117"/>
    <p:sldId id="371" r:id="rId118"/>
    <p:sldId id="378" r:id="rId119"/>
    <p:sldId id="379" r:id="rId120"/>
    <p:sldId id="380" r:id="rId1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54" d="100"/>
          <a:sy n="54" d="100"/>
        </p:scale>
        <p:origin x="9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tr-TR"/>
              <a:t>Asıl başlık stili için tıklayın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2/11/2017</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2/11/2017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tr-TR"/>
              <a:t>Asıl başlık stili için tıklayın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a:t>Asıl başlık stili için tıklayın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tr-TR"/>
              <a:t>Asıl başlık stili için tıklayın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a:t>Asıl başlık stili için tıklayın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tr-TR"/>
              <a:t>Asıl başlık stili için tıklayın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tr-TR"/>
              <a:t>Asıl başlık stili için tıklayın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tr-TR"/>
              <a:t>Asıl başlık stili için tıklayın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tıklayın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tr-TR"/>
              <a:t>Asıl başlık stili için tıklayın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2/11/2017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tr-TR"/>
              <a:t>Asıl başlık stili için tıklayın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2/11/2017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2/11/2017</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kemaltuskan@yahoo.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928401" y="1380069"/>
            <a:ext cx="8574622" cy="1363132"/>
          </a:xfrm>
        </p:spPr>
        <p:txBody>
          <a:bodyPr/>
          <a:lstStyle/>
          <a:p>
            <a:pPr algn="ctr"/>
            <a:r>
              <a:rPr lang="tr-TR" dirty="0"/>
              <a:t>PEDİATRİK ODYOLOJİ</a:t>
            </a:r>
          </a:p>
        </p:txBody>
      </p:sp>
      <p:sp>
        <p:nvSpPr>
          <p:cNvPr id="3" name="Alt Başlık 2"/>
          <p:cNvSpPr>
            <a:spLocks noGrp="1"/>
          </p:cNvSpPr>
          <p:nvPr>
            <p:ph type="subTitle" idx="1"/>
          </p:nvPr>
        </p:nvSpPr>
        <p:spPr>
          <a:xfrm>
            <a:off x="2928401" y="3996267"/>
            <a:ext cx="8574621" cy="1388534"/>
          </a:xfrm>
        </p:spPr>
        <p:txBody>
          <a:bodyPr>
            <a:normAutofit/>
          </a:bodyPr>
          <a:lstStyle/>
          <a:p>
            <a:r>
              <a:rPr lang="tr-TR" sz="3600" b="1" dirty="0"/>
              <a:t>Yrd.  Doçent Doktor Kemal Tuskan</a:t>
            </a:r>
          </a:p>
        </p:txBody>
      </p:sp>
    </p:spTree>
    <p:extLst>
      <p:ext uri="{BB962C8B-B14F-4D97-AF65-F5344CB8AC3E}">
        <p14:creationId xmlns:p14="http://schemas.microsoft.com/office/powerpoint/2010/main" val="466401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84311" y="685800"/>
            <a:ext cx="10018713" cy="1088409"/>
          </a:xfrm>
        </p:spPr>
        <p:txBody>
          <a:bodyPr>
            <a:normAutofit fontScale="90000"/>
          </a:bodyPr>
          <a:lstStyle/>
          <a:p>
            <a:r>
              <a:rPr lang="tr-TR" b="1" dirty="0"/>
              <a:t>Dış Kulak Yolu (DKY)</a:t>
            </a:r>
            <a:br>
              <a:rPr lang="tr-TR" dirty="0"/>
            </a:br>
            <a:endParaRPr lang="tr-TR" dirty="0"/>
          </a:p>
        </p:txBody>
      </p:sp>
      <p:sp>
        <p:nvSpPr>
          <p:cNvPr id="3" name="İçerik Yer Tutucusu 2"/>
          <p:cNvSpPr>
            <a:spLocks noGrp="1"/>
          </p:cNvSpPr>
          <p:nvPr>
            <p:ph idx="1"/>
          </p:nvPr>
        </p:nvSpPr>
        <p:spPr>
          <a:xfrm>
            <a:off x="1484310" y="1473959"/>
            <a:ext cx="10018713" cy="4317242"/>
          </a:xfrm>
        </p:spPr>
        <p:txBody>
          <a:bodyPr>
            <a:normAutofit fontScale="92500" lnSpcReduction="10000"/>
          </a:bodyPr>
          <a:lstStyle/>
          <a:p>
            <a:r>
              <a:rPr lang="tr-TR" dirty="0"/>
              <a:t>Yaklaşık 25-30 mm uzunluğundadır. </a:t>
            </a:r>
          </a:p>
          <a:p>
            <a:r>
              <a:rPr lang="tr-TR" dirty="0"/>
              <a:t>Kıkırdak ve kemik olmak üzere iki parçadan oluşmaktadır.</a:t>
            </a:r>
          </a:p>
          <a:p>
            <a:r>
              <a:rPr lang="tr-TR" dirty="0"/>
              <a:t> Kıkırdak parça dışta, kemik parça ise içte bulunur. </a:t>
            </a:r>
          </a:p>
          <a:p>
            <a:r>
              <a:rPr lang="tr-TR" dirty="0"/>
              <a:t>Erişkindeki kemik bölüm daha uzundur. </a:t>
            </a:r>
          </a:p>
          <a:p>
            <a:r>
              <a:rPr lang="tr-TR" b="1" dirty="0"/>
              <a:t>Çocuklarda ise </a:t>
            </a:r>
            <a:r>
              <a:rPr lang="tr-TR" b="1" dirty="0" err="1"/>
              <a:t>timpan</a:t>
            </a:r>
            <a:r>
              <a:rPr lang="tr-TR" b="1" dirty="0"/>
              <a:t> kemik gelişimini henüz tamamlamadığı için kıkırdak bölüm daha uzundur</a:t>
            </a:r>
            <a:r>
              <a:rPr lang="tr-TR" dirty="0"/>
              <a:t>. </a:t>
            </a:r>
          </a:p>
          <a:p>
            <a:r>
              <a:rPr lang="tr-TR" b="1" dirty="0"/>
              <a:t>Bu nedenle orta kulak enfeksiyonları kolaylıkla DKY arka duvarı ve </a:t>
            </a:r>
            <a:r>
              <a:rPr lang="tr-TR" b="1" dirty="0" err="1"/>
              <a:t>mastoid</a:t>
            </a:r>
            <a:r>
              <a:rPr lang="tr-TR" b="1" dirty="0"/>
              <a:t> kemiğe geçebilir.</a:t>
            </a:r>
          </a:p>
          <a:p>
            <a:r>
              <a:rPr lang="tr-TR" b="1" dirty="0"/>
              <a:t> Bu durum erken çocukluk döneminde dış kulak yolundaki kılların önemini arttırmaktadır.</a:t>
            </a:r>
            <a:endParaRPr lang="tr-TR" dirty="0"/>
          </a:p>
          <a:p>
            <a:pPr marL="0" indent="0">
              <a:buNone/>
            </a:pPr>
            <a:endParaRPr lang="tr-TR" dirty="0"/>
          </a:p>
        </p:txBody>
      </p:sp>
    </p:spTree>
    <p:extLst>
      <p:ext uri="{BB962C8B-B14F-4D97-AF65-F5344CB8AC3E}">
        <p14:creationId xmlns:p14="http://schemas.microsoft.com/office/powerpoint/2010/main" val="2676912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61365"/>
            <a:ext cx="10018713" cy="1237129"/>
          </a:xfrm>
        </p:spPr>
        <p:txBody>
          <a:bodyPr/>
          <a:lstStyle/>
          <a:p>
            <a:r>
              <a:rPr lang="tr-TR" b="1" dirty="0"/>
              <a:t>PEDİATRİK ODYOLOJİYE GİRİŞ</a:t>
            </a:r>
            <a:endParaRPr lang="tr-TR" dirty="0"/>
          </a:p>
        </p:txBody>
      </p:sp>
      <p:sp>
        <p:nvSpPr>
          <p:cNvPr id="3" name="İçerik Yer Tutucusu 2"/>
          <p:cNvSpPr>
            <a:spLocks noGrp="1"/>
          </p:cNvSpPr>
          <p:nvPr>
            <p:ph idx="1"/>
          </p:nvPr>
        </p:nvSpPr>
        <p:spPr>
          <a:xfrm>
            <a:off x="1484310" y="1165412"/>
            <a:ext cx="10018713" cy="5271247"/>
          </a:xfrm>
        </p:spPr>
        <p:txBody>
          <a:bodyPr>
            <a:normAutofit/>
          </a:bodyPr>
          <a:lstStyle/>
          <a:p>
            <a:pPr marL="0" indent="0">
              <a:buNone/>
            </a:pPr>
            <a:r>
              <a:rPr lang="tr-TR" sz="2800" b="1" dirty="0"/>
              <a:t>Dikkatin yapısı üç temel çerçeve içerisinde incelenebilir</a:t>
            </a:r>
            <a:r>
              <a:rPr lang="tr-TR" sz="2800" dirty="0"/>
              <a:t>.</a:t>
            </a:r>
          </a:p>
          <a:p>
            <a:pPr marL="0" indent="0">
              <a:buNone/>
            </a:pPr>
            <a:r>
              <a:rPr lang="tr-TR" sz="2800" dirty="0"/>
              <a:t>• </a:t>
            </a:r>
            <a:r>
              <a:rPr lang="tr-TR" sz="2800" b="1" u="sng" dirty="0"/>
              <a:t>Genel </a:t>
            </a:r>
            <a:r>
              <a:rPr lang="tr-TR" sz="2800" b="1" u="sng" dirty="0" err="1"/>
              <a:t>uyarılmışlık</a:t>
            </a:r>
            <a:r>
              <a:rPr lang="tr-TR" sz="2800" b="1" u="sng" dirty="0"/>
              <a:t> hâli</a:t>
            </a:r>
            <a:r>
              <a:rPr lang="tr-TR" sz="2800" b="1" dirty="0"/>
              <a:t>: Çevreye genel bir duyarlılık ve </a:t>
            </a:r>
            <a:r>
              <a:rPr lang="tr-TR" sz="2800" b="1" dirty="0" err="1"/>
              <a:t>farkındalılık</a:t>
            </a:r>
            <a:r>
              <a:rPr lang="tr-TR" sz="2800" b="1" dirty="0"/>
              <a:t> düzeyi ve uyarıcıları almaya hazır olma.</a:t>
            </a:r>
            <a:endParaRPr lang="tr-TR" sz="2800" dirty="0"/>
          </a:p>
          <a:p>
            <a:pPr marL="0" indent="0">
              <a:buNone/>
            </a:pPr>
            <a:r>
              <a:rPr lang="tr-TR" sz="2800" b="1" dirty="0"/>
              <a:t>• </a:t>
            </a:r>
            <a:r>
              <a:rPr lang="tr-TR" sz="2800" b="1" u="sng" dirty="0"/>
              <a:t>Seçicilik</a:t>
            </a:r>
            <a:r>
              <a:rPr lang="tr-TR" sz="2800" b="1" dirty="0"/>
              <a:t>: Önemli ve amaca uygun özellikleri araştırarak çevreyi tarama.</a:t>
            </a:r>
            <a:endParaRPr lang="tr-TR" sz="2800" dirty="0"/>
          </a:p>
          <a:p>
            <a:pPr marL="0" indent="0">
              <a:buNone/>
            </a:pPr>
            <a:r>
              <a:rPr lang="tr-TR" sz="2800" b="1" dirty="0"/>
              <a:t>• </a:t>
            </a:r>
            <a:r>
              <a:rPr lang="tr-TR" sz="2800" b="1" u="sng" dirty="0"/>
              <a:t>Yoğunlaşma</a:t>
            </a:r>
            <a:r>
              <a:rPr lang="tr-TR" sz="2800" b="1" dirty="0"/>
              <a:t>: Dikkati bir noktada yoğunlaştırma ve dikkati sürdürme.</a:t>
            </a:r>
            <a:endParaRPr lang="tr-TR" sz="2800" dirty="0"/>
          </a:p>
          <a:p>
            <a:endParaRPr lang="tr-TR" sz="2800" dirty="0"/>
          </a:p>
        </p:txBody>
      </p:sp>
    </p:spTree>
    <p:extLst>
      <p:ext uri="{BB962C8B-B14F-4D97-AF65-F5344CB8AC3E}">
        <p14:creationId xmlns:p14="http://schemas.microsoft.com/office/powerpoint/2010/main" val="24615320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61365"/>
            <a:ext cx="10018713" cy="1237129"/>
          </a:xfrm>
        </p:spPr>
        <p:txBody>
          <a:bodyPr/>
          <a:lstStyle/>
          <a:p>
            <a:r>
              <a:rPr lang="tr-TR" b="1" dirty="0"/>
              <a:t>PEDİATRİK ODYOLOJİYE GİRİŞ</a:t>
            </a:r>
            <a:endParaRPr lang="tr-TR" dirty="0"/>
          </a:p>
        </p:txBody>
      </p:sp>
      <p:sp>
        <p:nvSpPr>
          <p:cNvPr id="3" name="İçerik Yer Tutucusu 2"/>
          <p:cNvSpPr>
            <a:spLocks noGrp="1"/>
          </p:cNvSpPr>
          <p:nvPr>
            <p:ph idx="1"/>
          </p:nvPr>
        </p:nvSpPr>
        <p:spPr>
          <a:xfrm>
            <a:off x="1484310" y="1165412"/>
            <a:ext cx="10018713" cy="5271247"/>
          </a:xfrm>
        </p:spPr>
        <p:txBody>
          <a:bodyPr>
            <a:normAutofit/>
          </a:bodyPr>
          <a:lstStyle/>
          <a:p>
            <a:pPr marL="0" indent="0">
              <a:buNone/>
            </a:pPr>
            <a:r>
              <a:rPr lang="tr-TR" sz="2800" b="1" dirty="0"/>
              <a:t>Dikkatin yapısı üç temel çerçeve içerisinde incelenebilir</a:t>
            </a:r>
            <a:r>
              <a:rPr lang="tr-TR" sz="2800" dirty="0"/>
              <a:t>.</a:t>
            </a:r>
          </a:p>
          <a:p>
            <a:pPr marL="0" indent="0">
              <a:buNone/>
            </a:pPr>
            <a:r>
              <a:rPr lang="tr-TR" sz="2800" dirty="0"/>
              <a:t>• </a:t>
            </a:r>
            <a:r>
              <a:rPr lang="tr-TR" sz="2800" b="1" u="sng" dirty="0"/>
              <a:t>Genel </a:t>
            </a:r>
            <a:r>
              <a:rPr lang="tr-TR" sz="2800" b="1" u="sng" dirty="0" err="1"/>
              <a:t>uyarılmışlık</a:t>
            </a:r>
            <a:r>
              <a:rPr lang="tr-TR" sz="2800" b="1" u="sng" dirty="0"/>
              <a:t> hâli</a:t>
            </a:r>
            <a:r>
              <a:rPr lang="tr-TR" sz="2800" b="1" dirty="0"/>
              <a:t>: Çevreye genel bir duyarlılık ve </a:t>
            </a:r>
            <a:r>
              <a:rPr lang="tr-TR" sz="2800" b="1" dirty="0" err="1"/>
              <a:t>farkındalılık</a:t>
            </a:r>
            <a:r>
              <a:rPr lang="tr-TR" sz="2800" b="1" dirty="0"/>
              <a:t> düzeyi ve uyarıcıları almaya hazır olma.</a:t>
            </a:r>
            <a:endParaRPr lang="tr-TR" sz="2800" dirty="0"/>
          </a:p>
          <a:p>
            <a:pPr marL="0" indent="0">
              <a:buNone/>
            </a:pPr>
            <a:r>
              <a:rPr lang="tr-TR" sz="2800" b="1" dirty="0"/>
              <a:t>• </a:t>
            </a:r>
            <a:r>
              <a:rPr lang="tr-TR" sz="2800" b="1" u="sng" dirty="0"/>
              <a:t>Seçicilik</a:t>
            </a:r>
            <a:r>
              <a:rPr lang="tr-TR" sz="2800" b="1" dirty="0"/>
              <a:t>: Önemli ve amaca uygun özellikleri araştırarak çevreyi tarama.</a:t>
            </a:r>
            <a:endParaRPr lang="tr-TR" sz="2800" dirty="0"/>
          </a:p>
          <a:p>
            <a:pPr marL="0" indent="0">
              <a:buNone/>
            </a:pPr>
            <a:r>
              <a:rPr lang="tr-TR" sz="2800" b="1" dirty="0"/>
              <a:t>• </a:t>
            </a:r>
            <a:r>
              <a:rPr lang="tr-TR" sz="2800" b="1" u="sng" dirty="0"/>
              <a:t>Yoğunlaşma</a:t>
            </a:r>
            <a:r>
              <a:rPr lang="tr-TR" sz="2800" b="1" dirty="0"/>
              <a:t>: Dikkati bir noktada yoğunlaştırma ve dikkati sürdürme.</a:t>
            </a:r>
            <a:endParaRPr lang="tr-TR" sz="2800" dirty="0"/>
          </a:p>
          <a:p>
            <a:endParaRPr lang="tr-TR" sz="2800" dirty="0"/>
          </a:p>
        </p:txBody>
      </p:sp>
    </p:spTree>
    <p:extLst>
      <p:ext uri="{BB962C8B-B14F-4D97-AF65-F5344CB8AC3E}">
        <p14:creationId xmlns:p14="http://schemas.microsoft.com/office/powerpoint/2010/main" val="39700854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61365"/>
            <a:ext cx="10018713" cy="1237129"/>
          </a:xfrm>
        </p:spPr>
        <p:txBody>
          <a:bodyPr/>
          <a:lstStyle/>
          <a:p>
            <a:r>
              <a:rPr lang="tr-TR" b="1" dirty="0"/>
              <a:t>PEDİATRİK ODYOLOJİYE GİRİŞ</a:t>
            </a:r>
            <a:endParaRPr lang="tr-TR" dirty="0"/>
          </a:p>
        </p:txBody>
      </p:sp>
      <p:sp>
        <p:nvSpPr>
          <p:cNvPr id="3" name="İçerik Yer Tutucusu 2"/>
          <p:cNvSpPr>
            <a:spLocks noGrp="1"/>
          </p:cNvSpPr>
          <p:nvPr>
            <p:ph idx="1"/>
          </p:nvPr>
        </p:nvSpPr>
        <p:spPr>
          <a:xfrm>
            <a:off x="1484310" y="1165412"/>
            <a:ext cx="10018713" cy="5271247"/>
          </a:xfrm>
        </p:spPr>
        <p:txBody>
          <a:bodyPr>
            <a:normAutofit/>
          </a:bodyPr>
          <a:lstStyle/>
          <a:p>
            <a:pPr marL="0" indent="0">
              <a:buNone/>
            </a:pPr>
            <a:r>
              <a:rPr lang="tr-TR" dirty="0"/>
              <a:t>Bu üç temel nokta birbirini takip eden ögeler olarak görülebilir. </a:t>
            </a:r>
          </a:p>
          <a:p>
            <a:r>
              <a:rPr lang="tr-TR" b="1" dirty="0"/>
              <a:t>Öğrenme-öğretme sürecinde ilk olarak öğreniciler üzerinde genel bir uyanıklık veya </a:t>
            </a:r>
            <a:r>
              <a:rPr lang="tr-TR" b="1" dirty="0" err="1"/>
              <a:t>uyarılmışlık</a:t>
            </a:r>
            <a:r>
              <a:rPr lang="tr-TR" b="1" dirty="0"/>
              <a:t> düzeyi oluşturulur.</a:t>
            </a:r>
          </a:p>
          <a:p>
            <a:r>
              <a:rPr lang="tr-TR" b="1" dirty="0"/>
              <a:t>İkinci olarak öğrenicilerin dikkati öğretim görevi, materyali ve öğrenme yaşantılarının hedeflerle ilişkili özelliklerine ve ögelerine yöneltilir .</a:t>
            </a:r>
          </a:p>
          <a:p>
            <a:r>
              <a:rPr lang="tr-TR" b="1" dirty="0"/>
              <a:t>Üçüncü olarak da istenilen öğrenme ürünlerinin kazanılabilmesi amacıyla öğrenicilerin zihinsel bir çaba içine girmelerine yardım ve teşvik edilir</a:t>
            </a:r>
            <a:endParaRPr lang="tr-TR" sz="2800" dirty="0"/>
          </a:p>
        </p:txBody>
      </p:sp>
    </p:spTree>
    <p:extLst>
      <p:ext uri="{BB962C8B-B14F-4D97-AF65-F5344CB8AC3E}">
        <p14:creationId xmlns:p14="http://schemas.microsoft.com/office/powerpoint/2010/main" val="17851678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61365"/>
            <a:ext cx="10018713" cy="1237129"/>
          </a:xfrm>
        </p:spPr>
        <p:txBody>
          <a:bodyPr/>
          <a:lstStyle/>
          <a:p>
            <a:r>
              <a:rPr lang="tr-TR" b="1" dirty="0"/>
              <a:t>PEDİATRİK ODYOLOJİYE GİRİŞ</a:t>
            </a:r>
            <a:endParaRPr lang="tr-TR" dirty="0"/>
          </a:p>
        </p:txBody>
      </p:sp>
      <p:sp>
        <p:nvSpPr>
          <p:cNvPr id="3" name="İçerik Yer Tutucusu 2"/>
          <p:cNvSpPr>
            <a:spLocks noGrp="1"/>
          </p:cNvSpPr>
          <p:nvPr>
            <p:ph idx="1"/>
          </p:nvPr>
        </p:nvSpPr>
        <p:spPr>
          <a:xfrm>
            <a:off x="1484310" y="1165412"/>
            <a:ext cx="10018713" cy="5271247"/>
          </a:xfrm>
        </p:spPr>
        <p:txBody>
          <a:bodyPr>
            <a:normAutofit/>
          </a:bodyPr>
          <a:lstStyle/>
          <a:p>
            <a:pPr marL="0" indent="0">
              <a:buNone/>
            </a:pPr>
            <a:r>
              <a:rPr lang="tr-TR" dirty="0"/>
              <a:t>Bu üç temel nokta birbirini takip eden ögeler olarak görülebilir. </a:t>
            </a:r>
          </a:p>
          <a:p>
            <a:r>
              <a:rPr lang="tr-TR" b="1" dirty="0"/>
              <a:t>Öğrenme-öğretme sürecinde ilk olarak öğreniciler üzerinde genel bir uyanıklık veya </a:t>
            </a:r>
            <a:r>
              <a:rPr lang="tr-TR" b="1" dirty="0" err="1"/>
              <a:t>uyarılmışlık</a:t>
            </a:r>
            <a:r>
              <a:rPr lang="tr-TR" b="1" dirty="0"/>
              <a:t> düzeyi oluşturulur.</a:t>
            </a:r>
          </a:p>
          <a:p>
            <a:r>
              <a:rPr lang="tr-TR" b="1" dirty="0"/>
              <a:t>İkinci olarak öğrenicilerin dikkati öğretim görevi, materyali ve öğrenme yaşantılarının hedeflerle ilişkili özelliklerine ve ögelerine yöneltilir .</a:t>
            </a:r>
          </a:p>
          <a:p>
            <a:r>
              <a:rPr lang="tr-TR" b="1" dirty="0"/>
              <a:t>Üçüncü olarak da istenilen öğrenme ürünlerinin kazanılabilmesi amacıyla öğrenicilerin zihinsel bir çaba içine girmelerine yardım ve teşvik edilir</a:t>
            </a:r>
            <a:endParaRPr lang="tr-TR" sz="2800" dirty="0"/>
          </a:p>
        </p:txBody>
      </p:sp>
    </p:spTree>
    <p:extLst>
      <p:ext uri="{BB962C8B-B14F-4D97-AF65-F5344CB8AC3E}">
        <p14:creationId xmlns:p14="http://schemas.microsoft.com/office/powerpoint/2010/main" val="37500003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61365"/>
            <a:ext cx="10018713" cy="1237129"/>
          </a:xfrm>
        </p:spPr>
        <p:txBody>
          <a:bodyPr/>
          <a:lstStyle/>
          <a:p>
            <a:r>
              <a:rPr lang="tr-TR" b="1" dirty="0"/>
              <a:t>Dikkat Mekanizmasını Harekete Geçirmek 1</a:t>
            </a:r>
            <a:endParaRPr lang="tr-TR" dirty="0"/>
          </a:p>
        </p:txBody>
      </p:sp>
      <p:sp>
        <p:nvSpPr>
          <p:cNvPr id="3" name="İçerik Yer Tutucusu 2"/>
          <p:cNvSpPr>
            <a:spLocks noGrp="1"/>
          </p:cNvSpPr>
          <p:nvPr>
            <p:ph idx="1"/>
          </p:nvPr>
        </p:nvSpPr>
        <p:spPr>
          <a:xfrm>
            <a:off x="1426692" y="1398494"/>
            <a:ext cx="10018713" cy="5271247"/>
          </a:xfrm>
        </p:spPr>
        <p:txBody>
          <a:bodyPr>
            <a:normAutofit/>
          </a:bodyPr>
          <a:lstStyle/>
          <a:p>
            <a:pPr marL="0" indent="0">
              <a:buNone/>
            </a:pPr>
            <a:r>
              <a:rPr lang="tr-TR" sz="3200" b="1" dirty="0"/>
              <a:t>Mümkünse önceden çocuk ile tanışın ve yapacağınız işlemleri ona anlatın. Testten bir gün önce bu tanışmanın olması işinizi kolaylaştıracaktır. Ayrıca anne ve baba da evde testleri ile ilgili çocuğu motive etmeye teşvik edilmelidir. İlk görüşmeyi küçük bir hediye ile bitirmek ertesi güne çocuğun çok daha motive gelmesini sağlayacaktır.</a:t>
            </a:r>
            <a:endParaRPr lang="tr-TR" sz="3200" dirty="0"/>
          </a:p>
          <a:p>
            <a:pPr marL="0" indent="0">
              <a:buNone/>
            </a:pPr>
            <a:endParaRPr lang="tr-TR" sz="2800" dirty="0"/>
          </a:p>
        </p:txBody>
      </p:sp>
    </p:spTree>
    <p:extLst>
      <p:ext uri="{BB962C8B-B14F-4D97-AF65-F5344CB8AC3E}">
        <p14:creationId xmlns:p14="http://schemas.microsoft.com/office/powerpoint/2010/main" val="37317720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61365"/>
            <a:ext cx="10018713" cy="1237129"/>
          </a:xfrm>
        </p:spPr>
        <p:txBody>
          <a:bodyPr/>
          <a:lstStyle/>
          <a:p>
            <a:r>
              <a:rPr lang="tr-TR" b="1" dirty="0"/>
              <a:t>Dikkat Mekanizmasını Harekete Geçirmek 2</a:t>
            </a:r>
            <a:endParaRPr lang="tr-TR" dirty="0"/>
          </a:p>
        </p:txBody>
      </p:sp>
      <p:sp>
        <p:nvSpPr>
          <p:cNvPr id="3" name="İçerik Yer Tutucusu 2"/>
          <p:cNvSpPr>
            <a:spLocks noGrp="1"/>
          </p:cNvSpPr>
          <p:nvPr>
            <p:ph idx="1"/>
          </p:nvPr>
        </p:nvSpPr>
        <p:spPr>
          <a:xfrm>
            <a:off x="1426692" y="1398494"/>
            <a:ext cx="10018713" cy="5271247"/>
          </a:xfrm>
        </p:spPr>
        <p:txBody>
          <a:bodyPr>
            <a:normAutofit/>
          </a:bodyPr>
          <a:lstStyle/>
          <a:p>
            <a:pPr lvl="0"/>
            <a:r>
              <a:rPr lang="tr-TR" sz="3200" b="1" dirty="0"/>
              <a:t>Öncelikle çocuklara test uygulanacak ortam sade olmalı ve çocuğun dikkatinin kaymasına neden olacak objeler ortamda bulunmamalıdır. Oda mümkünse tek renk olmalı ve çocuk testlerinin yapıldığı ortam mümkünse farklı bir oda olmalıdır. Eğer bu mümkün değilse bir perde yardımıyla bu sağlanabilir.</a:t>
            </a:r>
            <a:endParaRPr lang="tr-TR" sz="3200" dirty="0"/>
          </a:p>
          <a:p>
            <a:pPr marL="0" indent="0">
              <a:buNone/>
            </a:pPr>
            <a:endParaRPr lang="tr-TR" sz="2800" dirty="0"/>
          </a:p>
        </p:txBody>
      </p:sp>
    </p:spTree>
    <p:extLst>
      <p:ext uri="{BB962C8B-B14F-4D97-AF65-F5344CB8AC3E}">
        <p14:creationId xmlns:p14="http://schemas.microsoft.com/office/powerpoint/2010/main" val="9572056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61365"/>
            <a:ext cx="10018713" cy="1237129"/>
          </a:xfrm>
        </p:spPr>
        <p:txBody>
          <a:bodyPr/>
          <a:lstStyle/>
          <a:p>
            <a:r>
              <a:rPr lang="tr-TR" b="1" dirty="0"/>
              <a:t>Dikkat Mekanizmasını Harekete Geçirmek 3</a:t>
            </a:r>
            <a:endParaRPr lang="tr-TR" dirty="0"/>
          </a:p>
        </p:txBody>
      </p:sp>
      <p:sp>
        <p:nvSpPr>
          <p:cNvPr id="3" name="İçerik Yer Tutucusu 2"/>
          <p:cNvSpPr>
            <a:spLocks noGrp="1"/>
          </p:cNvSpPr>
          <p:nvPr>
            <p:ph idx="1"/>
          </p:nvPr>
        </p:nvSpPr>
        <p:spPr>
          <a:xfrm>
            <a:off x="1426692" y="1398494"/>
            <a:ext cx="10018713" cy="5271247"/>
          </a:xfrm>
        </p:spPr>
        <p:txBody>
          <a:bodyPr>
            <a:normAutofit/>
          </a:bodyPr>
          <a:lstStyle/>
          <a:p>
            <a:pPr marL="0" indent="0">
              <a:buNone/>
            </a:pPr>
            <a:r>
              <a:rPr lang="tr-TR" sz="3600" b="1" dirty="0"/>
              <a:t>Ortama cep telefonu veya tablet gibi elektronik aletlerin alınması yasaklanmalıdır</a:t>
            </a:r>
            <a:endParaRPr lang="tr-TR" sz="3600" dirty="0"/>
          </a:p>
        </p:txBody>
      </p:sp>
    </p:spTree>
    <p:extLst>
      <p:ext uri="{BB962C8B-B14F-4D97-AF65-F5344CB8AC3E}">
        <p14:creationId xmlns:p14="http://schemas.microsoft.com/office/powerpoint/2010/main" val="2480491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61365"/>
            <a:ext cx="10018713" cy="1237129"/>
          </a:xfrm>
        </p:spPr>
        <p:txBody>
          <a:bodyPr/>
          <a:lstStyle/>
          <a:p>
            <a:r>
              <a:rPr lang="tr-TR" b="1" dirty="0"/>
              <a:t>Dikkat Mekanizmasını Harekete Geçirmek 4</a:t>
            </a:r>
            <a:endParaRPr lang="tr-TR" dirty="0"/>
          </a:p>
        </p:txBody>
      </p:sp>
      <p:sp>
        <p:nvSpPr>
          <p:cNvPr id="3" name="İçerik Yer Tutucusu 2"/>
          <p:cNvSpPr>
            <a:spLocks noGrp="1"/>
          </p:cNvSpPr>
          <p:nvPr>
            <p:ph idx="1"/>
          </p:nvPr>
        </p:nvSpPr>
        <p:spPr>
          <a:xfrm>
            <a:off x="1426692" y="1398494"/>
            <a:ext cx="10018713" cy="5271247"/>
          </a:xfrm>
        </p:spPr>
        <p:txBody>
          <a:bodyPr>
            <a:normAutofit/>
          </a:bodyPr>
          <a:lstStyle/>
          <a:p>
            <a:pPr lvl="0"/>
            <a:r>
              <a:rPr lang="tr-TR" sz="3200" b="1" dirty="0"/>
              <a:t>Aynı ortamda başka bir çocuğun bulunmasına engel olunmalıdı</a:t>
            </a:r>
            <a:r>
              <a:rPr lang="tr-TR" sz="3200" b="1" dirty="0"/>
              <a:t>r.</a:t>
            </a:r>
            <a:endParaRPr lang="tr-TR" sz="3200" dirty="0"/>
          </a:p>
        </p:txBody>
      </p:sp>
    </p:spTree>
    <p:extLst>
      <p:ext uri="{BB962C8B-B14F-4D97-AF65-F5344CB8AC3E}">
        <p14:creationId xmlns:p14="http://schemas.microsoft.com/office/powerpoint/2010/main" val="13390676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61365"/>
            <a:ext cx="10018713" cy="1237129"/>
          </a:xfrm>
        </p:spPr>
        <p:txBody>
          <a:bodyPr/>
          <a:lstStyle/>
          <a:p>
            <a:r>
              <a:rPr lang="tr-TR" b="1" dirty="0"/>
              <a:t>Dikkat Mekanizmasını Harekete Geçirmek 5</a:t>
            </a:r>
            <a:endParaRPr lang="tr-TR" dirty="0"/>
          </a:p>
        </p:txBody>
      </p:sp>
      <p:sp>
        <p:nvSpPr>
          <p:cNvPr id="3" name="İçerik Yer Tutucusu 2"/>
          <p:cNvSpPr>
            <a:spLocks noGrp="1"/>
          </p:cNvSpPr>
          <p:nvPr>
            <p:ph idx="1"/>
          </p:nvPr>
        </p:nvSpPr>
        <p:spPr>
          <a:xfrm>
            <a:off x="1426692" y="1398494"/>
            <a:ext cx="10018713" cy="5271247"/>
          </a:xfrm>
        </p:spPr>
        <p:txBody>
          <a:bodyPr>
            <a:normAutofit/>
          </a:bodyPr>
          <a:lstStyle/>
          <a:p>
            <a:pPr lvl="0"/>
            <a:r>
              <a:rPr lang="tr-TR" sz="3200" b="1" dirty="0"/>
              <a:t>Çocuğun dikkatinin yapılacak teste yönlendirilmesi amacıyla eğer test objektif bir test ise aletin üstüne çeşitli çıkartmalar yapıştırılabilir veya alet oyuncak gibi tanıtılabilir</a:t>
            </a:r>
            <a:r>
              <a:rPr lang="tr-TR" b="1" dirty="0"/>
              <a:t>.</a:t>
            </a:r>
            <a:endParaRPr lang="tr-TR" dirty="0"/>
          </a:p>
        </p:txBody>
      </p:sp>
    </p:spTree>
    <p:extLst>
      <p:ext uri="{BB962C8B-B14F-4D97-AF65-F5344CB8AC3E}">
        <p14:creationId xmlns:p14="http://schemas.microsoft.com/office/powerpoint/2010/main" val="4242865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
            <a:ext cx="10018713" cy="1577788"/>
          </a:xfrm>
        </p:spPr>
        <p:txBody>
          <a:bodyPr/>
          <a:lstStyle/>
          <a:p>
            <a:r>
              <a:rPr lang="tr-TR" dirty="0"/>
              <a:t>Pediatrik Hasta Grubunda Değerlendirilen Parametreler</a:t>
            </a:r>
          </a:p>
        </p:txBody>
      </p:sp>
      <p:sp>
        <p:nvSpPr>
          <p:cNvPr id="3" name="İçerik Yer Tutucusu 2"/>
          <p:cNvSpPr>
            <a:spLocks noGrp="1"/>
          </p:cNvSpPr>
          <p:nvPr>
            <p:ph idx="1"/>
          </p:nvPr>
        </p:nvSpPr>
        <p:spPr>
          <a:xfrm>
            <a:off x="1484310" y="1577789"/>
            <a:ext cx="10018713" cy="4213411"/>
          </a:xfrm>
        </p:spPr>
        <p:txBody>
          <a:bodyPr>
            <a:normAutofit/>
          </a:bodyPr>
          <a:lstStyle/>
          <a:p>
            <a:r>
              <a:rPr lang="tr-TR" b="1" dirty="0"/>
              <a:t>Çocuğun işitme durumu. Çocuk normal sınırlarda işitmekte midir? Yoksa işitme kaybı var mıdır?</a:t>
            </a:r>
            <a:endParaRPr lang="tr-TR" dirty="0"/>
          </a:p>
          <a:p>
            <a:r>
              <a:rPr lang="tr-TR" b="1" dirty="0"/>
              <a:t>Orta kulağın değerlendirilmesi; Çocuklar anatomik ve fizyolojik özellikleri gereği orta kulak problemleri yaşamaya eğilimlidirler</a:t>
            </a:r>
          </a:p>
          <a:p>
            <a:r>
              <a:rPr lang="tr-TR" b="1" dirty="0"/>
              <a:t>Orta kulaktaki problemleri çözümü hem emek hem de para bakımından çok daha az kayba neden olmaktadır. Orta kulak problemi olan çocuğun işitme siniri ve iç kulak ile ilgili değerlendirmeleri yeterli yapılamaz. Önce orta kulak ile ilgili sorunlar çözülmeli sonra diğer bölgelerdeki sorunların değerlendirilmesi ve çözümüne başlanmalıdır</a:t>
            </a:r>
            <a:endParaRPr lang="tr-TR" dirty="0"/>
          </a:p>
        </p:txBody>
      </p:sp>
    </p:spTree>
    <p:extLst>
      <p:ext uri="{BB962C8B-B14F-4D97-AF65-F5344CB8AC3E}">
        <p14:creationId xmlns:p14="http://schemas.microsoft.com/office/powerpoint/2010/main" val="4024623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84311" y="219457"/>
            <a:ext cx="10018713" cy="1060704"/>
          </a:xfrm>
        </p:spPr>
        <p:txBody>
          <a:bodyPr/>
          <a:lstStyle/>
          <a:p>
            <a:r>
              <a:rPr lang="tr-TR" dirty="0"/>
              <a:t>Dış Kulak Yolu</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7016" y="2290445"/>
            <a:ext cx="4582888" cy="43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088" y="2139696"/>
            <a:ext cx="4721099" cy="446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638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
            <a:ext cx="10018713" cy="1577788"/>
          </a:xfrm>
        </p:spPr>
        <p:txBody>
          <a:bodyPr/>
          <a:lstStyle/>
          <a:p>
            <a:r>
              <a:rPr lang="tr-TR" dirty="0"/>
              <a:t>Pediatrik Hasta Grubunda Değerlendirilen Parametreler</a:t>
            </a:r>
          </a:p>
        </p:txBody>
      </p:sp>
      <p:sp>
        <p:nvSpPr>
          <p:cNvPr id="3" name="İçerik Yer Tutucusu 2"/>
          <p:cNvSpPr>
            <a:spLocks noGrp="1"/>
          </p:cNvSpPr>
          <p:nvPr>
            <p:ph idx="1"/>
          </p:nvPr>
        </p:nvSpPr>
        <p:spPr>
          <a:xfrm>
            <a:off x="1484310" y="1577789"/>
            <a:ext cx="10018713" cy="4213411"/>
          </a:xfrm>
        </p:spPr>
        <p:txBody>
          <a:bodyPr>
            <a:normAutofit/>
          </a:bodyPr>
          <a:lstStyle/>
          <a:p>
            <a:pPr lvl="0"/>
            <a:r>
              <a:rPr lang="tr-TR" sz="2800" b="1" dirty="0"/>
              <a:t>İşitme fonksiyonunun düzeyinin belirlenmesi</a:t>
            </a:r>
            <a:endParaRPr lang="tr-TR" sz="2800" dirty="0"/>
          </a:p>
          <a:p>
            <a:r>
              <a:rPr lang="tr-TR" sz="2800" b="1" dirty="0"/>
              <a:t>Çocuğun işitsel uyaranlara verdiği tepkilerin değerlendirilmesi</a:t>
            </a:r>
            <a:endParaRPr lang="tr-TR" sz="2800" dirty="0"/>
          </a:p>
        </p:txBody>
      </p:sp>
    </p:spTree>
    <p:extLst>
      <p:ext uri="{BB962C8B-B14F-4D97-AF65-F5344CB8AC3E}">
        <p14:creationId xmlns:p14="http://schemas.microsoft.com/office/powerpoint/2010/main" val="20087456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484095"/>
            <a:ext cx="10018713" cy="932330"/>
          </a:xfrm>
        </p:spPr>
        <p:txBody>
          <a:bodyPr>
            <a:normAutofit fontScale="90000"/>
          </a:bodyPr>
          <a:lstStyle/>
          <a:p>
            <a:r>
              <a:rPr lang="tr-TR" b="1" u="sng" dirty="0"/>
              <a:t>Cross </a:t>
            </a:r>
            <a:r>
              <a:rPr lang="tr-TR" b="1" u="sng" dirty="0" err="1"/>
              <a:t>Check</a:t>
            </a:r>
            <a:r>
              <a:rPr lang="tr-TR" b="1" u="sng" dirty="0"/>
              <a:t> İlkesi</a:t>
            </a:r>
            <a:br>
              <a:rPr lang="tr-TR" dirty="0"/>
            </a:br>
            <a:endParaRPr lang="tr-TR" dirty="0"/>
          </a:p>
        </p:txBody>
      </p:sp>
      <p:sp>
        <p:nvSpPr>
          <p:cNvPr id="3" name="İçerik Yer Tutucusu 2"/>
          <p:cNvSpPr>
            <a:spLocks noGrp="1"/>
          </p:cNvSpPr>
          <p:nvPr>
            <p:ph idx="1"/>
          </p:nvPr>
        </p:nvSpPr>
        <p:spPr>
          <a:xfrm>
            <a:off x="1484310" y="1416425"/>
            <a:ext cx="10018713" cy="4374775"/>
          </a:xfrm>
        </p:spPr>
        <p:txBody>
          <a:bodyPr>
            <a:normAutofit/>
          </a:bodyPr>
          <a:lstStyle/>
          <a:p>
            <a:r>
              <a:rPr lang="tr-TR" sz="2800" b="1" dirty="0" err="1"/>
              <a:t>Jerger</a:t>
            </a:r>
            <a:r>
              <a:rPr lang="tr-TR" sz="2800" b="1" dirty="0"/>
              <a:t> ve Hayes’in 1976’da ortaya koydukları Cross </a:t>
            </a:r>
            <a:r>
              <a:rPr lang="tr-TR" sz="2800" b="1" dirty="0" err="1"/>
              <a:t>Check</a:t>
            </a:r>
            <a:r>
              <a:rPr lang="tr-TR" sz="2800" b="1" dirty="0"/>
              <a:t> ilkesine göre; Hiçbir </a:t>
            </a:r>
            <a:r>
              <a:rPr lang="tr-TR" sz="2800" b="1" dirty="0" err="1"/>
              <a:t>odyolojik</a:t>
            </a:r>
            <a:r>
              <a:rPr lang="tr-TR" sz="2800" b="1" dirty="0"/>
              <a:t> test sonucu bağımsız bir başka bir test ile doğrulanmadıkça geçerli değildir</a:t>
            </a:r>
            <a:endParaRPr lang="tr-TR" sz="2800" dirty="0"/>
          </a:p>
        </p:txBody>
      </p:sp>
    </p:spTree>
    <p:extLst>
      <p:ext uri="{BB962C8B-B14F-4D97-AF65-F5344CB8AC3E}">
        <p14:creationId xmlns:p14="http://schemas.microsoft.com/office/powerpoint/2010/main" val="23399603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484095"/>
            <a:ext cx="10018713" cy="932330"/>
          </a:xfrm>
        </p:spPr>
        <p:txBody>
          <a:bodyPr>
            <a:normAutofit fontScale="90000"/>
          </a:bodyPr>
          <a:lstStyle/>
          <a:p>
            <a:r>
              <a:rPr lang="tr-TR" b="1" u="sng" dirty="0"/>
              <a:t>Cross </a:t>
            </a:r>
            <a:r>
              <a:rPr lang="tr-TR" b="1" u="sng" dirty="0" err="1"/>
              <a:t>Check</a:t>
            </a:r>
            <a:r>
              <a:rPr lang="tr-TR" b="1" u="sng" dirty="0"/>
              <a:t> İlkesi</a:t>
            </a:r>
            <a:br>
              <a:rPr lang="tr-TR" dirty="0"/>
            </a:br>
            <a:endParaRPr lang="tr-TR" dirty="0"/>
          </a:p>
        </p:txBody>
      </p:sp>
      <p:sp>
        <p:nvSpPr>
          <p:cNvPr id="3" name="İçerik Yer Tutucusu 2"/>
          <p:cNvSpPr>
            <a:spLocks noGrp="1"/>
          </p:cNvSpPr>
          <p:nvPr>
            <p:ph idx="1"/>
          </p:nvPr>
        </p:nvSpPr>
        <p:spPr>
          <a:xfrm>
            <a:off x="1484310" y="1416425"/>
            <a:ext cx="10018713" cy="4374775"/>
          </a:xfrm>
        </p:spPr>
        <p:txBody>
          <a:bodyPr>
            <a:normAutofit/>
          </a:bodyPr>
          <a:lstStyle/>
          <a:p>
            <a:r>
              <a:rPr lang="tr-TR" sz="3200" dirty="0"/>
              <a:t>Çocukların işitmesinin değerlendirilmesi şimdiye kadar saydığımız çeşitli engellerden dolayı oldukça zordur. Tek bir test ile çocuğun işitmesinin değerlendirilmesi yanlıştır. </a:t>
            </a:r>
            <a:endParaRPr lang="tr-TR" sz="3200" dirty="0"/>
          </a:p>
        </p:txBody>
      </p:sp>
    </p:spTree>
    <p:extLst>
      <p:ext uri="{BB962C8B-B14F-4D97-AF65-F5344CB8AC3E}">
        <p14:creationId xmlns:p14="http://schemas.microsoft.com/office/powerpoint/2010/main" val="33030829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484095"/>
            <a:ext cx="10018713" cy="932330"/>
          </a:xfrm>
        </p:spPr>
        <p:txBody>
          <a:bodyPr>
            <a:normAutofit fontScale="90000"/>
          </a:bodyPr>
          <a:lstStyle/>
          <a:p>
            <a:r>
              <a:rPr lang="tr-TR" b="1" u="sng" dirty="0"/>
              <a:t>Cross </a:t>
            </a:r>
            <a:r>
              <a:rPr lang="tr-TR" b="1" u="sng" dirty="0" err="1"/>
              <a:t>Check</a:t>
            </a:r>
            <a:r>
              <a:rPr lang="tr-TR" b="1" u="sng" dirty="0"/>
              <a:t> İlkesi</a:t>
            </a:r>
            <a:br>
              <a:rPr lang="tr-TR" dirty="0"/>
            </a:br>
            <a:endParaRPr lang="tr-TR" dirty="0"/>
          </a:p>
        </p:txBody>
      </p:sp>
      <p:sp>
        <p:nvSpPr>
          <p:cNvPr id="3" name="İçerik Yer Tutucusu 2"/>
          <p:cNvSpPr>
            <a:spLocks noGrp="1"/>
          </p:cNvSpPr>
          <p:nvPr>
            <p:ph idx="1"/>
          </p:nvPr>
        </p:nvSpPr>
        <p:spPr>
          <a:xfrm>
            <a:off x="1484310" y="1416425"/>
            <a:ext cx="10018713" cy="4374775"/>
          </a:xfrm>
        </p:spPr>
        <p:txBody>
          <a:bodyPr>
            <a:normAutofit/>
          </a:bodyPr>
          <a:lstStyle/>
          <a:p>
            <a:r>
              <a:rPr lang="tr-TR" sz="2800" b="1" dirty="0"/>
              <a:t>Problem görülen çocuklarda mutlaka ikinci bir yöntem ile bu problem doğrulanmalıdır.</a:t>
            </a:r>
            <a:endParaRPr lang="tr-TR" sz="2800" dirty="0"/>
          </a:p>
        </p:txBody>
      </p:sp>
    </p:spTree>
    <p:extLst>
      <p:ext uri="{BB962C8B-B14F-4D97-AF65-F5344CB8AC3E}">
        <p14:creationId xmlns:p14="http://schemas.microsoft.com/office/powerpoint/2010/main" val="40645355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484095"/>
            <a:ext cx="10018713" cy="932330"/>
          </a:xfrm>
        </p:spPr>
        <p:txBody>
          <a:bodyPr>
            <a:normAutofit fontScale="90000"/>
          </a:bodyPr>
          <a:lstStyle/>
          <a:p>
            <a:r>
              <a:rPr lang="tr-TR" b="1" u="sng" dirty="0"/>
              <a:t>Cross </a:t>
            </a:r>
            <a:r>
              <a:rPr lang="tr-TR" b="1" u="sng" dirty="0" err="1"/>
              <a:t>Check</a:t>
            </a:r>
            <a:r>
              <a:rPr lang="tr-TR" b="1" u="sng" dirty="0"/>
              <a:t> İlkesi</a:t>
            </a:r>
            <a:br>
              <a:rPr lang="tr-TR" dirty="0"/>
            </a:br>
            <a:endParaRPr lang="tr-TR" dirty="0"/>
          </a:p>
        </p:txBody>
      </p:sp>
      <p:sp>
        <p:nvSpPr>
          <p:cNvPr id="3" name="İçerik Yer Tutucusu 2"/>
          <p:cNvSpPr>
            <a:spLocks noGrp="1"/>
          </p:cNvSpPr>
          <p:nvPr>
            <p:ph idx="1"/>
          </p:nvPr>
        </p:nvSpPr>
        <p:spPr>
          <a:xfrm>
            <a:off x="1484310" y="1416425"/>
            <a:ext cx="10018713" cy="4374775"/>
          </a:xfrm>
        </p:spPr>
        <p:txBody>
          <a:bodyPr>
            <a:normAutofit/>
          </a:bodyPr>
          <a:lstStyle/>
          <a:p>
            <a:r>
              <a:rPr lang="tr-TR" sz="2800" b="1" dirty="0"/>
              <a:t>Bu ilkeyi sadece testler işitme kaybı gösterdiğinde devreye sokmak yanlıştır.</a:t>
            </a:r>
          </a:p>
          <a:p>
            <a:r>
              <a:rPr lang="tr-TR" sz="2800" b="1" dirty="0" err="1"/>
              <a:t>Odyolog</a:t>
            </a:r>
            <a:r>
              <a:rPr lang="tr-TR" sz="2800" b="1" dirty="0"/>
              <a:t> çocuğun ailesi ile olan iletişimini ve çevre seslere verdiği tepkileri göz önünde bulundurarak çocuk testten işitmesi normaldir şeklinde geçse bile, işitmediğinden </a:t>
            </a:r>
            <a:r>
              <a:rPr lang="tr-TR" sz="2800" b="1" dirty="0" err="1"/>
              <a:t>şüphenilen</a:t>
            </a:r>
            <a:r>
              <a:rPr lang="tr-TR" sz="2800" b="1" dirty="0"/>
              <a:t> çocuklarda ikinci bir testi uygulayabilmelidir. Buna </a:t>
            </a:r>
            <a:r>
              <a:rPr lang="tr-TR" sz="2800" b="1" u="sng" dirty="0"/>
              <a:t>POZİTİF Cross </a:t>
            </a:r>
            <a:r>
              <a:rPr lang="tr-TR" sz="2800" b="1" u="sng" dirty="0" err="1"/>
              <a:t>Check</a:t>
            </a:r>
            <a:r>
              <a:rPr lang="tr-TR" sz="2800" b="1" u="sng" dirty="0"/>
              <a:t> </a:t>
            </a:r>
            <a:r>
              <a:rPr lang="tr-TR" sz="2800" b="1" dirty="0"/>
              <a:t>denir</a:t>
            </a:r>
            <a:endParaRPr lang="tr-TR" sz="2800" dirty="0"/>
          </a:p>
        </p:txBody>
      </p:sp>
    </p:spTree>
    <p:extLst>
      <p:ext uri="{BB962C8B-B14F-4D97-AF65-F5344CB8AC3E}">
        <p14:creationId xmlns:p14="http://schemas.microsoft.com/office/powerpoint/2010/main" val="40361167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484095"/>
            <a:ext cx="10018713" cy="932330"/>
          </a:xfrm>
        </p:spPr>
        <p:txBody>
          <a:bodyPr>
            <a:normAutofit fontScale="90000"/>
          </a:bodyPr>
          <a:lstStyle/>
          <a:p>
            <a:r>
              <a:rPr lang="tr-TR" b="1" u="sng" dirty="0"/>
              <a:t>Cross </a:t>
            </a:r>
            <a:r>
              <a:rPr lang="tr-TR" b="1" u="sng" dirty="0" err="1"/>
              <a:t>Check</a:t>
            </a:r>
            <a:r>
              <a:rPr lang="tr-TR" b="1" u="sng" dirty="0"/>
              <a:t> İlkesi</a:t>
            </a:r>
            <a:br>
              <a:rPr lang="tr-TR" dirty="0"/>
            </a:br>
            <a:endParaRPr lang="tr-TR" dirty="0"/>
          </a:p>
        </p:txBody>
      </p:sp>
      <p:sp>
        <p:nvSpPr>
          <p:cNvPr id="3" name="İçerik Yer Tutucusu 2"/>
          <p:cNvSpPr>
            <a:spLocks noGrp="1"/>
          </p:cNvSpPr>
          <p:nvPr>
            <p:ph idx="1"/>
          </p:nvPr>
        </p:nvSpPr>
        <p:spPr>
          <a:xfrm>
            <a:off x="1484310" y="1416425"/>
            <a:ext cx="10018713" cy="4374775"/>
          </a:xfrm>
        </p:spPr>
        <p:txBody>
          <a:bodyPr>
            <a:normAutofit/>
          </a:bodyPr>
          <a:lstStyle/>
          <a:p>
            <a:r>
              <a:rPr lang="tr-TR" b="1" dirty="0"/>
              <a:t>Unutmayınız ki işitsel kayba yol açan hastalıkların önemli bir kısmı </a:t>
            </a:r>
            <a:r>
              <a:rPr lang="tr-TR" b="1" u="sng" dirty="0"/>
              <a:t>ilerleyici</a:t>
            </a:r>
            <a:r>
              <a:rPr lang="tr-TR" b="1" dirty="0"/>
              <a:t> hastalıklardır.</a:t>
            </a:r>
            <a:r>
              <a:rPr lang="tr-TR" dirty="0"/>
              <a:t> </a:t>
            </a:r>
            <a:r>
              <a:rPr lang="tr-TR" b="1" dirty="0"/>
              <a:t>Rehabilitasyona ne kadar erken başlanırsa alınacak sonuçlar da o kadar yüz güldürücü olacaktır.</a:t>
            </a:r>
          </a:p>
          <a:p>
            <a:r>
              <a:rPr lang="tr-TR" b="1" dirty="0"/>
              <a:t>İ</a:t>
            </a:r>
            <a:r>
              <a:rPr lang="tr-TR" dirty="0"/>
              <a:t>şitme ne kadar sağlam aşamada yakalanırsa rehabilitasyonu yapmak da o kadar kolaydır. </a:t>
            </a:r>
          </a:p>
          <a:p>
            <a:r>
              <a:rPr lang="tr-TR" dirty="0"/>
              <a:t>Türkiye koşullarında kaybı olduğu halde normal olarak değerlendirilecek bir çocuğu tekrar teste alma şansımız oldukça az olabilmektedir. </a:t>
            </a:r>
          </a:p>
          <a:p>
            <a:endParaRPr lang="tr-TR" sz="2800" dirty="0"/>
          </a:p>
        </p:txBody>
      </p:sp>
    </p:spTree>
    <p:extLst>
      <p:ext uri="{BB962C8B-B14F-4D97-AF65-F5344CB8AC3E}">
        <p14:creationId xmlns:p14="http://schemas.microsoft.com/office/powerpoint/2010/main" val="25671091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484095"/>
            <a:ext cx="10018713" cy="932330"/>
          </a:xfrm>
        </p:spPr>
        <p:txBody>
          <a:bodyPr>
            <a:normAutofit fontScale="90000"/>
          </a:bodyPr>
          <a:lstStyle/>
          <a:p>
            <a:r>
              <a:rPr lang="tr-TR" b="1" u="sng" dirty="0"/>
              <a:t>Cross </a:t>
            </a:r>
            <a:r>
              <a:rPr lang="tr-TR" b="1" u="sng" dirty="0" err="1"/>
              <a:t>Check</a:t>
            </a:r>
            <a:r>
              <a:rPr lang="tr-TR" b="1" u="sng" dirty="0"/>
              <a:t> İlkesi</a:t>
            </a:r>
            <a:br>
              <a:rPr lang="tr-TR" dirty="0"/>
            </a:br>
            <a:endParaRPr lang="tr-TR" dirty="0"/>
          </a:p>
        </p:txBody>
      </p:sp>
      <p:sp>
        <p:nvSpPr>
          <p:cNvPr id="3" name="İçerik Yer Tutucusu 2"/>
          <p:cNvSpPr>
            <a:spLocks noGrp="1"/>
          </p:cNvSpPr>
          <p:nvPr>
            <p:ph idx="1"/>
          </p:nvPr>
        </p:nvSpPr>
        <p:spPr>
          <a:xfrm>
            <a:off x="1484310" y="1416425"/>
            <a:ext cx="10018713" cy="4374775"/>
          </a:xfrm>
        </p:spPr>
        <p:txBody>
          <a:bodyPr>
            <a:normAutofit/>
          </a:bodyPr>
          <a:lstStyle/>
          <a:p>
            <a:pPr lvl="0"/>
            <a:r>
              <a:rPr lang="tr-TR" dirty="0"/>
              <a:t>Çocuğun yaşına ve genel gelişime uygun davranışsal ve </a:t>
            </a:r>
            <a:r>
              <a:rPr lang="tr-TR" dirty="0" err="1"/>
              <a:t>elektrofizyolojik</a:t>
            </a:r>
            <a:r>
              <a:rPr lang="tr-TR" dirty="0"/>
              <a:t> test yöntemlerinin birlikte ve doğrulamalı olarak kullanılmasıyla çocuğun işitsel fonksiyonunun belirlenmesi amacını taşır.</a:t>
            </a:r>
          </a:p>
          <a:p>
            <a:pPr lvl="0"/>
            <a:r>
              <a:rPr lang="tr-TR" dirty="0" err="1"/>
              <a:t>Odyolojik</a:t>
            </a:r>
            <a:r>
              <a:rPr lang="tr-TR" dirty="0"/>
              <a:t> testlerin bir batarya içerisinde kullanılması uzmanın tek bir test ile sonuca gitmesini engellediği gibi, ek problemlerin ortaya konmasını da yardımcı olur.</a:t>
            </a:r>
          </a:p>
          <a:p>
            <a:endParaRPr lang="tr-TR" sz="2800" dirty="0"/>
          </a:p>
        </p:txBody>
      </p:sp>
    </p:spTree>
    <p:extLst>
      <p:ext uri="{BB962C8B-B14F-4D97-AF65-F5344CB8AC3E}">
        <p14:creationId xmlns:p14="http://schemas.microsoft.com/office/powerpoint/2010/main" val="1636311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Pediatrik </a:t>
            </a:r>
            <a:r>
              <a:rPr lang="tr-TR" b="1" dirty="0" err="1"/>
              <a:t>Odyolojide</a:t>
            </a:r>
            <a:r>
              <a:rPr lang="tr-TR" b="1" dirty="0"/>
              <a:t> Öykü Alma</a:t>
            </a:r>
            <a:br>
              <a:rPr lang="tr-TR" dirty="0"/>
            </a:br>
            <a:endParaRPr lang="tr-TR" dirty="0"/>
          </a:p>
        </p:txBody>
      </p:sp>
      <p:sp>
        <p:nvSpPr>
          <p:cNvPr id="3" name="İçerik Yer Tutucusu 2"/>
          <p:cNvSpPr>
            <a:spLocks noGrp="1"/>
          </p:cNvSpPr>
          <p:nvPr>
            <p:ph idx="1"/>
          </p:nvPr>
        </p:nvSpPr>
        <p:spPr>
          <a:xfrm>
            <a:off x="1484310" y="1613647"/>
            <a:ext cx="10018713" cy="4876800"/>
          </a:xfrm>
        </p:spPr>
        <p:txBody>
          <a:bodyPr>
            <a:normAutofit/>
          </a:bodyPr>
          <a:lstStyle/>
          <a:p>
            <a:pPr marL="0" lvl="0" indent="0">
              <a:buNone/>
            </a:pPr>
            <a:r>
              <a:rPr lang="tr-TR" sz="2800" b="1" dirty="0"/>
              <a:t>1. Yaş ve gelişiminin saptanması</a:t>
            </a:r>
            <a:endParaRPr lang="tr-TR" sz="2800" dirty="0"/>
          </a:p>
          <a:p>
            <a:r>
              <a:rPr lang="tr-TR" sz="2800" dirty="0"/>
              <a:t>Öykü ve çocuğun yaş gelişimi test bataryasının saptanmasında en önemli ölçüttür. Çocuğun öyküsü alınmadan ve yaş durumu değerlendirilmeden yapılacak testler;</a:t>
            </a:r>
          </a:p>
          <a:p>
            <a:pPr lvl="0"/>
            <a:r>
              <a:rPr lang="tr-TR" sz="2800" dirty="0"/>
              <a:t>İşitme kaybı olmadığı halde işitme kaybı tanısı konulması </a:t>
            </a:r>
          </a:p>
          <a:p>
            <a:pPr lvl="0"/>
            <a:r>
              <a:rPr lang="tr-TR" sz="2800" dirty="0"/>
              <a:t>Ailenin yanlış bilgilendirilmesi </a:t>
            </a:r>
          </a:p>
          <a:p>
            <a:pPr lvl="0"/>
            <a:r>
              <a:rPr lang="tr-TR" sz="2800" dirty="0"/>
              <a:t>Çocuğun gereksiz ve zarar verici şekilde işitme cihazına yönlendirilmesine neden olur.</a:t>
            </a:r>
          </a:p>
          <a:p>
            <a:endParaRPr lang="tr-TR" dirty="0"/>
          </a:p>
        </p:txBody>
      </p:sp>
    </p:spTree>
    <p:extLst>
      <p:ext uri="{BB962C8B-B14F-4D97-AF65-F5344CB8AC3E}">
        <p14:creationId xmlns:p14="http://schemas.microsoft.com/office/powerpoint/2010/main" val="33937776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Pediatrik </a:t>
            </a:r>
            <a:r>
              <a:rPr lang="tr-TR" b="1" dirty="0" err="1"/>
              <a:t>Odyolojide</a:t>
            </a:r>
            <a:r>
              <a:rPr lang="tr-TR" b="1" dirty="0"/>
              <a:t> Öykü Alma</a:t>
            </a:r>
            <a:br>
              <a:rPr lang="tr-TR" dirty="0"/>
            </a:br>
            <a:endParaRPr lang="tr-TR" dirty="0"/>
          </a:p>
        </p:txBody>
      </p:sp>
      <p:sp>
        <p:nvSpPr>
          <p:cNvPr id="3" name="İçerik Yer Tutucusu 2"/>
          <p:cNvSpPr>
            <a:spLocks noGrp="1"/>
          </p:cNvSpPr>
          <p:nvPr>
            <p:ph idx="1"/>
          </p:nvPr>
        </p:nvSpPr>
        <p:spPr>
          <a:xfrm>
            <a:off x="1484310" y="1613647"/>
            <a:ext cx="10018713" cy="4876800"/>
          </a:xfrm>
        </p:spPr>
        <p:txBody>
          <a:bodyPr>
            <a:normAutofit/>
          </a:bodyPr>
          <a:lstStyle/>
          <a:p>
            <a:pPr marL="0" lvl="0" indent="0">
              <a:buNone/>
            </a:pPr>
            <a:r>
              <a:rPr lang="tr-TR" b="1" dirty="0"/>
              <a:t>2. Hastanın klinik durumunun saptanması</a:t>
            </a:r>
            <a:endParaRPr lang="tr-TR" dirty="0"/>
          </a:p>
          <a:p>
            <a:r>
              <a:rPr lang="tr-TR" dirty="0"/>
              <a:t>Hastayı değerlendirmeye başlamadan önce, hasta dosyası ya da epikrizi dikkatlice okumalı ve özellikle test sonuçlarını etkilemesi muhtemel kulak muayene notu değerlendirilmelidir.</a:t>
            </a:r>
          </a:p>
          <a:p>
            <a:endParaRPr lang="tr-TR" dirty="0"/>
          </a:p>
        </p:txBody>
      </p:sp>
    </p:spTree>
    <p:extLst>
      <p:ext uri="{BB962C8B-B14F-4D97-AF65-F5344CB8AC3E}">
        <p14:creationId xmlns:p14="http://schemas.microsoft.com/office/powerpoint/2010/main" val="20822890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Pediatrik </a:t>
            </a:r>
            <a:r>
              <a:rPr lang="tr-TR" b="1" dirty="0" err="1"/>
              <a:t>Odyolojide</a:t>
            </a:r>
            <a:r>
              <a:rPr lang="tr-TR" b="1" dirty="0"/>
              <a:t> Öykü Alma</a:t>
            </a:r>
            <a:br>
              <a:rPr lang="tr-TR" dirty="0"/>
            </a:br>
            <a:endParaRPr lang="tr-TR" dirty="0"/>
          </a:p>
        </p:txBody>
      </p:sp>
      <p:sp>
        <p:nvSpPr>
          <p:cNvPr id="3" name="İçerik Yer Tutucusu 2"/>
          <p:cNvSpPr>
            <a:spLocks noGrp="1"/>
          </p:cNvSpPr>
          <p:nvPr>
            <p:ph idx="1"/>
          </p:nvPr>
        </p:nvSpPr>
        <p:spPr>
          <a:xfrm>
            <a:off x="1484310" y="1613647"/>
            <a:ext cx="10018713" cy="4876800"/>
          </a:xfrm>
        </p:spPr>
        <p:txBody>
          <a:bodyPr>
            <a:normAutofit/>
          </a:bodyPr>
          <a:lstStyle/>
          <a:p>
            <a:pPr marL="0" lvl="0" indent="0">
              <a:buNone/>
            </a:pPr>
            <a:r>
              <a:rPr lang="tr-TR" b="1" dirty="0"/>
              <a:t>3. Öykü Alma</a:t>
            </a:r>
            <a:endParaRPr lang="tr-TR" dirty="0"/>
          </a:p>
          <a:p>
            <a:pPr marL="0" indent="0">
              <a:buNone/>
            </a:pPr>
            <a:r>
              <a:rPr lang="tr-TR" dirty="0"/>
              <a:t>– Başvuru nedeni </a:t>
            </a:r>
          </a:p>
          <a:p>
            <a:pPr marL="0" indent="0">
              <a:buNone/>
            </a:pPr>
            <a:r>
              <a:rPr lang="tr-TR" dirty="0"/>
              <a:t>– Problemin fark edilme zamanı </a:t>
            </a:r>
          </a:p>
          <a:p>
            <a:pPr marL="0" indent="0">
              <a:buNone/>
            </a:pPr>
            <a:r>
              <a:rPr lang="tr-TR" dirty="0"/>
              <a:t>– Söz konusu problemle ilgili olarak daha önce neler yapıldığı</a:t>
            </a:r>
          </a:p>
          <a:p>
            <a:pPr marL="0" indent="0">
              <a:buNone/>
            </a:pPr>
            <a:r>
              <a:rPr lang="tr-TR" dirty="0"/>
              <a:t> – Aile hikayesi </a:t>
            </a:r>
          </a:p>
          <a:p>
            <a:pPr marL="0" indent="0">
              <a:buNone/>
            </a:pPr>
            <a:r>
              <a:rPr lang="tr-TR" dirty="0"/>
              <a:t>– Ek problem varlığı</a:t>
            </a:r>
          </a:p>
          <a:p>
            <a:endParaRPr lang="tr-TR" dirty="0"/>
          </a:p>
        </p:txBody>
      </p:sp>
    </p:spTree>
    <p:extLst>
      <p:ext uri="{BB962C8B-B14F-4D97-AF65-F5344CB8AC3E}">
        <p14:creationId xmlns:p14="http://schemas.microsoft.com/office/powerpoint/2010/main" val="319693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84311" y="182881"/>
            <a:ext cx="10018713" cy="1444752"/>
          </a:xfrm>
        </p:spPr>
        <p:txBody>
          <a:bodyPr/>
          <a:lstStyle/>
          <a:p>
            <a:r>
              <a:rPr lang="tr-TR" dirty="0"/>
              <a:t>Dış Kulak Yolu</a:t>
            </a:r>
          </a:p>
        </p:txBody>
      </p:sp>
      <p:sp>
        <p:nvSpPr>
          <p:cNvPr id="3" name="İçerik Yer Tutucusu 2"/>
          <p:cNvSpPr>
            <a:spLocks noGrp="1"/>
          </p:cNvSpPr>
          <p:nvPr>
            <p:ph idx="1"/>
          </p:nvPr>
        </p:nvSpPr>
        <p:spPr>
          <a:xfrm>
            <a:off x="1484310" y="1444753"/>
            <a:ext cx="10018713" cy="4346448"/>
          </a:xfrm>
        </p:spPr>
        <p:txBody>
          <a:bodyPr>
            <a:normAutofit lnSpcReduction="10000"/>
          </a:bodyPr>
          <a:lstStyle/>
          <a:p>
            <a:r>
              <a:rPr lang="tr-TR" dirty="0"/>
              <a:t>Kıkırdak bölümde cilt kalındır; özellikle arka ve üst tarafta zengin bir cilt altı yağ dokusu bulunmaktadır. Bu bölgede yağ, ter ve </a:t>
            </a:r>
            <a:r>
              <a:rPr lang="tr-TR" dirty="0" err="1"/>
              <a:t>serümen</a:t>
            </a:r>
            <a:r>
              <a:rPr lang="tr-TR" dirty="0"/>
              <a:t> bezleri ile kıl </a:t>
            </a:r>
            <a:r>
              <a:rPr lang="tr-TR" dirty="0" err="1"/>
              <a:t>folikülleri</a:t>
            </a:r>
            <a:r>
              <a:rPr lang="tr-TR" dirty="0"/>
              <a:t> yer almaktadırlar. </a:t>
            </a:r>
          </a:p>
          <a:p>
            <a:r>
              <a:rPr lang="tr-TR" b="1" dirty="0"/>
              <a:t>Bu cilt ekleri sayesinde bu bölge daha gevşek yapıda olup travmaya ve bakteriyel </a:t>
            </a:r>
            <a:r>
              <a:rPr lang="tr-TR" b="1" dirty="0" err="1"/>
              <a:t>infeksiyonlara</a:t>
            </a:r>
            <a:r>
              <a:rPr lang="tr-TR" b="1" dirty="0"/>
              <a:t> açıktır.</a:t>
            </a:r>
            <a:r>
              <a:rPr lang="tr-TR" dirty="0"/>
              <a:t> </a:t>
            </a:r>
          </a:p>
          <a:p>
            <a:r>
              <a:rPr lang="tr-TR" dirty="0"/>
              <a:t>Kemik bölümde ise cilt altı dokusu giderek azalır, kulak zarına doğru tamamen kaybolur. </a:t>
            </a:r>
          </a:p>
          <a:p>
            <a:r>
              <a:rPr lang="tr-TR" dirty="0"/>
              <a:t>Cilt doğrudan </a:t>
            </a:r>
            <a:r>
              <a:rPr lang="tr-TR" dirty="0" err="1"/>
              <a:t>periosta</a:t>
            </a:r>
            <a:r>
              <a:rPr lang="tr-TR" dirty="0"/>
              <a:t> (kemik zarı) yapışıktır. Bu bölgede, yukarıda belirtilen cilt ekleri bulunmazlar. </a:t>
            </a:r>
          </a:p>
          <a:p>
            <a:r>
              <a:rPr lang="tr-TR" b="1" dirty="0"/>
              <a:t>Yani bu bölge dış kulak yolunun bakteriyel </a:t>
            </a:r>
            <a:r>
              <a:rPr lang="tr-TR" b="1" dirty="0" err="1"/>
              <a:t>infeksiyonları</a:t>
            </a:r>
            <a:r>
              <a:rPr lang="tr-TR" b="1" dirty="0"/>
              <a:t> için uygun ortam sağlamaz iken mantar </a:t>
            </a:r>
            <a:r>
              <a:rPr lang="tr-TR" b="1" dirty="0" err="1"/>
              <a:t>infeksiyonları</a:t>
            </a:r>
            <a:r>
              <a:rPr lang="tr-TR" b="1" dirty="0"/>
              <a:t> bu bölgeyi tutar.</a:t>
            </a:r>
            <a:endParaRPr lang="tr-TR" dirty="0"/>
          </a:p>
        </p:txBody>
      </p:sp>
    </p:spTree>
    <p:extLst>
      <p:ext uri="{BB962C8B-B14F-4D97-AF65-F5344CB8AC3E}">
        <p14:creationId xmlns:p14="http://schemas.microsoft.com/office/powerpoint/2010/main" val="30380153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Pediatrik </a:t>
            </a:r>
            <a:r>
              <a:rPr lang="tr-TR" b="1" dirty="0" err="1"/>
              <a:t>Odyolojide</a:t>
            </a:r>
            <a:r>
              <a:rPr lang="tr-TR" b="1" dirty="0"/>
              <a:t> Öykü Alma</a:t>
            </a:r>
            <a:br>
              <a:rPr lang="tr-TR" dirty="0"/>
            </a:br>
            <a:endParaRPr lang="tr-TR" dirty="0"/>
          </a:p>
        </p:txBody>
      </p:sp>
      <p:sp>
        <p:nvSpPr>
          <p:cNvPr id="3" name="İçerik Yer Tutucusu 2"/>
          <p:cNvSpPr>
            <a:spLocks noGrp="1"/>
          </p:cNvSpPr>
          <p:nvPr>
            <p:ph idx="1"/>
          </p:nvPr>
        </p:nvSpPr>
        <p:spPr>
          <a:xfrm>
            <a:off x="1484310" y="1613647"/>
            <a:ext cx="10018713" cy="4876800"/>
          </a:xfrm>
        </p:spPr>
        <p:txBody>
          <a:bodyPr>
            <a:normAutofit/>
          </a:bodyPr>
          <a:lstStyle/>
          <a:p>
            <a:pPr marL="0" lvl="0" indent="0">
              <a:buNone/>
            </a:pPr>
            <a:r>
              <a:rPr lang="tr-TR" b="1" dirty="0"/>
              <a:t>Prenatal Öykü</a:t>
            </a:r>
            <a:endParaRPr lang="tr-TR" dirty="0"/>
          </a:p>
          <a:p>
            <a:pPr marL="0" indent="0">
              <a:buNone/>
            </a:pPr>
            <a:r>
              <a:rPr lang="tr-TR" dirty="0"/>
              <a:t>– Annenin hamilelik öyküsü </a:t>
            </a:r>
          </a:p>
          <a:p>
            <a:pPr marL="0" lvl="0" indent="0">
              <a:buNone/>
            </a:pPr>
            <a:r>
              <a:rPr lang="tr-TR" b="1" dirty="0" err="1"/>
              <a:t>Perinatal</a:t>
            </a:r>
            <a:r>
              <a:rPr lang="tr-TR" b="1" dirty="0"/>
              <a:t> Öykü/ Doğum öyküsü</a:t>
            </a:r>
            <a:r>
              <a:rPr lang="tr-TR" dirty="0"/>
              <a:t> </a:t>
            </a:r>
          </a:p>
          <a:p>
            <a:pPr marL="0" lvl="0" indent="0">
              <a:buNone/>
            </a:pPr>
            <a:r>
              <a:rPr lang="tr-TR" b="1" dirty="0"/>
              <a:t> </a:t>
            </a:r>
            <a:r>
              <a:rPr lang="tr-TR" b="1" dirty="0" err="1"/>
              <a:t>Postnatal</a:t>
            </a:r>
            <a:r>
              <a:rPr lang="tr-TR" b="1" dirty="0"/>
              <a:t> Öykü </a:t>
            </a:r>
            <a:endParaRPr lang="tr-TR" dirty="0"/>
          </a:p>
          <a:p>
            <a:pPr marL="0" indent="0">
              <a:buNone/>
            </a:pPr>
            <a:r>
              <a:rPr lang="tr-TR" dirty="0"/>
              <a:t>– Hastalık öyküsü </a:t>
            </a:r>
          </a:p>
          <a:p>
            <a:pPr marL="0" indent="0">
              <a:buNone/>
            </a:pPr>
            <a:r>
              <a:rPr lang="tr-TR" dirty="0"/>
              <a:t>– Gelişim Öyküsü</a:t>
            </a:r>
          </a:p>
          <a:p>
            <a:pPr marL="0" indent="0">
              <a:buNone/>
            </a:pPr>
            <a:r>
              <a:rPr lang="tr-TR" dirty="0"/>
              <a:t> – İşitme /Dil ve Konuşma Öyküsü</a:t>
            </a:r>
          </a:p>
          <a:p>
            <a:pPr marL="0" indent="0">
              <a:buNone/>
            </a:pPr>
            <a:r>
              <a:rPr lang="tr-TR" dirty="0"/>
              <a:t> – Genel Davranış Öyküsü</a:t>
            </a:r>
          </a:p>
          <a:p>
            <a:endParaRPr lang="tr-TR" dirty="0"/>
          </a:p>
        </p:txBody>
      </p:sp>
    </p:spTree>
    <p:extLst>
      <p:ext uri="{BB962C8B-B14F-4D97-AF65-F5344CB8AC3E}">
        <p14:creationId xmlns:p14="http://schemas.microsoft.com/office/powerpoint/2010/main" val="3124737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Temporal</a:t>
            </a:r>
            <a:r>
              <a:rPr lang="tr-TR" dirty="0"/>
              <a:t> Kemik (Kulak Kemiği)</a:t>
            </a:r>
          </a:p>
        </p:txBody>
      </p:sp>
      <p:sp>
        <p:nvSpPr>
          <p:cNvPr id="3" name="İçerik Yer Tutucusu 2"/>
          <p:cNvSpPr>
            <a:spLocks noGrp="1"/>
          </p:cNvSpPr>
          <p:nvPr>
            <p:ph idx="1"/>
          </p:nvPr>
        </p:nvSpPr>
        <p:spPr/>
        <p:txBody>
          <a:bodyPr/>
          <a:lstStyle/>
          <a:p>
            <a:r>
              <a:rPr lang="tr-TR" dirty="0"/>
              <a:t>3 ayrı bölümden Oluşur;</a:t>
            </a:r>
          </a:p>
          <a:p>
            <a:pPr lvl="1"/>
            <a:r>
              <a:rPr lang="tr-TR" dirty="0"/>
              <a:t>Dış Kulağın Kemik Parçası</a:t>
            </a:r>
          </a:p>
          <a:p>
            <a:pPr lvl="1"/>
            <a:r>
              <a:rPr lang="tr-TR" dirty="0" err="1"/>
              <a:t>Mastoid</a:t>
            </a:r>
            <a:r>
              <a:rPr lang="tr-TR" dirty="0"/>
              <a:t> Hücreler</a:t>
            </a:r>
          </a:p>
          <a:p>
            <a:pPr lvl="1"/>
            <a:r>
              <a:rPr lang="tr-TR" dirty="0" err="1"/>
              <a:t>Timpanik</a:t>
            </a:r>
            <a:r>
              <a:rPr lang="tr-TR" dirty="0"/>
              <a:t> Boşluk</a:t>
            </a:r>
          </a:p>
        </p:txBody>
      </p:sp>
    </p:spTree>
    <p:extLst>
      <p:ext uri="{BB962C8B-B14F-4D97-AF65-F5344CB8AC3E}">
        <p14:creationId xmlns:p14="http://schemas.microsoft.com/office/powerpoint/2010/main" val="2280531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84311" y="685800"/>
            <a:ext cx="10018713" cy="1216151"/>
          </a:xfrm>
        </p:spPr>
        <p:txBody>
          <a:bodyPr>
            <a:normAutofit fontScale="90000"/>
          </a:bodyPr>
          <a:lstStyle/>
          <a:p>
            <a:pPr lvl="0"/>
            <a:r>
              <a:rPr lang="tr-TR" b="1" dirty="0"/>
              <a:t>ORTA KULAK</a:t>
            </a:r>
            <a:br>
              <a:rPr lang="tr-TR" dirty="0"/>
            </a:br>
            <a:endParaRPr lang="tr-TR" dirty="0"/>
          </a:p>
        </p:txBody>
      </p:sp>
      <p:sp>
        <p:nvSpPr>
          <p:cNvPr id="3" name="İçerik Yer Tutucusu 2"/>
          <p:cNvSpPr>
            <a:spLocks noGrp="1"/>
          </p:cNvSpPr>
          <p:nvPr>
            <p:ph idx="1"/>
          </p:nvPr>
        </p:nvSpPr>
        <p:spPr/>
        <p:txBody>
          <a:bodyPr/>
          <a:lstStyle/>
          <a:p>
            <a:r>
              <a:rPr lang="tr-TR" dirty="0"/>
              <a:t>Ses dalgalarının iç kulağa iletilmesinde görev almaktadır</a:t>
            </a:r>
            <a:r>
              <a:rPr lang="tr-TR" b="1" dirty="0"/>
              <a:t>.</a:t>
            </a:r>
          </a:p>
          <a:p>
            <a:r>
              <a:rPr lang="tr-TR" b="1" dirty="0"/>
              <a:t>Östaki borusu aracılığı ile dış ortamla ve </a:t>
            </a:r>
            <a:r>
              <a:rPr lang="tr-TR" b="1" dirty="0" err="1"/>
              <a:t>aditus</a:t>
            </a:r>
            <a:r>
              <a:rPr lang="tr-TR" b="1" dirty="0"/>
              <a:t> ad </a:t>
            </a:r>
            <a:r>
              <a:rPr lang="tr-TR" b="1" dirty="0" err="1"/>
              <a:t>antrum</a:t>
            </a:r>
            <a:r>
              <a:rPr lang="tr-TR" b="1" dirty="0"/>
              <a:t> ile </a:t>
            </a:r>
            <a:r>
              <a:rPr lang="tr-TR" b="1" dirty="0" err="1"/>
              <a:t>mastoid</a:t>
            </a:r>
            <a:r>
              <a:rPr lang="tr-TR" b="1" dirty="0"/>
              <a:t> hücrelerle bağlantılıdır</a:t>
            </a:r>
            <a:r>
              <a:rPr lang="tr-TR" dirty="0"/>
              <a:t>.</a:t>
            </a:r>
          </a:p>
          <a:p>
            <a:r>
              <a:rPr lang="tr-TR" dirty="0"/>
              <a:t> Orta kulak düzensiz bir dikdörtgen prizma şeklindedir. Ön kısmı daha dardır</a:t>
            </a:r>
            <a:r>
              <a:rPr lang="tr-TR"/>
              <a:t>. </a:t>
            </a:r>
          </a:p>
          <a:p>
            <a:r>
              <a:rPr lang="tr-TR"/>
              <a:t>En </a:t>
            </a:r>
            <a:r>
              <a:rPr lang="tr-TR" dirty="0"/>
              <a:t>önde Östaki borusu ağzı ile en arkada </a:t>
            </a:r>
            <a:r>
              <a:rPr lang="tr-TR" dirty="0" err="1"/>
              <a:t>antrum</a:t>
            </a:r>
            <a:r>
              <a:rPr lang="tr-TR" dirty="0"/>
              <a:t> parçası arasındaki mesafe 13 mm civarındadır.</a:t>
            </a:r>
          </a:p>
          <a:p>
            <a:endParaRPr lang="tr-TR" dirty="0"/>
          </a:p>
        </p:txBody>
      </p:sp>
    </p:spTree>
    <p:extLst>
      <p:ext uri="{BB962C8B-B14F-4D97-AF65-F5344CB8AC3E}">
        <p14:creationId xmlns:p14="http://schemas.microsoft.com/office/powerpoint/2010/main" val="2621696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Mastoid</a:t>
            </a:r>
            <a:r>
              <a:rPr lang="tr-TR" dirty="0"/>
              <a:t> Hücreler</a:t>
            </a:r>
          </a:p>
        </p:txBody>
      </p:sp>
      <p:sp>
        <p:nvSpPr>
          <p:cNvPr id="3" name="İçerik Yer Tutucusu 2"/>
          <p:cNvSpPr>
            <a:spLocks noGrp="1"/>
          </p:cNvSpPr>
          <p:nvPr>
            <p:ph idx="1"/>
          </p:nvPr>
        </p:nvSpPr>
        <p:spPr/>
        <p:txBody>
          <a:bodyPr/>
          <a:lstStyle/>
          <a:p>
            <a:r>
              <a:rPr lang="tr-TR" dirty="0"/>
              <a:t>Havalı boşluklarla doludur.</a:t>
            </a:r>
          </a:p>
          <a:p>
            <a:r>
              <a:rPr lang="tr-TR" dirty="0"/>
              <a:t> Bunlara </a:t>
            </a:r>
            <a:r>
              <a:rPr lang="tr-TR" i="1" dirty="0" err="1"/>
              <a:t>mastoid</a:t>
            </a:r>
            <a:r>
              <a:rPr lang="tr-TR" i="1" dirty="0"/>
              <a:t> </a:t>
            </a:r>
            <a:r>
              <a:rPr lang="tr-TR" i="1" dirty="0" err="1"/>
              <a:t>sellüler</a:t>
            </a:r>
            <a:r>
              <a:rPr lang="tr-TR" dirty="0"/>
              <a:t> denilir. </a:t>
            </a:r>
          </a:p>
          <a:p>
            <a:r>
              <a:rPr lang="tr-TR" dirty="0" err="1"/>
              <a:t>Mastoid</a:t>
            </a:r>
            <a:r>
              <a:rPr lang="tr-TR" dirty="0"/>
              <a:t> kemikte hemen her zaman bulunan tek bir havalı boşluk vardır; </a:t>
            </a:r>
            <a:r>
              <a:rPr lang="tr-TR" i="1" dirty="0" err="1"/>
              <a:t>mastoid</a:t>
            </a:r>
            <a:r>
              <a:rPr lang="tr-TR" i="1" dirty="0"/>
              <a:t> </a:t>
            </a:r>
            <a:r>
              <a:rPr lang="tr-TR" i="1" dirty="0" err="1"/>
              <a:t>antrum</a:t>
            </a:r>
            <a:r>
              <a:rPr lang="tr-TR" dirty="0"/>
              <a:t> adı verilir. </a:t>
            </a:r>
          </a:p>
          <a:p>
            <a:r>
              <a:rPr lang="tr-TR" b="1" dirty="0" err="1"/>
              <a:t>Mastoid</a:t>
            </a:r>
            <a:r>
              <a:rPr lang="tr-TR" b="1" dirty="0"/>
              <a:t> </a:t>
            </a:r>
            <a:r>
              <a:rPr lang="tr-TR" b="1" dirty="0" err="1"/>
              <a:t>antrum</a:t>
            </a:r>
            <a:r>
              <a:rPr lang="tr-TR" b="1" dirty="0"/>
              <a:t> doğumda da mevcuttur</a:t>
            </a:r>
            <a:endParaRPr lang="tr-TR" dirty="0"/>
          </a:p>
        </p:txBody>
      </p:sp>
    </p:spTree>
    <p:extLst>
      <p:ext uri="{BB962C8B-B14F-4D97-AF65-F5344CB8AC3E}">
        <p14:creationId xmlns:p14="http://schemas.microsoft.com/office/powerpoint/2010/main" val="2431346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Mastoid</a:t>
            </a:r>
            <a:r>
              <a:rPr lang="tr-TR" dirty="0"/>
              <a:t> Hücreler</a:t>
            </a:r>
          </a:p>
        </p:txBody>
      </p:sp>
      <p:sp>
        <p:nvSpPr>
          <p:cNvPr id="3" name="İçerik Yer Tutucusu 2"/>
          <p:cNvSpPr>
            <a:spLocks noGrp="1"/>
          </p:cNvSpPr>
          <p:nvPr>
            <p:ph idx="1"/>
          </p:nvPr>
        </p:nvSpPr>
        <p:spPr>
          <a:xfrm>
            <a:off x="1484310" y="1900519"/>
            <a:ext cx="10018713" cy="4787152"/>
          </a:xfrm>
        </p:spPr>
        <p:txBody>
          <a:bodyPr/>
          <a:lstStyle/>
          <a:p>
            <a:r>
              <a:rPr lang="tr-TR" b="1" dirty="0" err="1"/>
              <a:t>Mastoid</a:t>
            </a:r>
            <a:r>
              <a:rPr lang="tr-TR" b="1" dirty="0"/>
              <a:t> </a:t>
            </a:r>
            <a:r>
              <a:rPr lang="tr-TR" b="1" dirty="0" err="1"/>
              <a:t>pnömatizasyonuna</a:t>
            </a:r>
            <a:r>
              <a:rPr lang="tr-TR" b="1" dirty="0"/>
              <a:t> göre üç tip </a:t>
            </a:r>
            <a:r>
              <a:rPr lang="tr-TR" b="1" dirty="0" err="1"/>
              <a:t>mastoid</a:t>
            </a:r>
            <a:r>
              <a:rPr lang="tr-TR" b="1" dirty="0"/>
              <a:t> tanımlanmaktadır;</a:t>
            </a:r>
            <a:endParaRPr lang="tr-TR" dirty="0"/>
          </a:p>
          <a:p>
            <a:pPr lvl="1"/>
            <a:r>
              <a:rPr lang="tr-TR" b="1" u="sng" dirty="0" err="1"/>
              <a:t>Pnömatik</a:t>
            </a:r>
            <a:r>
              <a:rPr lang="tr-TR" b="1" u="sng" dirty="0"/>
              <a:t> Tip</a:t>
            </a:r>
            <a:r>
              <a:rPr lang="tr-TR" b="1" dirty="0"/>
              <a:t>: Çok sayıda </a:t>
            </a:r>
            <a:r>
              <a:rPr lang="tr-TR" b="1" dirty="0" err="1"/>
              <a:t>mastoid</a:t>
            </a:r>
            <a:r>
              <a:rPr lang="tr-TR" b="1" dirty="0"/>
              <a:t> </a:t>
            </a:r>
            <a:r>
              <a:rPr lang="tr-TR" b="1" dirty="0" err="1"/>
              <a:t>sellüler</a:t>
            </a:r>
            <a:r>
              <a:rPr lang="tr-TR" b="1" dirty="0"/>
              <a:t> vardır (</a:t>
            </a:r>
            <a:r>
              <a:rPr lang="tr-TR" b="1" dirty="0" err="1"/>
              <a:t>sellüler</a:t>
            </a:r>
            <a:r>
              <a:rPr lang="tr-TR" b="1" dirty="0"/>
              <a:t> tip).</a:t>
            </a:r>
            <a:endParaRPr lang="tr-TR" dirty="0"/>
          </a:p>
          <a:p>
            <a:pPr lvl="1"/>
            <a:r>
              <a:rPr lang="tr-TR" b="1" u="sng" dirty="0" err="1"/>
              <a:t>Diploik</a:t>
            </a:r>
            <a:r>
              <a:rPr lang="tr-TR" b="1" u="sng" dirty="0"/>
              <a:t> Tip</a:t>
            </a:r>
            <a:r>
              <a:rPr lang="tr-TR" b="1" dirty="0"/>
              <a:t>: </a:t>
            </a:r>
            <a:r>
              <a:rPr lang="tr-TR" b="1" dirty="0" err="1"/>
              <a:t>Sellüler</a:t>
            </a:r>
            <a:r>
              <a:rPr lang="tr-TR" b="1" dirty="0"/>
              <a:t> sayıca az ve küçüktür.</a:t>
            </a:r>
            <a:endParaRPr lang="tr-TR" dirty="0"/>
          </a:p>
          <a:p>
            <a:pPr lvl="1"/>
            <a:r>
              <a:rPr lang="tr-TR" b="1" u="sng" dirty="0" err="1"/>
              <a:t>Sklerotik</a:t>
            </a:r>
            <a:r>
              <a:rPr lang="tr-TR" b="1" u="sng" dirty="0"/>
              <a:t> Tip</a:t>
            </a:r>
            <a:r>
              <a:rPr lang="tr-TR" b="1" dirty="0"/>
              <a:t>: Hücre bulunmaz; kompakt kemik dokusu hakimdir.</a:t>
            </a:r>
            <a:endParaRPr lang="tr-TR" dirty="0"/>
          </a:p>
          <a:p>
            <a:endParaRPr lang="tr-TR" dirty="0"/>
          </a:p>
        </p:txBody>
      </p:sp>
    </p:spTree>
    <p:extLst>
      <p:ext uri="{BB962C8B-B14F-4D97-AF65-F5344CB8AC3E}">
        <p14:creationId xmlns:p14="http://schemas.microsoft.com/office/powerpoint/2010/main" val="313104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1"/>
            <a:ext cx="10018713" cy="533400"/>
          </a:xfrm>
        </p:spPr>
        <p:txBody>
          <a:bodyPr>
            <a:normAutofit fontScale="90000"/>
          </a:bodyPr>
          <a:lstStyle/>
          <a:p>
            <a:r>
              <a:rPr lang="tr-TR" dirty="0" err="1"/>
              <a:t>Pnömotik</a:t>
            </a:r>
            <a:r>
              <a:rPr lang="tr-TR" dirty="0"/>
              <a:t> Tip</a:t>
            </a:r>
          </a:p>
        </p:txBody>
      </p:sp>
      <p:pic>
        <p:nvPicPr>
          <p:cNvPr id="4" name="İçerik Yer Tutucusu 3"/>
          <p:cNvPicPr>
            <a:picLocks noGrp="1" noChangeAspect="1"/>
          </p:cNvPicPr>
          <p:nvPr>
            <p:ph idx="1"/>
          </p:nvPr>
        </p:nvPicPr>
        <p:blipFill>
          <a:blip r:embed="rId2"/>
          <a:stretch>
            <a:fillRect/>
          </a:stretch>
        </p:blipFill>
        <p:spPr>
          <a:xfrm>
            <a:off x="4105835" y="1685362"/>
            <a:ext cx="5074024" cy="5045195"/>
          </a:xfrm>
          <a:prstGeom prst="rect">
            <a:avLst/>
          </a:prstGeom>
        </p:spPr>
      </p:pic>
    </p:spTree>
    <p:extLst>
      <p:ext uri="{BB962C8B-B14F-4D97-AF65-F5344CB8AC3E}">
        <p14:creationId xmlns:p14="http://schemas.microsoft.com/office/powerpoint/2010/main" val="2637751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1"/>
            <a:ext cx="10018713" cy="658906"/>
          </a:xfrm>
        </p:spPr>
        <p:txBody>
          <a:bodyPr>
            <a:normAutofit fontScale="90000"/>
          </a:bodyPr>
          <a:lstStyle/>
          <a:p>
            <a:r>
              <a:rPr lang="tr-TR" dirty="0" err="1"/>
              <a:t>Diploik</a:t>
            </a:r>
            <a:r>
              <a:rPr lang="tr-TR" dirty="0"/>
              <a:t> Tip</a:t>
            </a:r>
          </a:p>
        </p:txBody>
      </p:sp>
      <p:pic>
        <p:nvPicPr>
          <p:cNvPr id="4" name="İçerik Yer Tutucusu 3"/>
          <p:cNvPicPr>
            <a:picLocks noGrp="1" noChangeAspect="1"/>
          </p:cNvPicPr>
          <p:nvPr>
            <p:ph idx="1"/>
          </p:nvPr>
        </p:nvPicPr>
        <p:blipFill>
          <a:blip r:embed="rId2"/>
          <a:stretch>
            <a:fillRect/>
          </a:stretch>
        </p:blipFill>
        <p:spPr>
          <a:xfrm>
            <a:off x="3849018" y="1470214"/>
            <a:ext cx="5289297" cy="5214376"/>
          </a:xfrm>
          <a:prstGeom prst="rect">
            <a:avLst/>
          </a:prstGeom>
        </p:spPr>
      </p:pic>
    </p:spTree>
    <p:extLst>
      <p:ext uri="{BB962C8B-B14F-4D97-AF65-F5344CB8AC3E}">
        <p14:creationId xmlns:p14="http://schemas.microsoft.com/office/powerpoint/2010/main" val="2652940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0"/>
            <a:ext cx="10018713" cy="676835"/>
          </a:xfrm>
        </p:spPr>
        <p:txBody>
          <a:bodyPr>
            <a:normAutofit fontScale="90000"/>
          </a:bodyPr>
          <a:lstStyle/>
          <a:p>
            <a:r>
              <a:rPr lang="tr-TR" dirty="0" err="1"/>
              <a:t>Sklerotik</a:t>
            </a:r>
            <a:r>
              <a:rPr lang="tr-TR" dirty="0"/>
              <a:t> Tip</a:t>
            </a:r>
          </a:p>
        </p:txBody>
      </p:sp>
      <p:pic>
        <p:nvPicPr>
          <p:cNvPr id="4" name="İçerik Yer Tutucusu 3"/>
          <p:cNvPicPr>
            <a:picLocks noGrp="1" noChangeAspect="1"/>
          </p:cNvPicPr>
          <p:nvPr>
            <p:ph idx="1"/>
          </p:nvPr>
        </p:nvPicPr>
        <p:blipFill>
          <a:blip r:embed="rId2"/>
          <a:stretch>
            <a:fillRect/>
          </a:stretch>
        </p:blipFill>
        <p:spPr>
          <a:xfrm>
            <a:off x="3893903" y="1362635"/>
            <a:ext cx="5142521" cy="5390881"/>
          </a:xfrm>
          <a:prstGeom prst="rect">
            <a:avLst/>
          </a:prstGeom>
        </p:spPr>
      </p:pic>
    </p:spTree>
    <p:extLst>
      <p:ext uri="{BB962C8B-B14F-4D97-AF65-F5344CB8AC3E}">
        <p14:creationId xmlns:p14="http://schemas.microsoft.com/office/powerpoint/2010/main" val="4107592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5254" y="0"/>
            <a:ext cx="10018713" cy="1337481"/>
          </a:xfrm>
        </p:spPr>
        <p:txBody>
          <a:bodyPr/>
          <a:lstStyle/>
          <a:p>
            <a:r>
              <a:rPr lang="tr-TR" dirty="0"/>
              <a:t>Yrd. Doçent Dr. Kemal Tuskan</a:t>
            </a:r>
          </a:p>
        </p:txBody>
      </p:sp>
      <p:sp>
        <p:nvSpPr>
          <p:cNvPr id="3" name="İçerik Yer Tutucusu 2"/>
          <p:cNvSpPr>
            <a:spLocks noGrp="1"/>
          </p:cNvSpPr>
          <p:nvPr>
            <p:ph idx="1"/>
          </p:nvPr>
        </p:nvSpPr>
        <p:spPr>
          <a:xfrm>
            <a:off x="1484310" y="1050879"/>
            <a:ext cx="10018713" cy="4740322"/>
          </a:xfrm>
        </p:spPr>
        <p:txBody>
          <a:bodyPr/>
          <a:lstStyle/>
          <a:p>
            <a:pPr marL="0" indent="0" algn="ctr">
              <a:buNone/>
            </a:pPr>
            <a:r>
              <a:rPr lang="tr-TR" sz="3200" b="1" u="sng" dirty="0">
                <a:solidFill>
                  <a:srgbClr val="FF0000"/>
                </a:solidFill>
              </a:rPr>
              <a:t>Özgeçmiş</a:t>
            </a:r>
          </a:p>
          <a:p>
            <a:r>
              <a:rPr lang="tr-TR" sz="2000" dirty="0"/>
              <a:t>1974 İstanbul</a:t>
            </a:r>
          </a:p>
          <a:p>
            <a:r>
              <a:rPr lang="tr-TR" sz="2000" dirty="0"/>
              <a:t>1992 İstanbul Tıp Fakültesi</a:t>
            </a:r>
          </a:p>
          <a:p>
            <a:r>
              <a:rPr lang="tr-TR" sz="2000" dirty="0"/>
              <a:t>2003 Cerrahpaşa Tıp Fakültesi Kulak Burun Boğaz ve </a:t>
            </a:r>
            <a:r>
              <a:rPr lang="tr-TR" sz="2000" dirty="0" err="1"/>
              <a:t>Baş&amp;Boyun</a:t>
            </a:r>
            <a:r>
              <a:rPr lang="tr-TR" sz="2000" dirty="0"/>
              <a:t> Cerrahisi</a:t>
            </a:r>
          </a:p>
          <a:p>
            <a:r>
              <a:rPr lang="tr-TR" sz="2000" dirty="0"/>
              <a:t>2005 Gelibolu Asker Hastanesi</a:t>
            </a:r>
          </a:p>
          <a:p>
            <a:r>
              <a:rPr lang="tr-TR" sz="2000" dirty="0"/>
              <a:t>2006 Medikal Park </a:t>
            </a:r>
            <a:r>
              <a:rPr lang="tr-TR" sz="2000" dirty="0" err="1"/>
              <a:t>Hospital</a:t>
            </a:r>
            <a:endParaRPr lang="tr-TR" sz="2000" dirty="0"/>
          </a:p>
          <a:p>
            <a:r>
              <a:rPr lang="tr-TR" sz="2000" dirty="0"/>
              <a:t>2012 </a:t>
            </a:r>
            <a:r>
              <a:rPr lang="tr-TR" sz="2000" dirty="0" err="1"/>
              <a:t>Esencan</a:t>
            </a:r>
            <a:r>
              <a:rPr lang="tr-TR" sz="2000" dirty="0"/>
              <a:t> Hastanesi</a:t>
            </a:r>
          </a:p>
          <a:p>
            <a:r>
              <a:rPr lang="tr-TR" sz="2000" dirty="0"/>
              <a:t>2014 </a:t>
            </a:r>
            <a:r>
              <a:rPr lang="tr-TR" sz="2000" dirty="0" err="1"/>
              <a:t>Esencan</a:t>
            </a:r>
            <a:r>
              <a:rPr lang="tr-TR" sz="2000" dirty="0"/>
              <a:t> Hastanesi Başhekim Yrd.</a:t>
            </a:r>
          </a:p>
          <a:p>
            <a:r>
              <a:rPr lang="tr-TR" sz="2000" dirty="0"/>
              <a:t>2016 İstanbul Gelişim Üniversitesi</a:t>
            </a:r>
          </a:p>
          <a:p>
            <a:r>
              <a:rPr lang="tr-TR" sz="2000" dirty="0"/>
              <a:t>İlgi Alanları: </a:t>
            </a:r>
            <a:r>
              <a:rPr lang="tr-TR" sz="2000" dirty="0" err="1"/>
              <a:t>Rinoplasti</a:t>
            </a:r>
            <a:r>
              <a:rPr lang="tr-TR" sz="2000" dirty="0"/>
              <a:t>, Üst Solunum Yolları Alerjiler ve </a:t>
            </a:r>
            <a:r>
              <a:rPr lang="tr-TR" sz="2000" dirty="0" err="1"/>
              <a:t>Odyoloji</a:t>
            </a:r>
            <a:endParaRPr lang="tr-TR" sz="2000" dirty="0"/>
          </a:p>
          <a:p>
            <a:endParaRPr lang="tr-TR" dirty="0"/>
          </a:p>
        </p:txBody>
      </p:sp>
    </p:spTree>
    <p:extLst>
      <p:ext uri="{BB962C8B-B14F-4D97-AF65-F5344CB8AC3E}">
        <p14:creationId xmlns:p14="http://schemas.microsoft.com/office/powerpoint/2010/main" val="1379315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1"/>
            <a:ext cx="10018713" cy="945776"/>
          </a:xfrm>
        </p:spPr>
        <p:txBody>
          <a:bodyPr/>
          <a:lstStyle/>
          <a:p>
            <a:r>
              <a:rPr lang="tr-TR" dirty="0" err="1"/>
              <a:t>Mastoid</a:t>
            </a:r>
            <a:r>
              <a:rPr lang="tr-TR" dirty="0"/>
              <a:t> Kemik Hücreler</a:t>
            </a:r>
          </a:p>
        </p:txBody>
      </p:sp>
      <p:sp>
        <p:nvSpPr>
          <p:cNvPr id="3" name="İçerik Yer Tutucusu 2"/>
          <p:cNvSpPr>
            <a:spLocks noGrp="1"/>
          </p:cNvSpPr>
          <p:nvPr>
            <p:ph idx="1"/>
          </p:nvPr>
        </p:nvSpPr>
        <p:spPr>
          <a:xfrm>
            <a:off x="1484310" y="1631577"/>
            <a:ext cx="10018713" cy="4159623"/>
          </a:xfrm>
        </p:spPr>
        <p:txBody>
          <a:bodyPr/>
          <a:lstStyle/>
          <a:p>
            <a:r>
              <a:rPr lang="tr-TR" dirty="0"/>
              <a:t>1- </a:t>
            </a:r>
            <a:r>
              <a:rPr lang="tr-TR" dirty="0" err="1"/>
              <a:t>Apikal</a:t>
            </a:r>
            <a:r>
              <a:rPr lang="tr-TR" dirty="0"/>
              <a:t> hücreler</a:t>
            </a:r>
          </a:p>
          <a:p>
            <a:r>
              <a:rPr lang="tr-TR" dirty="0"/>
              <a:t>2- </a:t>
            </a:r>
            <a:r>
              <a:rPr lang="tr-TR" dirty="0" err="1"/>
              <a:t>Perisinüzal</a:t>
            </a:r>
            <a:r>
              <a:rPr lang="tr-TR" dirty="0"/>
              <a:t> hücreler</a:t>
            </a:r>
          </a:p>
          <a:p>
            <a:r>
              <a:rPr lang="tr-TR" dirty="0"/>
              <a:t>3- </a:t>
            </a:r>
            <a:r>
              <a:rPr lang="tr-TR" dirty="0" err="1"/>
              <a:t>Sino</a:t>
            </a:r>
            <a:r>
              <a:rPr lang="tr-TR" dirty="0"/>
              <a:t>-dural </a:t>
            </a:r>
            <a:r>
              <a:rPr lang="tr-TR" dirty="0" err="1"/>
              <a:t>petröz</a:t>
            </a:r>
            <a:r>
              <a:rPr lang="tr-TR" dirty="0"/>
              <a:t> hücreler</a:t>
            </a:r>
          </a:p>
          <a:p>
            <a:r>
              <a:rPr lang="tr-TR" dirty="0"/>
              <a:t>4- </a:t>
            </a:r>
            <a:r>
              <a:rPr lang="tr-TR" dirty="0" err="1"/>
              <a:t>Perilabirenter</a:t>
            </a:r>
            <a:r>
              <a:rPr lang="tr-TR" dirty="0"/>
              <a:t> hücreler</a:t>
            </a:r>
          </a:p>
          <a:p>
            <a:r>
              <a:rPr lang="tr-TR" dirty="0"/>
              <a:t>5- </a:t>
            </a:r>
            <a:r>
              <a:rPr lang="tr-TR" dirty="0" err="1"/>
              <a:t>Peridural</a:t>
            </a:r>
            <a:r>
              <a:rPr lang="tr-TR" dirty="0"/>
              <a:t> hücreler</a:t>
            </a:r>
          </a:p>
          <a:p>
            <a:r>
              <a:rPr lang="tr-TR" dirty="0"/>
              <a:t>6- </a:t>
            </a:r>
            <a:r>
              <a:rPr lang="tr-TR" dirty="0" err="1"/>
              <a:t>Zigomatik</a:t>
            </a:r>
            <a:r>
              <a:rPr lang="tr-TR" dirty="0"/>
              <a:t> hücreler</a:t>
            </a:r>
          </a:p>
          <a:p>
            <a:r>
              <a:rPr lang="tr-TR" dirty="0"/>
              <a:t>7- </a:t>
            </a:r>
            <a:r>
              <a:rPr lang="tr-TR" dirty="0" err="1"/>
              <a:t>Perifasiyal</a:t>
            </a:r>
            <a:r>
              <a:rPr lang="tr-TR" dirty="0"/>
              <a:t> hücreler</a:t>
            </a:r>
          </a:p>
          <a:p>
            <a:endParaRPr lang="tr-TR" dirty="0"/>
          </a:p>
        </p:txBody>
      </p:sp>
      <p:pic>
        <p:nvPicPr>
          <p:cNvPr id="6" name="Resim 5"/>
          <p:cNvPicPr>
            <a:picLocks noChangeAspect="1"/>
          </p:cNvPicPr>
          <p:nvPr/>
        </p:nvPicPr>
        <p:blipFill>
          <a:blip r:embed="rId2"/>
          <a:stretch>
            <a:fillRect/>
          </a:stretch>
        </p:blipFill>
        <p:spPr>
          <a:xfrm>
            <a:off x="6203577" y="1631577"/>
            <a:ext cx="4805082" cy="3877328"/>
          </a:xfrm>
          <a:prstGeom prst="rect">
            <a:avLst/>
          </a:prstGeom>
        </p:spPr>
      </p:pic>
    </p:spTree>
    <p:extLst>
      <p:ext uri="{BB962C8B-B14F-4D97-AF65-F5344CB8AC3E}">
        <p14:creationId xmlns:p14="http://schemas.microsoft.com/office/powerpoint/2010/main" val="1190158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r>
              <a:rPr lang="tr-TR" dirty="0" err="1"/>
              <a:t>Mastoid</a:t>
            </a:r>
            <a:r>
              <a:rPr lang="tr-TR" dirty="0"/>
              <a:t> kemik üstte orta kafa çukuru ile komşudur.</a:t>
            </a:r>
          </a:p>
          <a:p>
            <a:r>
              <a:rPr lang="tr-TR" dirty="0"/>
              <a:t> Önde </a:t>
            </a:r>
            <a:r>
              <a:rPr lang="tr-TR" dirty="0" err="1"/>
              <a:t>aditus</a:t>
            </a:r>
            <a:r>
              <a:rPr lang="tr-TR" dirty="0"/>
              <a:t> ad </a:t>
            </a:r>
            <a:r>
              <a:rPr lang="tr-TR" dirty="0" err="1"/>
              <a:t>antrum</a:t>
            </a:r>
            <a:r>
              <a:rPr lang="tr-TR" dirty="0"/>
              <a:t> yolu ile orta kulakla bağlantılıdır; ön duvarda DKY ile kemik arka duvarı ve alt kısımda </a:t>
            </a:r>
            <a:r>
              <a:rPr lang="tr-TR" b="1" dirty="0" err="1"/>
              <a:t>fasiyal</a:t>
            </a:r>
            <a:r>
              <a:rPr lang="tr-TR" b="1" dirty="0"/>
              <a:t> sinirin</a:t>
            </a:r>
            <a:r>
              <a:rPr lang="tr-TR" dirty="0"/>
              <a:t> </a:t>
            </a:r>
            <a:r>
              <a:rPr lang="tr-TR" dirty="0" err="1"/>
              <a:t>vertikal</a:t>
            </a:r>
            <a:r>
              <a:rPr lang="tr-TR" dirty="0"/>
              <a:t> </a:t>
            </a:r>
            <a:r>
              <a:rPr lang="tr-TR" dirty="0" err="1"/>
              <a:t>segmenti</a:t>
            </a:r>
            <a:r>
              <a:rPr lang="tr-TR" dirty="0"/>
              <a:t> ile komşudur. </a:t>
            </a:r>
          </a:p>
          <a:p>
            <a:r>
              <a:rPr lang="tr-TR" dirty="0"/>
              <a:t>Altında </a:t>
            </a:r>
            <a:r>
              <a:rPr lang="tr-TR" b="1" dirty="0" err="1"/>
              <a:t>posterior</a:t>
            </a:r>
            <a:r>
              <a:rPr lang="tr-TR" b="1" dirty="0"/>
              <a:t> </a:t>
            </a:r>
            <a:r>
              <a:rPr lang="tr-TR" b="1" dirty="0" err="1"/>
              <a:t>semisirküler</a:t>
            </a:r>
            <a:r>
              <a:rPr lang="tr-TR" b="1" dirty="0"/>
              <a:t> kanal</a:t>
            </a:r>
            <a:r>
              <a:rPr lang="tr-TR" dirty="0"/>
              <a:t> </a:t>
            </a:r>
          </a:p>
          <a:p>
            <a:r>
              <a:rPr lang="tr-TR" dirty="0"/>
              <a:t>Önünde </a:t>
            </a:r>
            <a:r>
              <a:rPr lang="tr-TR" b="1" dirty="0" err="1"/>
              <a:t>lateral</a:t>
            </a:r>
            <a:r>
              <a:rPr lang="tr-TR" b="1" dirty="0"/>
              <a:t> sinüs</a:t>
            </a:r>
            <a:r>
              <a:rPr lang="tr-TR" dirty="0"/>
              <a:t> ile ince </a:t>
            </a:r>
            <a:r>
              <a:rPr lang="tr-TR" dirty="0" err="1"/>
              <a:t>kortikal</a:t>
            </a:r>
            <a:r>
              <a:rPr lang="tr-TR" dirty="0"/>
              <a:t> bir kemik lamel ile ayrılır. </a:t>
            </a:r>
          </a:p>
          <a:p>
            <a:r>
              <a:rPr lang="tr-TR" b="1" dirty="0"/>
              <a:t>Arkada </a:t>
            </a:r>
            <a:r>
              <a:rPr lang="tr-TR" b="1" dirty="0" err="1"/>
              <a:t>semisirküler</a:t>
            </a:r>
            <a:r>
              <a:rPr lang="tr-TR" b="1" dirty="0"/>
              <a:t> kanal</a:t>
            </a:r>
            <a:r>
              <a:rPr lang="tr-TR" dirty="0"/>
              <a:t> ile sinüs arasında lokalize ince bir kemik levha ile </a:t>
            </a:r>
            <a:r>
              <a:rPr lang="tr-TR" b="1" dirty="0" err="1"/>
              <a:t>endolenfatik</a:t>
            </a:r>
            <a:r>
              <a:rPr lang="tr-TR" b="1" dirty="0"/>
              <a:t> kese</a:t>
            </a:r>
            <a:r>
              <a:rPr lang="tr-TR" dirty="0"/>
              <a:t> ve </a:t>
            </a:r>
            <a:r>
              <a:rPr lang="tr-TR" b="1" dirty="0"/>
              <a:t>arka fossa (</a:t>
            </a:r>
            <a:r>
              <a:rPr lang="tr-TR" b="1" dirty="0" err="1"/>
              <a:t>serebellum</a:t>
            </a:r>
            <a:r>
              <a:rPr lang="tr-TR" b="1" dirty="0"/>
              <a:t>)</a:t>
            </a:r>
            <a:r>
              <a:rPr lang="tr-TR" dirty="0"/>
              <a:t> komşudur.</a:t>
            </a:r>
          </a:p>
          <a:p>
            <a:endParaRPr lang="tr-TR" dirty="0"/>
          </a:p>
        </p:txBody>
      </p:sp>
    </p:spTree>
    <p:extLst>
      <p:ext uri="{BB962C8B-B14F-4D97-AF65-F5344CB8AC3E}">
        <p14:creationId xmlns:p14="http://schemas.microsoft.com/office/powerpoint/2010/main" val="454662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0169" y="1039906"/>
            <a:ext cx="10018713" cy="4697505"/>
          </a:xfrm>
        </p:spPr>
        <p:txBody>
          <a:bodyPr>
            <a:normAutofit/>
          </a:bodyPr>
          <a:lstStyle/>
          <a:p>
            <a:r>
              <a:rPr lang="tr-TR" sz="3600" b="1" dirty="0" err="1"/>
              <a:t>Mastoid</a:t>
            </a:r>
            <a:r>
              <a:rPr lang="tr-TR" sz="3600" b="1" dirty="0"/>
              <a:t> kemiğin, bu önemli </a:t>
            </a:r>
            <a:r>
              <a:rPr lang="tr-TR" sz="3600" b="1" dirty="0" err="1"/>
              <a:t>vital</a:t>
            </a:r>
            <a:r>
              <a:rPr lang="tr-TR" sz="3600" b="1" dirty="0"/>
              <a:t> oluşumlarla yakın komşuluğu; orta kulağın </a:t>
            </a:r>
            <a:r>
              <a:rPr lang="tr-TR" sz="3600" b="1" dirty="0" err="1"/>
              <a:t>enfektif</a:t>
            </a:r>
            <a:r>
              <a:rPr lang="tr-TR" sz="3600" b="1" dirty="0"/>
              <a:t> hastalıklarında ve tümörlerinde </a:t>
            </a:r>
            <a:r>
              <a:rPr lang="tr-TR" sz="3600" b="1" dirty="0" err="1"/>
              <a:t>intrakraniyal</a:t>
            </a:r>
            <a:r>
              <a:rPr lang="tr-TR" sz="3600" b="1" dirty="0"/>
              <a:t> yayılım ve komplikasyonlar açısından son derece önemlidir</a:t>
            </a:r>
            <a:endParaRPr lang="tr-TR" sz="3600" dirty="0"/>
          </a:p>
        </p:txBody>
      </p:sp>
    </p:spTree>
    <p:extLst>
      <p:ext uri="{BB962C8B-B14F-4D97-AF65-F5344CB8AC3E}">
        <p14:creationId xmlns:p14="http://schemas.microsoft.com/office/powerpoint/2010/main" val="4276771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863454" y="0"/>
            <a:ext cx="4824217" cy="4824217"/>
          </a:xfrm>
          <a:prstGeom prst="rect">
            <a:avLst/>
          </a:prstGeom>
        </p:spPr>
      </p:pic>
      <p:pic>
        <p:nvPicPr>
          <p:cNvPr id="5" name="Resim 4"/>
          <p:cNvPicPr>
            <a:picLocks noChangeAspect="1"/>
          </p:cNvPicPr>
          <p:nvPr/>
        </p:nvPicPr>
        <p:blipFill>
          <a:blip r:embed="rId3"/>
          <a:stretch>
            <a:fillRect/>
          </a:stretch>
        </p:blipFill>
        <p:spPr>
          <a:xfrm>
            <a:off x="7064188" y="2205319"/>
            <a:ext cx="4661584" cy="4661584"/>
          </a:xfrm>
          <a:prstGeom prst="rect">
            <a:avLst/>
          </a:prstGeom>
        </p:spPr>
      </p:pic>
    </p:spTree>
    <p:extLst>
      <p:ext uri="{BB962C8B-B14F-4D97-AF65-F5344CB8AC3E}">
        <p14:creationId xmlns:p14="http://schemas.microsoft.com/office/powerpoint/2010/main" val="41955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1"/>
            <a:ext cx="10018713" cy="1017494"/>
          </a:xfrm>
        </p:spPr>
        <p:txBody>
          <a:bodyPr>
            <a:normAutofit fontScale="90000"/>
          </a:bodyPr>
          <a:lstStyle/>
          <a:p>
            <a:r>
              <a:rPr lang="tr-TR" b="1" dirty="0" err="1"/>
              <a:t>Timpanik</a:t>
            </a:r>
            <a:r>
              <a:rPr lang="tr-TR" b="1" dirty="0"/>
              <a:t> Boşluk</a:t>
            </a:r>
            <a:br>
              <a:rPr lang="tr-TR" dirty="0"/>
            </a:br>
            <a:endParaRPr lang="tr-TR" dirty="0"/>
          </a:p>
        </p:txBody>
      </p:sp>
      <p:sp>
        <p:nvSpPr>
          <p:cNvPr id="3" name="İçerik Yer Tutucusu 2"/>
          <p:cNvSpPr>
            <a:spLocks noGrp="1"/>
          </p:cNvSpPr>
          <p:nvPr>
            <p:ph idx="1"/>
          </p:nvPr>
        </p:nvSpPr>
        <p:spPr>
          <a:xfrm>
            <a:off x="1484310" y="1057835"/>
            <a:ext cx="10018713" cy="5629836"/>
          </a:xfrm>
        </p:spPr>
        <p:txBody>
          <a:bodyPr/>
          <a:lstStyle/>
          <a:p>
            <a:r>
              <a:rPr lang="tr-TR" sz="2800" b="1" dirty="0"/>
              <a:t>Dış yüz</a:t>
            </a:r>
            <a:r>
              <a:rPr lang="tr-TR" sz="2800" dirty="0"/>
              <a:t>:</a:t>
            </a:r>
          </a:p>
          <a:p>
            <a:pPr lvl="1"/>
            <a:r>
              <a:rPr lang="tr-TR" sz="2800" dirty="0"/>
              <a:t> En önemli yapı kulak zarıdır. </a:t>
            </a:r>
          </a:p>
          <a:p>
            <a:pPr lvl="1"/>
            <a:r>
              <a:rPr lang="tr-TR" sz="2800" dirty="0"/>
              <a:t>Kulak zarı, dış ve orta kulağı ayıran bir perde gibidir. </a:t>
            </a:r>
          </a:p>
          <a:p>
            <a:pPr lvl="1"/>
            <a:r>
              <a:rPr lang="tr-TR" sz="2800" dirty="0" err="1"/>
              <a:t>Topografik</a:t>
            </a:r>
            <a:r>
              <a:rPr lang="tr-TR" sz="2800" dirty="0"/>
              <a:t> olarak orta kulağı 3 parçaya ayırır. </a:t>
            </a:r>
          </a:p>
          <a:p>
            <a:pPr lvl="2"/>
            <a:r>
              <a:rPr lang="tr-TR" sz="2800" dirty="0"/>
              <a:t>Kulak zarının hemen arkasında bulunan orta kulak boşluğuna </a:t>
            </a:r>
            <a:r>
              <a:rPr lang="tr-TR" sz="2800" dirty="0" err="1"/>
              <a:t>mezotimpanum</a:t>
            </a:r>
            <a:r>
              <a:rPr lang="tr-TR" sz="2800" dirty="0"/>
              <a:t>,</a:t>
            </a:r>
          </a:p>
          <a:p>
            <a:pPr lvl="2"/>
            <a:r>
              <a:rPr lang="tr-TR" sz="2800" dirty="0"/>
              <a:t>Bunun üzerindeki boşluğa </a:t>
            </a:r>
            <a:r>
              <a:rPr lang="tr-TR" sz="2800" dirty="0" err="1"/>
              <a:t>epitimpanum</a:t>
            </a:r>
            <a:r>
              <a:rPr lang="tr-TR" sz="2800" dirty="0"/>
              <a:t> </a:t>
            </a:r>
          </a:p>
          <a:p>
            <a:pPr lvl="2"/>
            <a:r>
              <a:rPr lang="tr-TR" sz="2800" dirty="0"/>
              <a:t> Altında kalan kısma da </a:t>
            </a:r>
            <a:r>
              <a:rPr lang="tr-TR" sz="2800" dirty="0" err="1"/>
              <a:t>hipotimpanum</a:t>
            </a:r>
            <a:r>
              <a:rPr lang="tr-TR" sz="2800" dirty="0"/>
              <a:t> adı verilmektedir.</a:t>
            </a:r>
          </a:p>
          <a:p>
            <a:endParaRPr lang="tr-TR" dirty="0"/>
          </a:p>
        </p:txBody>
      </p:sp>
    </p:spTree>
    <p:extLst>
      <p:ext uri="{BB962C8B-B14F-4D97-AF65-F5344CB8AC3E}">
        <p14:creationId xmlns:p14="http://schemas.microsoft.com/office/powerpoint/2010/main" val="3305280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863454" y="0"/>
            <a:ext cx="4824217" cy="4824217"/>
          </a:xfrm>
          <a:prstGeom prst="rect">
            <a:avLst/>
          </a:prstGeom>
        </p:spPr>
      </p:pic>
      <p:pic>
        <p:nvPicPr>
          <p:cNvPr id="5" name="Resim 4"/>
          <p:cNvPicPr>
            <a:picLocks noChangeAspect="1"/>
          </p:cNvPicPr>
          <p:nvPr/>
        </p:nvPicPr>
        <p:blipFill>
          <a:blip r:embed="rId3"/>
          <a:stretch>
            <a:fillRect/>
          </a:stretch>
        </p:blipFill>
        <p:spPr>
          <a:xfrm>
            <a:off x="7064188" y="2205319"/>
            <a:ext cx="4661584" cy="4661584"/>
          </a:xfrm>
          <a:prstGeom prst="rect">
            <a:avLst/>
          </a:prstGeom>
        </p:spPr>
      </p:pic>
    </p:spTree>
    <p:extLst>
      <p:ext uri="{BB962C8B-B14F-4D97-AF65-F5344CB8AC3E}">
        <p14:creationId xmlns:p14="http://schemas.microsoft.com/office/powerpoint/2010/main" val="1262815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0"/>
            <a:ext cx="7336961" cy="6857999"/>
          </a:xfrm>
        </p:spPr>
        <p:txBody>
          <a:bodyPr>
            <a:normAutofit lnSpcReduction="10000"/>
          </a:bodyPr>
          <a:lstStyle/>
          <a:p>
            <a:r>
              <a:rPr lang="tr-TR" b="1" dirty="0"/>
              <a:t>Kulak zarının ortasında, yukarıdan aşağıya ve önden arkaya doğru uzanan </a:t>
            </a:r>
            <a:r>
              <a:rPr lang="tr-TR" b="1" dirty="0" err="1"/>
              <a:t>manibrium</a:t>
            </a:r>
            <a:r>
              <a:rPr lang="tr-TR" b="1" dirty="0"/>
              <a:t> </a:t>
            </a:r>
            <a:r>
              <a:rPr lang="tr-TR" b="1" dirty="0" err="1"/>
              <a:t>mallei</a:t>
            </a:r>
            <a:r>
              <a:rPr lang="tr-TR" b="1" dirty="0"/>
              <a:t> izlenir. </a:t>
            </a:r>
          </a:p>
          <a:p>
            <a:r>
              <a:rPr lang="tr-TR" b="1" dirty="0" err="1"/>
              <a:t>Malleus</a:t>
            </a:r>
            <a:r>
              <a:rPr lang="tr-TR" b="1" dirty="0"/>
              <a:t> kemikçiğinin bu parçasının, alt ucu her zaman arkaya doğrudur.</a:t>
            </a:r>
            <a:r>
              <a:rPr lang="tr-TR" dirty="0"/>
              <a:t> </a:t>
            </a:r>
          </a:p>
          <a:p>
            <a:r>
              <a:rPr lang="tr-TR" b="1" dirty="0"/>
              <a:t>Üstte </a:t>
            </a:r>
            <a:r>
              <a:rPr lang="tr-TR" b="1" dirty="0" err="1"/>
              <a:t>manibriumun</a:t>
            </a:r>
            <a:r>
              <a:rPr lang="tr-TR" b="1" dirty="0"/>
              <a:t> üzerinde bir çentik bulunur (</a:t>
            </a:r>
            <a:r>
              <a:rPr lang="tr-TR" b="1" i="1" dirty="0" err="1"/>
              <a:t>prosessus</a:t>
            </a:r>
            <a:r>
              <a:rPr lang="tr-TR" b="1" i="1" dirty="0"/>
              <a:t> </a:t>
            </a:r>
            <a:r>
              <a:rPr lang="tr-TR" b="1" i="1" dirty="0" err="1"/>
              <a:t>brevis</a:t>
            </a:r>
            <a:r>
              <a:rPr lang="tr-TR" b="1" dirty="0"/>
              <a:t>); buradan öne ve arkaya iki adet </a:t>
            </a:r>
            <a:r>
              <a:rPr lang="tr-TR" b="1" dirty="0" err="1"/>
              <a:t>plika</a:t>
            </a:r>
            <a:r>
              <a:rPr lang="tr-TR" b="1" dirty="0"/>
              <a:t> uzanır (</a:t>
            </a:r>
            <a:r>
              <a:rPr lang="tr-TR" b="1" i="1" dirty="0" err="1"/>
              <a:t>plika</a:t>
            </a:r>
            <a:r>
              <a:rPr lang="tr-TR" b="1" i="1" dirty="0"/>
              <a:t> </a:t>
            </a:r>
            <a:r>
              <a:rPr lang="tr-TR" b="1" i="1" dirty="0" err="1"/>
              <a:t>malleolares</a:t>
            </a:r>
            <a:r>
              <a:rPr lang="tr-TR" b="1" i="1" dirty="0"/>
              <a:t> </a:t>
            </a:r>
            <a:r>
              <a:rPr lang="tr-TR" b="1" i="1" dirty="0" err="1"/>
              <a:t>anterior</a:t>
            </a:r>
            <a:r>
              <a:rPr lang="tr-TR" b="1" dirty="0"/>
              <a:t> ve </a:t>
            </a:r>
            <a:r>
              <a:rPr lang="tr-TR" b="1" i="1" dirty="0" err="1"/>
              <a:t>posterior</a:t>
            </a:r>
            <a:r>
              <a:rPr lang="tr-TR" b="1" dirty="0"/>
              <a:t>).</a:t>
            </a:r>
          </a:p>
          <a:p>
            <a:r>
              <a:rPr lang="tr-TR" b="1" dirty="0"/>
              <a:t> Bu </a:t>
            </a:r>
            <a:r>
              <a:rPr lang="tr-TR" b="1" dirty="0" err="1"/>
              <a:t>plikaların</a:t>
            </a:r>
            <a:r>
              <a:rPr lang="tr-TR" b="1" dirty="0"/>
              <a:t> üst kısmında pars </a:t>
            </a:r>
            <a:r>
              <a:rPr lang="tr-TR" b="1" dirty="0" err="1"/>
              <a:t>flaksida</a:t>
            </a:r>
            <a:r>
              <a:rPr lang="tr-TR" b="1" dirty="0"/>
              <a:t> bulunur, altında ise pars </a:t>
            </a:r>
            <a:r>
              <a:rPr lang="tr-TR" b="1" dirty="0" err="1"/>
              <a:t>tensa</a:t>
            </a:r>
            <a:r>
              <a:rPr lang="tr-TR" b="1" dirty="0"/>
              <a:t> yer alır. </a:t>
            </a:r>
          </a:p>
          <a:p>
            <a:r>
              <a:rPr lang="tr-TR" b="1" dirty="0"/>
              <a:t>Kulak zarının en çökük noktası, </a:t>
            </a:r>
            <a:r>
              <a:rPr lang="tr-TR" b="1" dirty="0" err="1"/>
              <a:t>manibrium</a:t>
            </a:r>
            <a:r>
              <a:rPr lang="tr-TR" b="1" dirty="0"/>
              <a:t> </a:t>
            </a:r>
            <a:r>
              <a:rPr lang="tr-TR" b="1" dirty="0" err="1"/>
              <a:t>malleinin</a:t>
            </a:r>
            <a:r>
              <a:rPr lang="tr-TR" b="1" dirty="0"/>
              <a:t> alt ucundadır. Bu noktaya </a:t>
            </a:r>
            <a:r>
              <a:rPr lang="tr-TR" b="1" i="1" dirty="0" err="1"/>
              <a:t>umbo</a:t>
            </a:r>
            <a:r>
              <a:rPr lang="tr-TR" b="1" dirty="0"/>
              <a:t> adı verilir</a:t>
            </a:r>
          </a:p>
          <a:p>
            <a:r>
              <a:rPr lang="tr-TR" b="1" dirty="0"/>
              <a:t>. Muayene esnasında, kulak zarında, kullanılan ışık kaynağının </a:t>
            </a:r>
            <a:r>
              <a:rPr lang="tr-TR" b="1" dirty="0" err="1"/>
              <a:t>reflesi</a:t>
            </a:r>
            <a:r>
              <a:rPr lang="tr-TR" b="1" dirty="0"/>
              <a:t> alınmaktadır. Buna </a:t>
            </a:r>
            <a:r>
              <a:rPr lang="tr-TR" b="1" i="1" dirty="0" err="1"/>
              <a:t>Politzer</a:t>
            </a:r>
            <a:r>
              <a:rPr lang="tr-TR" b="1" i="1" dirty="0"/>
              <a:t> Üçgeni</a:t>
            </a:r>
            <a:r>
              <a:rPr lang="tr-TR" b="1" dirty="0"/>
              <a:t> denir. </a:t>
            </a:r>
          </a:p>
          <a:p>
            <a:r>
              <a:rPr lang="tr-TR" b="1" dirty="0" err="1"/>
              <a:t>Politzer</a:t>
            </a:r>
            <a:r>
              <a:rPr lang="tr-TR" b="1" dirty="0"/>
              <a:t> üçgeninin tepesi </a:t>
            </a:r>
            <a:r>
              <a:rPr lang="tr-TR" b="1" dirty="0" err="1"/>
              <a:t>umbo’ya</a:t>
            </a:r>
            <a:r>
              <a:rPr lang="tr-TR" b="1" dirty="0"/>
              <a:t> tabanı ise öne doğrudur.</a:t>
            </a:r>
            <a:endParaRPr lang="tr-TR" dirty="0"/>
          </a:p>
          <a:p>
            <a:endParaRPr lang="tr-TR" dirty="0"/>
          </a:p>
        </p:txBody>
      </p:sp>
      <p:pic>
        <p:nvPicPr>
          <p:cNvPr id="4" name="Resim 3"/>
          <p:cNvPicPr>
            <a:picLocks noChangeAspect="1"/>
          </p:cNvPicPr>
          <p:nvPr/>
        </p:nvPicPr>
        <p:blipFill>
          <a:blip r:embed="rId2"/>
          <a:stretch>
            <a:fillRect/>
          </a:stretch>
        </p:blipFill>
        <p:spPr>
          <a:xfrm>
            <a:off x="8534400" y="1595772"/>
            <a:ext cx="3657600" cy="3657600"/>
          </a:xfrm>
          <a:prstGeom prst="rect">
            <a:avLst/>
          </a:prstGeom>
        </p:spPr>
      </p:pic>
    </p:spTree>
    <p:extLst>
      <p:ext uri="{BB962C8B-B14F-4D97-AF65-F5344CB8AC3E}">
        <p14:creationId xmlns:p14="http://schemas.microsoft.com/office/powerpoint/2010/main" val="450839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1" y="268941"/>
            <a:ext cx="6691502" cy="5522259"/>
          </a:xfrm>
        </p:spPr>
        <p:txBody>
          <a:bodyPr/>
          <a:lstStyle/>
          <a:p>
            <a:r>
              <a:rPr lang="tr-TR" sz="2800" b="1" dirty="0"/>
              <a:t>Kulak zarındaki patolojileri lokalize edebilmek amacı ile zar </a:t>
            </a:r>
            <a:r>
              <a:rPr lang="tr-TR" sz="2800" b="1" dirty="0" err="1"/>
              <a:t>topografik</a:t>
            </a:r>
            <a:r>
              <a:rPr lang="tr-TR" sz="2800" b="1" dirty="0"/>
              <a:t> olarak </a:t>
            </a:r>
            <a:r>
              <a:rPr lang="tr-TR" sz="2800" b="1" u="sng" dirty="0"/>
              <a:t>4 ana kadrana</a:t>
            </a:r>
            <a:r>
              <a:rPr lang="tr-TR" sz="2800" b="1" dirty="0"/>
              <a:t> ayrılarak incelenir</a:t>
            </a:r>
            <a:r>
              <a:rPr lang="tr-TR" b="1" dirty="0"/>
              <a:t>. </a:t>
            </a:r>
          </a:p>
          <a:p>
            <a:pPr lvl="1"/>
            <a:r>
              <a:rPr lang="tr-TR" sz="2400" b="1" dirty="0" err="1"/>
              <a:t>Manibrium</a:t>
            </a:r>
            <a:r>
              <a:rPr lang="tr-TR" sz="2400" b="1" dirty="0"/>
              <a:t> </a:t>
            </a:r>
            <a:r>
              <a:rPr lang="tr-TR" sz="2400" b="1" dirty="0" err="1"/>
              <a:t>malleinin</a:t>
            </a:r>
            <a:r>
              <a:rPr lang="tr-TR" sz="2400" b="1" dirty="0"/>
              <a:t> üzerinde çekilen bir çizgi ile, </a:t>
            </a:r>
            <a:r>
              <a:rPr lang="tr-TR" sz="2400" b="1" dirty="0" err="1"/>
              <a:t>umbo</a:t>
            </a:r>
            <a:r>
              <a:rPr lang="tr-TR" sz="2400" b="1" dirty="0"/>
              <a:t> hizasında buna dik açı ile çizilen ikinci çizgi birleştirildiğinde kulak zarı;</a:t>
            </a:r>
          </a:p>
          <a:p>
            <a:pPr lvl="1"/>
            <a:r>
              <a:rPr lang="tr-TR" sz="2400" b="1" dirty="0"/>
              <a:t> ön-alt,</a:t>
            </a:r>
          </a:p>
          <a:p>
            <a:pPr lvl="1"/>
            <a:r>
              <a:rPr lang="tr-TR" sz="2400" b="1" dirty="0"/>
              <a:t> ön-üst, </a:t>
            </a:r>
          </a:p>
          <a:p>
            <a:pPr lvl="1"/>
            <a:r>
              <a:rPr lang="tr-TR" sz="2400" b="1" dirty="0"/>
              <a:t>arka-alt, </a:t>
            </a:r>
          </a:p>
          <a:p>
            <a:pPr lvl="1"/>
            <a:r>
              <a:rPr lang="tr-TR" sz="2400" b="1" dirty="0"/>
              <a:t>arka-üst kadranlara ayrılmaktadır.</a:t>
            </a:r>
            <a:endParaRPr lang="tr-TR" sz="2400" dirty="0"/>
          </a:p>
          <a:p>
            <a:endParaRPr lang="tr-TR" dirty="0"/>
          </a:p>
        </p:txBody>
      </p:sp>
      <p:pic>
        <p:nvPicPr>
          <p:cNvPr id="4" name="Resim 3"/>
          <p:cNvPicPr>
            <a:picLocks noChangeAspect="1"/>
          </p:cNvPicPr>
          <p:nvPr/>
        </p:nvPicPr>
        <p:blipFill>
          <a:blip r:embed="rId2"/>
          <a:stretch>
            <a:fillRect/>
          </a:stretch>
        </p:blipFill>
        <p:spPr>
          <a:xfrm>
            <a:off x="7915781" y="600581"/>
            <a:ext cx="4276219" cy="4276219"/>
          </a:xfrm>
          <a:prstGeom prst="rect">
            <a:avLst/>
          </a:prstGeom>
        </p:spPr>
      </p:pic>
    </p:spTree>
    <p:extLst>
      <p:ext uri="{BB962C8B-B14F-4D97-AF65-F5344CB8AC3E}">
        <p14:creationId xmlns:p14="http://schemas.microsoft.com/office/powerpoint/2010/main" val="3932109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43436"/>
            <a:ext cx="10018713" cy="1326776"/>
          </a:xfrm>
        </p:spPr>
        <p:txBody>
          <a:bodyPr/>
          <a:lstStyle/>
          <a:p>
            <a:r>
              <a:rPr lang="tr-TR" dirty="0"/>
              <a:t>Kulak Zarı Histolojisi</a:t>
            </a:r>
          </a:p>
        </p:txBody>
      </p:sp>
      <p:sp>
        <p:nvSpPr>
          <p:cNvPr id="3" name="İçerik Yer Tutucusu 2"/>
          <p:cNvSpPr>
            <a:spLocks noGrp="1"/>
          </p:cNvSpPr>
          <p:nvPr>
            <p:ph idx="1"/>
          </p:nvPr>
        </p:nvSpPr>
        <p:spPr>
          <a:xfrm>
            <a:off x="1484310" y="1290919"/>
            <a:ext cx="10018713" cy="4500282"/>
          </a:xfrm>
        </p:spPr>
        <p:txBody>
          <a:bodyPr/>
          <a:lstStyle/>
          <a:p>
            <a:r>
              <a:rPr lang="tr-TR" dirty="0"/>
              <a:t>Yapı olarak </a:t>
            </a:r>
            <a:r>
              <a:rPr lang="tr-TR" b="1" dirty="0"/>
              <a:t>kulak zarı 3 ayrı tabakadan oluşmaktadır</a:t>
            </a:r>
            <a:r>
              <a:rPr lang="tr-TR" dirty="0"/>
              <a:t>. </a:t>
            </a:r>
            <a:r>
              <a:rPr lang="tr-TR" b="1" dirty="0"/>
              <a:t>En dışta, DKY cildi, içte orta kulak mukozası ve ortada </a:t>
            </a:r>
            <a:r>
              <a:rPr lang="tr-TR" b="1" dirty="0" err="1"/>
              <a:t>fibröz</a:t>
            </a:r>
            <a:r>
              <a:rPr lang="tr-TR" b="1" dirty="0"/>
              <a:t> tabaka vardır. </a:t>
            </a:r>
            <a:r>
              <a:rPr lang="tr-TR" b="1" dirty="0" err="1"/>
              <a:t>Fibröz</a:t>
            </a:r>
            <a:r>
              <a:rPr lang="tr-TR" b="1" dirty="0"/>
              <a:t> tabaka sadece pars </a:t>
            </a:r>
            <a:r>
              <a:rPr lang="tr-TR" b="1" dirty="0" err="1"/>
              <a:t>tensa</a:t>
            </a:r>
            <a:r>
              <a:rPr lang="tr-TR" b="1" dirty="0"/>
              <a:t> kısmında bulunur ve zarın gerginliğini sağlar.</a:t>
            </a:r>
            <a:r>
              <a:rPr lang="tr-TR" dirty="0"/>
              <a:t> </a:t>
            </a:r>
            <a:r>
              <a:rPr lang="tr-TR" b="1" dirty="0"/>
              <a:t>Sirküler ve </a:t>
            </a:r>
            <a:r>
              <a:rPr lang="tr-TR" b="1" dirty="0" err="1"/>
              <a:t>radyal</a:t>
            </a:r>
            <a:r>
              <a:rPr lang="tr-TR" b="1" dirty="0"/>
              <a:t> liflerden oluşmuştur</a:t>
            </a:r>
            <a:r>
              <a:rPr lang="tr-TR" dirty="0"/>
              <a:t>. </a:t>
            </a:r>
            <a:r>
              <a:rPr lang="tr-TR" b="1" dirty="0"/>
              <a:t>Sirküler lifler, parabolik </a:t>
            </a:r>
            <a:r>
              <a:rPr lang="tr-TR" b="1" dirty="0" err="1"/>
              <a:t>semisirküler</a:t>
            </a:r>
            <a:r>
              <a:rPr lang="tr-TR" b="1" dirty="0"/>
              <a:t> ve </a:t>
            </a:r>
            <a:r>
              <a:rPr lang="tr-TR" b="1" dirty="0" err="1"/>
              <a:t>transvers</a:t>
            </a:r>
            <a:r>
              <a:rPr lang="tr-TR" b="1" dirty="0"/>
              <a:t> şekildedirler. Pars </a:t>
            </a:r>
            <a:r>
              <a:rPr lang="tr-TR" b="1" dirty="0" err="1"/>
              <a:t>flaksida</a:t>
            </a:r>
            <a:r>
              <a:rPr lang="tr-TR" b="1" dirty="0"/>
              <a:t> bölgesinde </a:t>
            </a:r>
            <a:r>
              <a:rPr lang="tr-TR" b="1" dirty="0" err="1"/>
              <a:t>fibröz</a:t>
            </a:r>
            <a:r>
              <a:rPr lang="tr-TR" b="1" dirty="0"/>
              <a:t> tabaka bulunmamaktadır. Bu nedenle kolaylıkla </a:t>
            </a:r>
            <a:r>
              <a:rPr lang="tr-TR" b="1" dirty="0" err="1"/>
              <a:t>retraksiyon</a:t>
            </a:r>
            <a:r>
              <a:rPr lang="tr-TR" b="1" dirty="0"/>
              <a:t> gelişir ve dış kulak yassı </a:t>
            </a:r>
            <a:r>
              <a:rPr lang="tr-TR" b="1" dirty="0" err="1"/>
              <a:t>epiteli</a:t>
            </a:r>
            <a:r>
              <a:rPr lang="tr-TR" b="1" dirty="0"/>
              <a:t>, orta kulağa </a:t>
            </a:r>
            <a:r>
              <a:rPr lang="tr-TR" b="1" dirty="0" err="1"/>
              <a:t>invagine</a:t>
            </a:r>
            <a:r>
              <a:rPr lang="tr-TR" b="1" dirty="0"/>
              <a:t> olabilir; bu şekilde </a:t>
            </a:r>
            <a:r>
              <a:rPr lang="tr-TR" b="1" dirty="0" err="1"/>
              <a:t>kolesteatomlar</a:t>
            </a:r>
            <a:r>
              <a:rPr lang="tr-TR" b="1" dirty="0"/>
              <a:t> gelişir.</a:t>
            </a:r>
            <a:endParaRPr lang="tr-TR" dirty="0"/>
          </a:p>
          <a:p>
            <a:pPr marL="0" indent="0">
              <a:buNone/>
            </a:pPr>
            <a:endParaRPr lang="tr-TR" dirty="0"/>
          </a:p>
        </p:txBody>
      </p:sp>
    </p:spTree>
    <p:extLst>
      <p:ext uri="{BB962C8B-B14F-4D97-AF65-F5344CB8AC3E}">
        <p14:creationId xmlns:p14="http://schemas.microsoft.com/office/powerpoint/2010/main" val="3686678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
            <a:ext cx="10018713" cy="1147482"/>
          </a:xfrm>
        </p:spPr>
        <p:txBody>
          <a:bodyPr/>
          <a:lstStyle/>
          <a:p>
            <a:r>
              <a:rPr lang="tr-TR" dirty="0"/>
              <a:t>Orta Kulak İç Duvar</a:t>
            </a:r>
          </a:p>
        </p:txBody>
      </p:sp>
      <p:sp>
        <p:nvSpPr>
          <p:cNvPr id="3" name="İçerik Yer Tutucusu 2"/>
          <p:cNvSpPr>
            <a:spLocks noGrp="1"/>
          </p:cNvSpPr>
          <p:nvPr>
            <p:ph idx="1"/>
          </p:nvPr>
        </p:nvSpPr>
        <p:spPr>
          <a:xfrm>
            <a:off x="1484311" y="968188"/>
            <a:ext cx="6440489" cy="5737411"/>
          </a:xfrm>
        </p:spPr>
        <p:txBody>
          <a:bodyPr/>
          <a:lstStyle/>
          <a:p>
            <a:r>
              <a:rPr lang="tr-TR" b="1" dirty="0"/>
              <a:t>Orta kulağın en önemli bölümüdür.</a:t>
            </a:r>
          </a:p>
          <a:p>
            <a:r>
              <a:rPr lang="tr-TR" b="1" dirty="0"/>
              <a:t> İç kulak ile komşudur. </a:t>
            </a:r>
          </a:p>
          <a:p>
            <a:r>
              <a:rPr lang="tr-TR" b="1" dirty="0"/>
              <a:t>Ortada ilk göze çarpan </a:t>
            </a:r>
            <a:r>
              <a:rPr lang="tr-TR" b="1" i="1" dirty="0" err="1"/>
              <a:t>promontorium</a:t>
            </a:r>
            <a:r>
              <a:rPr lang="tr-TR" b="1" dirty="0"/>
              <a:t> adı verilen kabarıklıktır. </a:t>
            </a:r>
            <a:r>
              <a:rPr lang="tr-TR" b="1" dirty="0" err="1"/>
              <a:t>Promontorium</a:t>
            </a:r>
            <a:r>
              <a:rPr lang="tr-TR" b="1" dirty="0"/>
              <a:t>; iç kulakta bulunan </a:t>
            </a:r>
            <a:r>
              <a:rPr lang="tr-TR" b="1" dirty="0" err="1"/>
              <a:t>kokleanın</a:t>
            </a:r>
            <a:r>
              <a:rPr lang="tr-TR" b="1" dirty="0"/>
              <a:t> </a:t>
            </a:r>
            <a:r>
              <a:rPr lang="tr-TR" b="1" dirty="0" err="1"/>
              <a:t>basal</a:t>
            </a:r>
            <a:r>
              <a:rPr lang="tr-TR" b="1" dirty="0"/>
              <a:t> kıvrımına uymaktadır.</a:t>
            </a:r>
          </a:p>
          <a:p>
            <a:r>
              <a:rPr lang="tr-TR" b="1" dirty="0"/>
              <a:t> </a:t>
            </a:r>
            <a:r>
              <a:rPr lang="tr-TR" b="1" dirty="0" err="1"/>
              <a:t>Promontorium</a:t>
            </a:r>
            <a:r>
              <a:rPr lang="tr-TR" b="1" dirty="0"/>
              <a:t> üzerinde </a:t>
            </a:r>
            <a:r>
              <a:rPr lang="tr-TR" b="1" dirty="0" err="1"/>
              <a:t>n.timpanikus</a:t>
            </a:r>
            <a:r>
              <a:rPr lang="tr-TR" b="1" dirty="0"/>
              <a:t> (IX. sinirin dalı), </a:t>
            </a:r>
            <a:r>
              <a:rPr lang="tr-TR" b="1" dirty="0" err="1"/>
              <a:t>karotid</a:t>
            </a:r>
            <a:r>
              <a:rPr lang="tr-TR" b="1" dirty="0"/>
              <a:t> </a:t>
            </a:r>
            <a:r>
              <a:rPr lang="tr-TR" b="1" dirty="0" err="1"/>
              <a:t>pleksustan</a:t>
            </a:r>
            <a:r>
              <a:rPr lang="tr-TR" b="1" dirty="0"/>
              <a:t> çıkan </a:t>
            </a:r>
            <a:r>
              <a:rPr lang="tr-TR" b="1" dirty="0" err="1"/>
              <a:t>superior</a:t>
            </a:r>
            <a:r>
              <a:rPr lang="tr-TR" b="1" dirty="0"/>
              <a:t> </a:t>
            </a:r>
            <a:r>
              <a:rPr lang="tr-TR" b="1" dirty="0" err="1"/>
              <a:t>inferior</a:t>
            </a:r>
            <a:r>
              <a:rPr lang="tr-TR" b="1" dirty="0"/>
              <a:t> </a:t>
            </a:r>
            <a:r>
              <a:rPr lang="tr-TR" b="1" dirty="0" err="1"/>
              <a:t>karotiko-timpanik</a:t>
            </a:r>
            <a:r>
              <a:rPr lang="tr-TR" b="1" dirty="0"/>
              <a:t> sempatik lifler ile </a:t>
            </a:r>
            <a:r>
              <a:rPr lang="tr-TR" b="1" dirty="0" err="1"/>
              <a:t>pleksus</a:t>
            </a:r>
            <a:r>
              <a:rPr lang="tr-TR" b="1" dirty="0"/>
              <a:t> </a:t>
            </a:r>
            <a:r>
              <a:rPr lang="tr-TR" b="1" dirty="0" err="1"/>
              <a:t>timpanikus’u</a:t>
            </a:r>
            <a:r>
              <a:rPr lang="tr-TR" b="1" dirty="0"/>
              <a:t> oluşturur. </a:t>
            </a:r>
          </a:p>
          <a:p>
            <a:r>
              <a:rPr lang="tr-TR" b="1" dirty="0"/>
              <a:t>Buradan çıkan lifler </a:t>
            </a:r>
            <a:r>
              <a:rPr lang="tr-TR" b="1" dirty="0" err="1"/>
              <a:t>n.petrosus</a:t>
            </a:r>
            <a:r>
              <a:rPr lang="tr-TR" b="1" dirty="0"/>
              <a:t> </a:t>
            </a:r>
            <a:r>
              <a:rPr lang="tr-TR" b="1" dirty="0" err="1"/>
              <a:t>superfisialis</a:t>
            </a:r>
            <a:r>
              <a:rPr lang="tr-TR" b="1" dirty="0"/>
              <a:t> </a:t>
            </a:r>
            <a:r>
              <a:rPr lang="tr-TR" b="1" dirty="0" err="1"/>
              <a:t>minor</a:t>
            </a:r>
            <a:r>
              <a:rPr lang="tr-TR" b="1" dirty="0"/>
              <a:t> (VII. sinirin dalı) ile birleşerek </a:t>
            </a:r>
            <a:r>
              <a:rPr lang="tr-TR" b="1" dirty="0" err="1"/>
              <a:t>otik</a:t>
            </a:r>
            <a:r>
              <a:rPr lang="tr-TR" b="1" dirty="0"/>
              <a:t> </a:t>
            </a:r>
            <a:r>
              <a:rPr lang="tr-TR" b="1" dirty="0" err="1"/>
              <a:t>gangliona</a:t>
            </a:r>
            <a:r>
              <a:rPr lang="tr-TR" b="1" dirty="0"/>
              <a:t> giderler</a:t>
            </a:r>
            <a:endParaRPr lang="tr-TR" dirty="0"/>
          </a:p>
        </p:txBody>
      </p:sp>
      <p:pic>
        <p:nvPicPr>
          <p:cNvPr id="4" name="Resim 3"/>
          <p:cNvPicPr>
            <a:picLocks noChangeAspect="1"/>
          </p:cNvPicPr>
          <p:nvPr/>
        </p:nvPicPr>
        <p:blipFill>
          <a:blip r:embed="rId2"/>
          <a:stretch>
            <a:fillRect/>
          </a:stretch>
        </p:blipFill>
        <p:spPr>
          <a:xfrm>
            <a:off x="7924800" y="1147483"/>
            <a:ext cx="4241612" cy="4805082"/>
          </a:xfrm>
          <a:prstGeom prst="rect">
            <a:avLst/>
          </a:prstGeom>
        </p:spPr>
      </p:pic>
    </p:spTree>
    <p:extLst>
      <p:ext uri="{BB962C8B-B14F-4D97-AF65-F5344CB8AC3E}">
        <p14:creationId xmlns:p14="http://schemas.microsoft.com/office/powerpoint/2010/main" val="359467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25254" y="395784"/>
            <a:ext cx="10018713" cy="1241947"/>
          </a:xfrm>
        </p:spPr>
        <p:txBody>
          <a:bodyPr>
            <a:normAutofit/>
          </a:bodyPr>
          <a:lstStyle/>
          <a:p>
            <a:r>
              <a:rPr lang="tr-TR" sz="5400" i="1" dirty="0"/>
              <a:t>Pediatrik </a:t>
            </a:r>
            <a:r>
              <a:rPr lang="tr-TR" sz="5400" i="1" dirty="0" err="1"/>
              <a:t>Odyoloji</a:t>
            </a:r>
            <a:endParaRPr lang="tr-TR" sz="5400" dirty="0"/>
          </a:p>
        </p:txBody>
      </p:sp>
      <p:sp>
        <p:nvSpPr>
          <p:cNvPr id="3" name="İçerik Yer Tutucusu 2"/>
          <p:cNvSpPr>
            <a:spLocks noGrp="1"/>
          </p:cNvSpPr>
          <p:nvPr>
            <p:ph idx="1"/>
          </p:nvPr>
        </p:nvSpPr>
        <p:spPr>
          <a:xfrm>
            <a:off x="1484310" y="1624085"/>
            <a:ext cx="10018713" cy="4167116"/>
          </a:xfrm>
        </p:spPr>
        <p:txBody>
          <a:bodyPr/>
          <a:lstStyle/>
          <a:p>
            <a:pPr marL="0" indent="0">
              <a:buNone/>
            </a:pPr>
            <a:r>
              <a:rPr lang="tr-TR" dirty="0"/>
              <a:t>Yrd. Doçent Doktor Kemal </a:t>
            </a:r>
            <a:r>
              <a:rPr lang="tr-TR" dirty="0" err="1"/>
              <a:t>Tuskan</a:t>
            </a:r>
            <a:endParaRPr lang="tr-TR" dirty="0"/>
          </a:p>
          <a:p>
            <a:pPr marL="0" indent="0">
              <a:buNone/>
            </a:pPr>
            <a:r>
              <a:rPr lang="tr-TR" dirty="0">
                <a:hlinkClick r:id="rId2"/>
              </a:rPr>
              <a:t>kemaltuskan@yahoo.com</a:t>
            </a:r>
            <a:endParaRPr lang="tr-TR" dirty="0"/>
          </a:p>
          <a:p>
            <a:pPr marL="0" indent="0">
              <a:buNone/>
            </a:pPr>
            <a:r>
              <a:rPr lang="tr-TR" dirty="0"/>
              <a:t>Telefon +90 533 6854293</a:t>
            </a:r>
          </a:p>
          <a:p>
            <a:pPr marL="0" indent="0">
              <a:buNone/>
            </a:pPr>
            <a:r>
              <a:rPr lang="tr-TR" dirty="0"/>
              <a:t> Pediatrik </a:t>
            </a:r>
            <a:r>
              <a:rPr lang="tr-TR" dirty="0" err="1"/>
              <a:t>Odyoloji</a:t>
            </a:r>
            <a:r>
              <a:rPr lang="tr-TR" dirty="0"/>
              <a:t>  </a:t>
            </a:r>
          </a:p>
          <a:p>
            <a:pPr marL="0" indent="0">
              <a:buNone/>
            </a:pPr>
            <a:r>
              <a:rPr lang="tr-TR"/>
              <a:t>https://kemaltuskan.wixsite.com/yrddocdrkemaltuskan  </a:t>
            </a:r>
            <a:endParaRPr lang="tr-TR" dirty="0"/>
          </a:p>
          <a:p>
            <a:pPr marL="0" indent="0">
              <a:buNone/>
            </a:pPr>
            <a:endParaRPr lang="tr-TR" dirty="0"/>
          </a:p>
          <a:p>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127" y="3449075"/>
            <a:ext cx="489648" cy="48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195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1"/>
            <a:ext cx="10018713" cy="909918"/>
          </a:xfrm>
        </p:spPr>
        <p:txBody>
          <a:bodyPr/>
          <a:lstStyle/>
          <a:p>
            <a:r>
              <a:rPr lang="tr-TR" dirty="0" err="1"/>
              <a:t>Promontium</a:t>
            </a:r>
            <a:endParaRPr lang="tr-TR" dirty="0"/>
          </a:p>
        </p:txBody>
      </p:sp>
      <p:pic>
        <p:nvPicPr>
          <p:cNvPr id="4" name="İçerik Yer Tutucusu 3"/>
          <p:cNvPicPr>
            <a:picLocks noGrp="1" noChangeAspect="1"/>
          </p:cNvPicPr>
          <p:nvPr>
            <p:ph idx="1"/>
          </p:nvPr>
        </p:nvPicPr>
        <p:blipFill>
          <a:blip r:embed="rId2"/>
          <a:stretch>
            <a:fillRect/>
          </a:stretch>
        </p:blipFill>
        <p:spPr>
          <a:xfrm>
            <a:off x="3642890" y="1749349"/>
            <a:ext cx="5701553" cy="4303187"/>
          </a:xfrm>
        </p:spPr>
      </p:pic>
    </p:spTree>
    <p:extLst>
      <p:ext uri="{BB962C8B-B14F-4D97-AF65-F5344CB8AC3E}">
        <p14:creationId xmlns:p14="http://schemas.microsoft.com/office/powerpoint/2010/main" val="2133716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125506"/>
            <a:ext cx="6655643" cy="6580093"/>
          </a:xfrm>
        </p:spPr>
        <p:txBody>
          <a:bodyPr/>
          <a:lstStyle/>
          <a:p>
            <a:r>
              <a:rPr lang="tr-TR" b="1" dirty="0" err="1"/>
              <a:t>Promontoriumun</a:t>
            </a:r>
            <a:r>
              <a:rPr lang="tr-TR" b="1" dirty="0"/>
              <a:t> arka-alt ve arka-üst bölümünde iki adet pencere vardır; bunlar orta kulağın iç kulak ile bağlantısını sağlarlar. </a:t>
            </a:r>
          </a:p>
          <a:p>
            <a:r>
              <a:rPr lang="tr-TR" b="1" dirty="0"/>
              <a:t>Bunlara </a:t>
            </a:r>
            <a:r>
              <a:rPr lang="tr-TR" b="1" i="1" dirty="0"/>
              <a:t>yuvarlak pencere</a:t>
            </a:r>
            <a:r>
              <a:rPr lang="tr-TR" b="1" dirty="0"/>
              <a:t> (</a:t>
            </a:r>
            <a:r>
              <a:rPr lang="tr-TR" b="1" dirty="0" err="1"/>
              <a:t>fenestra</a:t>
            </a:r>
            <a:r>
              <a:rPr lang="tr-TR" b="1" dirty="0"/>
              <a:t> rotunda) ve </a:t>
            </a:r>
            <a:r>
              <a:rPr lang="tr-TR" b="1" i="1" dirty="0"/>
              <a:t>oval pencere</a:t>
            </a:r>
            <a:r>
              <a:rPr lang="tr-TR" b="1" dirty="0"/>
              <a:t> (</a:t>
            </a:r>
            <a:r>
              <a:rPr lang="tr-TR" b="1" dirty="0" err="1"/>
              <a:t>fenestra</a:t>
            </a:r>
            <a:r>
              <a:rPr lang="tr-TR" b="1" dirty="0"/>
              <a:t> ovale) adı verilir. Oval pencerenin üzerinde, </a:t>
            </a:r>
            <a:r>
              <a:rPr lang="tr-TR" b="1" dirty="0" err="1"/>
              <a:t>stapesin</a:t>
            </a:r>
            <a:r>
              <a:rPr lang="tr-TR" b="1" dirty="0"/>
              <a:t> tabanı oturmaktadır. </a:t>
            </a:r>
          </a:p>
          <a:p>
            <a:r>
              <a:rPr lang="tr-TR" b="1" dirty="0" err="1"/>
              <a:t>Stapes</a:t>
            </a:r>
            <a:r>
              <a:rPr lang="tr-TR" b="1" dirty="0"/>
              <a:t> tabanı, çevresinde bulunan </a:t>
            </a:r>
            <a:r>
              <a:rPr lang="tr-TR" b="1" dirty="0" err="1"/>
              <a:t>fibröz</a:t>
            </a:r>
            <a:r>
              <a:rPr lang="tr-TR" b="1" dirty="0"/>
              <a:t> bir halka (</a:t>
            </a:r>
            <a:r>
              <a:rPr lang="tr-TR" b="1" dirty="0" err="1"/>
              <a:t>ligamentum</a:t>
            </a:r>
            <a:r>
              <a:rPr lang="tr-TR" b="1" dirty="0"/>
              <a:t> </a:t>
            </a:r>
            <a:r>
              <a:rPr lang="tr-TR" b="1" dirty="0" err="1"/>
              <a:t>annulare</a:t>
            </a:r>
            <a:r>
              <a:rPr lang="tr-TR" b="1" dirty="0"/>
              <a:t>) aracılığı ile oval pencere üzerinde oturmaktadır.</a:t>
            </a:r>
          </a:p>
          <a:p>
            <a:r>
              <a:rPr lang="tr-TR" b="1" dirty="0"/>
              <a:t> Yuvarlak pencere ise ince bir </a:t>
            </a:r>
            <a:r>
              <a:rPr lang="tr-TR" b="1" dirty="0" err="1"/>
              <a:t>membran</a:t>
            </a:r>
            <a:r>
              <a:rPr lang="tr-TR" b="1" dirty="0"/>
              <a:t> ile kaplıdır (</a:t>
            </a:r>
            <a:r>
              <a:rPr lang="tr-TR" b="1" i="1" dirty="0" err="1"/>
              <a:t>membrana</a:t>
            </a:r>
            <a:r>
              <a:rPr lang="tr-TR" b="1" i="1" dirty="0"/>
              <a:t> </a:t>
            </a:r>
            <a:r>
              <a:rPr lang="tr-TR" b="1" i="1" dirty="0" err="1"/>
              <a:t>timpanika</a:t>
            </a:r>
            <a:r>
              <a:rPr lang="tr-TR" b="1" i="1" dirty="0"/>
              <a:t> </a:t>
            </a:r>
            <a:r>
              <a:rPr lang="tr-TR" b="1" i="1" dirty="0" err="1"/>
              <a:t>sekundaria</a:t>
            </a:r>
            <a:r>
              <a:rPr lang="tr-TR" b="1" dirty="0"/>
              <a:t>).</a:t>
            </a:r>
            <a:endParaRPr lang="tr-TR" dirty="0"/>
          </a:p>
          <a:p>
            <a:endParaRPr lang="tr-TR" dirty="0"/>
          </a:p>
        </p:txBody>
      </p:sp>
      <p:pic>
        <p:nvPicPr>
          <p:cNvPr id="6" name="Resim 5"/>
          <p:cNvPicPr>
            <a:picLocks noChangeAspect="1"/>
          </p:cNvPicPr>
          <p:nvPr/>
        </p:nvPicPr>
        <p:blipFill>
          <a:blip r:embed="rId2"/>
          <a:stretch>
            <a:fillRect/>
          </a:stretch>
        </p:blipFill>
        <p:spPr>
          <a:xfrm>
            <a:off x="7978588" y="1111624"/>
            <a:ext cx="4213412" cy="4105835"/>
          </a:xfrm>
          <a:prstGeom prst="rect">
            <a:avLst/>
          </a:prstGeom>
        </p:spPr>
      </p:pic>
    </p:spTree>
    <p:extLst>
      <p:ext uri="{BB962C8B-B14F-4D97-AF65-F5344CB8AC3E}">
        <p14:creationId xmlns:p14="http://schemas.microsoft.com/office/powerpoint/2010/main" val="1343042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412376"/>
            <a:ext cx="6225337" cy="6167717"/>
          </a:xfrm>
        </p:spPr>
        <p:txBody>
          <a:bodyPr/>
          <a:lstStyle/>
          <a:p>
            <a:r>
              <a:rPr lang="tr-TR" sz="2800" b="1" dirty="0"/>
              <a:t>Oval pencerenin üst kısmında iki adet kemik çıkıntı bulunur; </a:t>
            </a:r>
            <a:r>
              <a:rPr lang="tr-TR" sz="2800" b="1" dirty="0" err="1"/>
              <a:t>prominensia</a:t>
            </a:r>
            <a:r>
              <a:rPr lang="tr-TR" sz="2800" b="1" dirty="0"/>
              <a:t> </a:t>
            </a:r>
            <a:r>
              <a:rPr lang="tr-TR" sz="2800" b="1" dirty="0" err="1"/>
              <a:t>kanalis</a:t>
            </a:r>
            <a:r>
              <a:rPr lang="tr-TR" sz="2800" b="1" dirty="0"/>
              <a:t> </a:t>
            </a:r>
            <a:r>
              <a:rPr lang="tr-TR" sz="2800" b="1" dirty="0" err="1"/>
              <a:t>fasiyalis</a:t>
            </a:r>
            <a:r>
              <a:rPr lang="tr-TR" sz="2800" b="1" dirty="0"/>
              <a:t> ve </a:t>
            </a:r>
            <a:r>
              <a:rPr lang="tr-TR" sz="2800" b="1" dirty="0" err="1"/>
              <a:t>kanalis</a:t>
            </a:r>
            <a:r>
              <a:rPr lang="tr-TR" sz="2800" b="1" dirty="0"/>
              <a:t> </a:t>
            </a:r>
            <a:r>
              <a:rPr lang="tr-TR" sz="2800" b="1" dirty="0" err="1"/>
              <a:t>semisirkularis</a:t>
            </a:r>
            <a:r>
              <a:rPr lang="tr-TR" sz="2800" b="1" dirty="0"/>
              <a:t> </a:t>
            </a:r>
            <a:r>
              <a:rPr lang="tr-TR" sz="2800" b="1" dirty="0" err="1"/>
              <a:t>lateralis</a:t>
            </a:r>
            <a:r>
              <a:rPr lang="tr-TR" sz="2800" b="1" dirty="0"/>
              <a:t>. </a:t>
            </a:r>
            <a:r>
              <a:rPr lang="tr-TR" sz="2800" b="1" dirty="0" err="1"/>
              <a:t>Prominensia</a:t>
            </a:r>
            <a:r>
              <a:rPr lang="tr-TR" sz="2800" b="1" dirty="0"/>
              <a:t> </a:t>
            </a:r>
            <a:r>
              <a:rPr lang="tr-TR" sz="2800" b="1" dirty="0" err="1"/>
              <a:t>kanalis</a:t>
            </a:r>
            <a:r>
              <a:rPr lang="tr-TR" sz="2800" b="1" dirty="0"/>
              <a:t> </a:t>
            </a:r>
            <a:r>
              <a:rPr lang="tr-TR" sz="2800" b="1" dirty="0" err="1"/>
              <a:t>fasiyalis</a:t>
            </a:r>
            <a:r>
              <a:rPr lang="tr-TR" sz="2800" b="1" dirty="0"/>
              <a:t>; </a:t>
            </a:r>
            <a:r>
              <a:rPr lang="tr-TR" sz="2800" b="1" dirty="0" err="1"/>
              <a:t>fallop</a:t>
            </a:r>
            <a:r>
              <a:rPr lang="tr-TR" sz="2800" b="1" dirty="0"/>
              <a:t> kemik kanalın orta kulakta </a:t>
            </a:r>
            <a:r>
              <a:rPr lang="tr-TR" sz="2800" b="1" dirty="0" err="1"/>
              <a:t>timpanik</a:t>
            </a:r>
            <a:r>
              <a:rPr lang="tr-TR" sz="2800" b="1" dirty="0"/>
              <a:t> </a:t>
            </a:r>
            <a:r>
              <a:rPr lang="tr-TR" sz="2800" b="1" dirty="0" err="1"/>
              <a:t>segment</a:t>
            </a:r>
            <a:r>
              <a:rPr lang="tr-TR" sz="2800" b="1" dirty="0"/>
              <a:t> boyunca yapmış olduğu kabarıklıktır. Bunun üzerindeki kemik lamel çok incedir. Bazen </a:t>
            </a:r>
            <a:r>
              <a:rPr lang="tr-TR" sz="2800" b="1" dirty="0" err="1"/>
              <a:t>konjenital</a:t>
            </a:r>
            <a:r>
              <a:rPr lang="tr-TR" sz="2800" b="1" dirty="0"/>
              <a:t> açıklıklar gösterebilir. Orta kulak cerrahisinde ve hastalıkların yayılımında önemlidir.</a:t>
            </a:r>
            <a:endParaRPr lang="tr-TR" sz="2800" dirty="0"/>
          </a:p>
          <a:p>
            <a:endParaRPr lang="tr-TR" dirty="0"/>
          </a:p>
        </p:txBody>
      </p:sp>
      <p:pic>
        <p:nvPicPr>
          <p:cNvPr id="4" name="Resim 3"/>
          <p:cNvPicPr>
            <a:picLocks noChangeAspect="1"/>
          </p:cNvPicPr>
          <p:nvPr/>
        </p:nvPicPr>
        <p:blipFill>
          <a:blip r:embed="rId2"/>
          <a:stretch>
            <a:fillRect/>
          </a:stretch>
        </p:blipFill>
        <p:spPr>
          <a:xfrm>
            <a:off x="7888941" y="1111624"/>
            <a:ext cx="4303059" cy="4320988"/>
          </a:xfrm>
          <a:prstGeom prst="rect">
            <a:avLst/>
          </a:prstGeom>
        </p:spPr>
      </p:pic>
      <mc:AlternateContent xmlns:mc="http://schemas.openxmlformats.org/markup-compatibility/2006" xmlns:pslz="http://schemas.microsoft.com/office/powerpoint/2016/slidezoom">
        <mc:Choice Requires="pslz">
          <p:graphicFrame>
            <p:nvGraphicFramePr>
              <p:cNvPr id="5" name="Slayt Önizlemesi 4"/>
              <p:cNvGraphicFramePr>
                <a:graphicFrameLocks noChangeAspect="1"/>
              </p:cNvGraphicFramePr>
              <p:nvPr>
                <p:extLst>
                  <p:ext uri="{D42A27DB-BD31-4B8C-83A1-F6EECF244321}">
                    <p14:modId xmlns:p14="http://schemas.microsoft.com/office/powerpoint/2010/main" val="920753388"/>
                  </p:ext>
                </p:extLst>
              </p:nvPr>
            </p:nvGraphicFramePr>
            <p:xfrm>
              <a:off x="9305365" y="3619251"/>
              <a:ext cx="3048000" cy="1714500"/>
            </p:xfrm>
            <a:graphic>
              <a:graphicData uri="http://schemas.microsoft.com/office/powerpoint/2016/slidezoom">
                <pslz:sldZm>
                  <pslz:sldZmObj sldId="289" cId="3639081124">
                    <pslz:zmPr id="{4A30F9E8-0CF3-45CA-86FB-374FA845929B}"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Slayt Önizlemesi 4">
                <a:hlinkClick r:id="rId4" action="ppaction://hlinksldjump"/>
              </p:cNvPr>
              <p:cNvPicPr>
                <a:picLocks noGrp="1" noRot="1" noChangeAspect="1" noMove="1" noResize="1" noEditPoints="1" noAdjustHandles="1" noChangeArrowheads="1" noChangeShapeType="1"/>
              </p:cNvPicPr>
              <p:nvPr/>
            </p:nvPicPr>
            <p:blipFill>
              <a:blip r:embed="rId5"/>
              <a:stretch>
                <a:fillRect/>
              </a:stretch>
            </p:blipFill>
            <p:spPr>
              <a:xfrm>
                <a:off x="9305365" y="3619251"/>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984286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358589"/>
            <a:ext cx="10018713" cy="5432612"/>
          </a:xfrm>
        </p:spPr>
        <p:txBody>
          <a:bodyPr/>
          <a:lstStyle/>
          <a:p>
            <a:r>
              <a:rPr lang="tr-TR" dirty="0"/>
              <a:t>Orta kulak iç duvarında, bu kabarıklıklarının dışında iki adet sivri kemik çıkıntı vardır.</a:t>
            </a:r>
          </a:p>
          <a:p>
            <a:r>
              <a:rPr lang="tr-TR" dirty="0"/>
              <a:t>a) </a:t>
            </a:r>
            <a:r>
              <a:rPr lang="tr-TR" dirty="0" err="1"/>
              <a:t>Promontoriumun</a:t>
            </a:r>
            <a:r>
              <a:rPr lang="tr-TR" dirty="0"/>
              <a:t> yukarı kısmında, </a:t>
            </a:r>
            <a:r>
              <a:rPr lang="tr-TR" dirty="0" err="1"/>
              <a:t>prosessus</a:t>
            </a:r>
            <a:r>
              <a:rPr lang="tr-TR" dirty="0"/>
              <a:t> </a:t>
            </a:r>
            <a:r>
              <a:rPr lang="tr-TR" dirty="0" err="1"/>
              <a:t>kokleariformis</a:t>
            </a:r>
            <a:r>
              <a:rPr lang="tr-TR" dirty="0"/>
              <a:t>: Buraya </a:t>
            </a:r>
            <a:r>
              <a:rPr lang="tr-TR" dirty="0" err="1"/>
              <a:t>m.tensor</a:t>
            </a:r>
            <a:r>
              <a:rPr lang="tr-TR" dirty="0"/>
              <a:t> </a:t>
            </a:r>
            <a:r>
              <a:rPr lang="tr-TR" dirty="0" err="1"/>
              <a:t>timpani</a:t>
            </a:r>
            <a:r>
              <a:rPr lang="tr-TR" dirty="0"/>
              <a:t> yapışmaktadır.</a:t>
            </a:r>
          </a:p>
          <a:p>
            <a:r>
              <a:rPr lang="tr-TR" dirty="0"/>
              <a:t>b)</a:t>
            </a:r>
            <a:r>
              <a:rPr lang="tr-TR" dirty="0" err="1"/>
              <a:t>Promontoriumun</a:t>
            </a:r>
            <a:r>
              <a:rPr lang="tr-TR" dirty="0"/>
              <a:t> ve oval pencerenin arkasında, </a:t>
            </a:r>
            <a:r>
              <a:rPr lang="tr-TR" dirty="0" err="1"/>
              <a:t>eminensia</a:t>
            </a:r>
            <a:r>
              <a:rPr lang="tr-TR" dirty="0"/>
              <a:t> </a:t>
            </a:r>
            <a:r>
              <a:rPr lang="tr-TR" dirty="0" err="1"/>
              <a:t>piramidarum</a:t>
            </a:r>
            <a:r>
              <a:rPr lang="tr-TR" dirty="0"/>
              <a:t> vardır. Bu çıkıntının içinde </a:t>
            </a:r>
            <a:r>
              <a:rPr lang="tr-TR" dirty="0" err="1"/>
              <a:t>m.stapedius</a:t>
            </a:r>
            <a:r>
              <a:rPr lang="tr-TR" dirty="0"/>
              <a:t> bulunur; </a:t>
            </a:r>
            <a:r>
              <a:rPr lang="tr-TR" dirty="0" err="1"/>
              <a:t>tendonu</a:t>
            </a:r>
            <a:r>
              <a:rPr lang="tr-TR" dirty="0"/>
              <a:t> dışarıdadır ve </a:t>
            </a:r>
            <a:r>
              <a:rPr lang="tr-TR" dirty="0" err="1"/>
              <a:t>stapes</a:t>
            </a:r>
            <a:r>
              <a:rPr lang="tr-TR" dirty="0"/>
              <a:t> kemikçiğinin arka bacağının üst kısmına yapışır.</a:t>
            </a:r>
          </a:p>
          <a:p>
            <a:r>
              <a:rPr lang="tr-TR" dirty="0"/>
              <a:t>Orta kulak boşluğunda; iç duvarda, cerrahi yönden ulaşılması güç olan ve </a:t>
            </a:r>
            <a:r>
              <a:rPr lang="tr-TR" dirty="0" err="1"/>
              <a:t>kolesteatoma</a:t>
            </a:r>
            <a:r>
              <a:rPr lang="tr-TR" dirty="0"/>
              <a:t> yayılımında önem kazanan iki çukurluk vardır</a:t>
            </a:r>
            <a:r>
              <a:rPr lang="en-US"/>
              <a:t>.</a:t>
            </a:r>
            <a:endParaRPr lang="tr-TR" dirty="0"/>
          </a:p>
        </p:txBody>
      </p:sp>
    </p:spTree>
    <p:extLst>
      <p:ext uri="{BB962C8B-B14F-4D97-AF65-F5344CB8AC3E}">
        <p14:creationId xmlns:p14="http://schemas.microsoft.com/office/powerpoint/2010/main" val="1291644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1" y="448235"/>
            <a:ext cx="6028113" cy="5342965"/>
          </a:xfrm>
        </p:spPr>
        <p:txBody>
          <a:bodyPr>
            <a:normAutofit/>
          </a:bodyPr>
          <a:lstStyle/>
          <a:p>
            <a:r>
              <a:rPr lang="tr-TR" sz="2800" i="1" dirty="0"/>
              <a:t>Sinüs </a:t>
            </a:r>
            <a:r>
              <a:rPr lang="tr-TR" sz="2800" i="1" dirty="0" err="1"/>
              <a:t>timpani</a:t>
            </a:r>
            <a:r>
              <a:rPr lang="tr-TR" sz="2800" dirty="0"/>
              <a:t>; </a:t>
            </a:r>
            <a:r>
              <a:rPr lang="tr-TR" sz="2800" dirty="0" err="1"/>
              <a:t>Eminensia</a:t>
            </a:r>
            <a:r>
              <a:rPr lang="tr-TR" sz="2800" dirty="0"/>
              <a:t> </a:t>
            </a:r>
            <a:r>
              <a:rPr lang="tr-TR" sz="2800" dirty="0" err="1"/>
              <a:t>piramidarum’un</a:t>
            </a:r>
            <a:r>
              <a:rPr lang="tr-TR" sz="2800" dirty="0"/>
              <a:t> alt kısmında, oval ve yuvarlak pencerelerin arkasındadır. </a:t>
            </a:r>
            <a:r>
              <a:rPr lang="tr-TR" sz="2800" dirty="0" err="1"/>
              <a:t>Fasiyal</a:t>
            </a:r>
            <a:r>
              <a:rPr lang="tr-TR" sz="2800" dirty="0"/>
              <a:t> kanalın altına doğru uzanır.</a:t>
            </a:r>
          </a:p>
          <a:p>
            <a:r>
              <a:rPr lang="tr-TR" sz="2800" i="1" dirty="0" err="1"/>
              <a:t>Fasiyal</a:t>
            </a:r>
            <a:r>
              <a:rPr lang="tr-TR" sz="2800" i="1" dirty="0"/>
              <a:t> </a:t>
            </a:r>
            <a:r>
              <a:rPr lang="tr-TR" sz="2800" i="1" dirty="0" err="1"/>
              <a:t>reses</a:t>
            </a:r>
            <a:r>
              <a:rPr lang="tr-TR" sz="2800" dirty="0"/>
              <a:t> ise; dış kenarı DKY, arka ve üst kısmı fossa </a:t>
            </a:r>
            <a:r>
              <a:rPr lang="tr-TR" sz="2800" dirty="0" err="1"/>
              <a:t>inkudis</a:t>
            </a:r>
            <a:r>
              <a:rPr lang="tr-TR" sz="2800" dirty="0"/>
              <a:t> tarafından sınırlanan </a:t>
            </a:r>
            <a:r>
              <a:rPr lang="tr-TR" sz="2800" dirty="0" err="1"/>
              <a:t>fasiyal</a:t>
            </a:r>
            <a:r>
              <a:rPr lang="tr-TR" sz="2800" dirty="0"/>
              <a:t> kanalın </a:t>
            </a:r>
            <a:r>
              <a:rPr lang="tr-TR" sz="2800" dirty="0" err="1"/>
              <a:t>vertikal</a:t>
            </a:r>
            <a:r>
              <a:rPr lang="tr-TR" sz="2800" dirty="0"/>
              <a:t> </a:t>
            </a:r>
            <a:r>
              <a:rPr lang="tr-TR" sz="2800" dirty="0" err="1"/>
              <a:t>segmentinin</a:t>
            </a:r>
            <a:r>
              <a:rPr lang="tr-TR" sz="2800" dirty="0"/>
              <a:t> üzerinde yer alan bir diğer girintidir.</a:t>
            </a:r>
          </a:p>
          <a:p>
            <a:pPr marL="0" indent="0">
              <a:buNone/>
            </a:pPr>
            <a:endParaRPr lang="tr-TR" dirty="0"/>
          </a:p>
        </p:txBody>
      </p:sp>
      <p:pic>
        <p:nvPicPr>
          <p:cNvPr id="4" name="Resim 3"/>
          <p:cNvPicPr>
            <a:picLocks noChangeAspect="1"/>
          </p:cNvPicPr>
          <p:nvPr/>
        </p:nvPicPr>
        <p:blipFill>
          <a:blip r:embed="rId2"/>
          <a:stretch>
            <a:fillRect/>
          </a:stretch>
        </p:blipFill>
        <p:spPr>
          <a:xfrm>
            <a:off x="7512424" y="958497"/>
            <a:ext cx="4304149" cy="4322439"/>
          </a:xfrm>
          <a:prstGeom prst="rect">
            <a:avLst/>
          </a:prstGeom>
        </p:spPr>
      </p:pic>
    </p:spTree>
    <p:extLst>
      <p:ext uri="{BB962C8B-B14F-4D97-AF65-F5344CB8AC3E}">
        <p14:creationId xmlns:p14="http://schemas.microsoft.com/office/powerpoint/2010/main" val="2355174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1" y="699247"/>
            <a:ext cx="6924584" cy="5091953"/>
          </a:xfrm>
        </p:spPr>
        <p:txBody>
          <a:bodyPr>
            <a:normAutofit lnSpcReduction="10000"/>
          </a:bodyPr>
          <a:lstStyle/>
          <a:p>
            <a:r>
              <a:rPr lang="tr-TR" sz="3200" b="1" dirty="0"/>
              <a:t>Arka duvarda bulunan </a:t>
            </a:r>
            <a:r>
              <a:rPr lang="tr-TR" sz="3200" b="1" dirty="0" err="1"/>
              <a:t>aditus</a:t>
            </a:r>
            <a:r>
              <a:rPr lang="tr-TR" sz="3200" b="1" dirty="0"/>
              <a:t> ad </a:t>
            </a:r>
            <a:r>
              <a:rPr lang="tr-TR" sz="3200" b="1" dirty="0" err="1"/>
              <a:t>antrum</a:t>
            </a:r>
            <a:r>
              <a:rPr lang="tr-TR" sz="3200" b="1" dirty="0"/>
              <a:t> aracılığı ile </a:t>
            </a:r>
            <a:r>
              <a:rPr lang="tr-TR" sz="3200" b="1" dirty="0" err="1"/>
              <a:t>antrum</a:t>
            </a:r>
            <a:r>
              <a:rPr lang="tr-TR" sz="3200" b="1" dirty="0"/>
              <a:t>, buradan da </a:t>
            </a:r>
            <a:r>
              <a:rPr lang="tr-TR" sz="3200" b="1" dirty="0" err="1"/>
              <a:t>mastoid</a:t>
            </a:r>
            <a:r>
              <a:rPr lang="tr-TR" sz="3200" b="1" dirty="0"/>
              <a:t> </a:t>
            </a:r>
            <a:r>
              <a:rPr lang="tr-TR" sz="3200" b="1" dirty="0" err="1"/>
              <a:t>sellüllere</a:t>
            </a:r>
            <a:r>
              <a:rPr lang="tr-TR" sz="3200" b="1" dirty="0"/>
              <a:t> geçilir</a:t>
            </a:r>
            <a:r>
              <a:rPr lang="tr-TR" sz="3200" dirty="0"/>
              <a:t>. </a:t>
            </a:r>
          </a:p>
          <a:p>
            <a:r>
              <a:rPr lang="tr-TR" sz="3200" dirty="0" err="1"/>
              <a:t>Aditusun</a:t>
            </a:r>
            <a:r>
              <a:rPr lang="tr-TR" sz="3200" dirty="0"/>
              <a:t> hemen altında, </a:t>
            </a:r>
            <a:r>
              <a:rPr lang="tr-TR" sz="3200" dirty="0" err="1"/>
              <a:t>inkusun</a:t>
            </a:r>
            <a:r>
              <a:rPr lang="tr-TR" sz="3200" dirty="0"/>
              <a:t> kısa kolunun oturduğu fossa </a:t>
            </a:r>
            <a:r>
              <a:rPr lang="tr-TR" sz="3200" dirty="0" err="1"/>
              <a:t>inkudis</a:t>
            </a:r>
            <a:r>
              <a:rPr lang="tr-TR" sz="3200" dirty="0"/>
              <a:t> vardır. Arka duvar </a:t>
            </a:r>
            <a:r>
              <a:rPr lang="tr-TR" sz="3200" dirty="0" err="1"/>
              <a:t>fasiyal</a:t>
            </a:r>
            <a:r>
              <a:rPr lang="tr-TR" sz="3200" dirty="0"/>
              <a:t> </a:t>
            </a:r>
            <a:r>
              <a:rPr lang="tr-TR" sz="3200" dirty="0" err="1"/>
              <a:t>resess</a:t>
            </a:r>
            <a:r>
              <a:rPr lang="tr-TR" sz="3200" dirty="0"/>
              <a:t> ve DKY ile devam eder.</a:t>
            </a:r>
          </a:p>
          <a:p>
            <a:r>
              <a:rPr lang="tr-TR" sz="3200" dirty="0"/>
              <a:t> Burada; iç kısımda, </a:t>
            </a:r>
            <a:r>
              <a:rPr lang="tr-TR" sz="3200" dirty="0" err="1"/>
              <a:t>fasiyal</a:t>
            </a:r>
            <a:r>
              <a:rPr lang="tr-TR" sz="3200" dirty="0"/>
              <a:t> sinirin </a:t>
            </a:r>
            <a:r>
              <a:rPr lang="tr-TR" sz="3200" dirty="0" err="1"/>
              <a:t>vertikal</a:t>
            </a:r>
            <a:r>
              <a:rPr lang="tr-TR" sz="3200" dirty="0"/>
              <a:t> </a:t>
            </a:r>
            <a:r>
              <a:rPr lang="tr-TR" sz="3200" dirty="0" err="1"/>
              <a:t>segmentinin</a:t>
            </a:r>
            <a:r>
              <a:rPr lang="tr-TR" sz="3200" dirty="0"/>
              <a:t> komşuluğu önemlidir</a:t>
            </a:r>
            <a:r>
              <a:rPr lang="tr-TR" dirty="0"/>
              <a:t>.</a:t>
            </a:r>
          </a:p>
          <a:p>
            <a:endParaRPr lang="tr-TR" dirty="0"/>
          </a:p>
        </p:txBody>
      </p:sp>
      <p:pic>
        <p:nvPicPr>
          <p:cNvPr id="5" name="Resim 4"/>
          <p:cNvPicPr>
            <a:picLocks noChangeAspect="1"/>
          </p:cNvPicPr>
          <p:nvPr/>
        </p:nvPicPr>
        <p:blipFill>
          <a:blip r:embed="rId2"/>
          <a:stretch>
            <a:fillRect/>
          </a:stretch>
        </p:blipFill>
        <p:spPr>
          <a:xfrm>
            <a:off x="8282843" y="1084003"/>
            <a:ext cx="3848163" cy="3864515"/>
          </a:xfrm>
          <a:prstGeom prst="rect">
            <a:avLst/>
          </a:prstGeom>
        </p:spPr>
      </p:pic>
    </p:spTree>
    <p:extLst>
      <p:ext uri="{BB962C8B-B14F-4D97-AF65-F5344CB8AC3E}">
        <p14:creationId xmlns:p14="http://schemas.microsoft.com/office/powerpoint/2010/main" val="3639081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43436"/>
            <a:ext cx="10018713" cy="1308846"/>
          </a:xfrm>
        </p:spPr>
        <p:txBody>
          <a:bodyPr>
            <a:normAutofit fontScale="90000"/>
          </a:bodyPr>
          <a:lstStyle/>
          <a:p>
            <a:r>
              <a:rPr lang="tr-TR" b="1" i="1" dirty="0"/>
              <a:t>ORTA KULAK KEMİKÇİKLERİ</a:t>
            </a:r>
            <a:br>
              <a:rPr lang="tr-TR" dirty="0"/>
            </a:br>
            <a:endParaRPr lang="tr-TR" dirty="0"/>
          </a:p>
        </p:txBody>
      </p:sp>
      <p:sp>
        <p:nvSpPr>
          <p:cNvPr id="3" name="İçerik Yer Tutucusu 2"/>
          <p:cNvSpPr>
            <a:spLocks noGrp="1"/>
          </p:cNvSpPr>
          <p:nvPr>
            <p:ph idx="1"/>
          </p:nvPr>
        </p:nvSpPr>
        <p:spPr>
          <a:xfrm>
            <a:off x="1484310" y="1057835"/>
            <a:ext cx="10018713" cy="4733365"/>
          </a:xfrm>
        </p:spPr>
        <p:txBody>
          <a:bodyPr/>
          <a:lstStyle/>
          <a:p>
            <a:r>
              <a:rPr lang="tr-TR" sz="3600" dirty="0"/>
              <a:t>Kulak zarı ile iç kulak arasında anatomik bütünlüğü sağlayan 3 adet hareketli kemikçik vardır.</a:t>
            </a:r>
          </a:p>
          <a:p>
            <a:r>
              <a:rPr lang="tr-TR" sz="3600" dirty="0"/>
              <a:t> En dışta yer alan ve en büyük olan </a:t>
            </a:r>
            <a:r>
              <a:rPr lang="tr-TR" sz="3600" b="1" dirty="0" err="1"/>
              <a:t>malleus</a:t>
            </a:r>
            <a:r>
              <a:rPr lang="tr-TR" sz="3600" b="1" dirty="0"/>
              <a:t> (çekiç), ortada bulunan </a:t>
            </a:r>
            <a:r>
              <a:rPr lang="tr-TR" sz="3600" b="1" dirty="0" err="1"/>
              <a:t>inkus</a:t>
            </a:r>
            <a:r>
              <a:rPr lang="tr-TR" sz="3600" b="1" dirty="0"/>
              <a:t> (örs) ile en içte bulunan en küçük olan </a:t>
            </a:r>
            <a:r>
              <a:rPr lang="tr-TR" sz="3600" b="1" dirty="0" err="1"/>
              <a:t>stapes’tir</a:t>
            </a:r>
            <a:r>
              <a:rPr lang="tr-TR" sz="3600" b="1" dirty="0"/>
              <a:t> (üzengi).</a:t>
            </a:r>
            <a:endParaRPr lang="tr-TR" sz="3600" dirty="0"/>
          </a:p>
          <a:p>
            <a:endParaRPr lang="tr-TR" dirty="0"/>
          </a:p>
        </p:txBody>
      </p:sp>
    </p:spTree>
    <p:extLst>
      <p:ext uri="{BB962C8B-B14F-4D97-AF65-F5344CB8AC3E}">
        <p14:creationId xmlns:p14="http://schemas.microsoft.com/office/powerpoint/2010/main" val="2676363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1272989"/>
            <a:ext cx="10018713" cy="4518211"/>
          </a:xfrm>
        </p:spPr>
        <p:txBody>
          <a:bodyPr/>
          <a:lstStyle/>
          <a:p>
            <a:r>
              <a:rPr lang="tr-TR" sz="3200" b="1" dirty="0" err="1"/>
              <a:t>Malleus</a:t>
            </a:r>
            <a:r>
              <a:rPr lang="tr-TR" sz="3200" b="1" dirty="0"/>
              <a:t>: 8-9 mm uzunluğundadır; 2 önemli parçası vardır. </a:t>
            </a:r>
            <a:r>
              <a:rPr lang="tr-TR" sz="3200" b="1" dirty="0" err="1"/>
              <a:t>manibrium</a:t>
            </a:r>
            <a:r>
              <a:rPr lang="tr-TR" sz="3200" b="1" dirty="0"/>
              <a:t> </a:t>
            </a:r>
            <a:r>
              <a:rPr lang="tr-TR" sz="3200" b="1" dirty="0" err="1"/>
              <a:t>mallei</a:t>
            </a:r>
            <a:r>
              <a:rPr lang="tr-TR" sz="3200" b="1" dirty="0"/>
              <a:t> ve </a:t>
            </a:r>
            <a:r>
              <a:rPr lang="tr-TR" sz="3200" b="1" dirty="0" err="1"/>
              <a:t>kapitulum</a:t>
            </a:r>
            <a:r>
              <a:rPr lang="tr-TR" sz="3200" b="1" dirty="0"/>
              <a:t> </a:t>
            </a:r>
            <a:r>
              <a:rPr lang="tr-TR" sz="3200" b="1" dirty="0" err="1"/>
              <a:t>mallei</a:t>
            </a:r>
            <a:r>
              <a:rPr lang="tr-TR" sz="3200" b="1" dirty="0"/>
              <a:t>. Arada kollum parçası bulunur; buraya m. </a:t>
            </a:r>
            <a:r>
              <a:rPr lang="tr-TR" sz="3200" b="1" dirty="0" err="1"/>
              <a:t>tensor</a:t>
            </a:r>
            <a:r>
              <a:rPr lang="tr-TR" sz="3200" b="1" dirty="0"/>
              <a:t> </a:t>
            </a:r>
            <a:r>
              <a:rPr lang="tr-TR" sz="3200" b="1" dirty="0" err="1"/>
              <a:t>tampani</a:t>
            </a:r>
            <a:r>
              <a:rPr lang="tr-TR" sz="3200" b="1" dirty="0"/>
              <a:t> kasının </a:t>
            </a:r>
            <a:r>
              <a:rPr lang="tr-TR" sz="3200" b="1" dirty="0" err="1"/>
              <a:t>tendonu</a:t>
            </a:r>
            <a:r>
              <a:rPr lang="tr-TR" sz="3200" b="1" dirty="0"/>
              <a:t> yapışır. </a:t>
            </a:r>
            <a:r>
              <a:rPr lang="tr-TR" sz="3200" b="1" dirty="0" err="1"/>
              <a:t>Kapitulum</a:t>
            </a:r>
            <a:r>
              <a:rPr lang="tr-TR" sz="3200" b="1" dirty="0"/>
              <a:t> parçası, </a:t>
            </a:r>
            <a:r>
              <a:rPr lang="tr-TR" sz="3200" b="1" dirty="0" err="1"/>
              <a:t>epitimpanumda</a:t>
            </a:r>
            <a:r>
              <a:rPr lang="tr-TR" sz="3200" b="1" dirty="0"/>
              <a:t> </a:t>
            </a:r>
            <a:r>
              <a:rPr lang="tr-TR" sz="3200" b="1" dirty="0" err="1"/>
              <a:t>inkusun</a:t>
            </a:r>
            <a:r>
              <a:rPr lang="tr-TR" sz="3200" b="1" dirty="0"/>
              <a:t> </a:t>
            </a:r>
            <a:r>
              <a:rPr lang="tr-TR" sz="3200" b="1" dirty="0" err="1"/>
              <a:t>korpus</a:t>
            </a:r>
            <a:r>
              <a:rPr lang="tr-TR" sz="3200" b="1" dirty="0"/>
              <a:t> parçası ile eklem yapar, buna </a:t>
            </a:r>
            <a:r>
              <a:rPr lang="tr-TR" sz="3200" b="1" i="1" dirty="0" err="1"/>
              <a:t>inkudo-malleolar</a:t>
            </a:r>
            <a:r>
              <a:rPr lang="tr-TR" sz="3200" b="1" i="1" dirty="0"/>
              <a:t> eklem</a:t>
            </a:r>
            <a:r>
              <a:rPr lang="tr-TR" sz="3200" b="1" dirty="0"/>
              <a:t> adı verilir.</a:t>
            </a:r>
            <a:endParaRPr lang="tr-TR" sz="3200" dirty="0"/>
          </a:p>
          <a:p>
            <a:endParaRPr lang="tr-TR" dirty="0"/>
          </a:p>
        </p:txBody>
      </p:sp>
      <p:sp>
        <p:nvSpPr>
          <p:cNvPr id="5" name="Unvan 4"/>
          <p:cNvSpPr>
            <a:spLocks noGrp="1"/>
          </p:cNvSpPr>
          <p:nvPr>
            <p:ph type="title"/>
          </p:nvPr>
        </p:nvSpPr>
        <p:spPr>
          <a:xfrm>
            <a:off x="1484311" y="215153"/>
            <a:ext cx="10018713" cy="1057836"/>
          </a:xfrm>
        </p:spPr>
        <p:txBody>
          <a:bodyPr>
            <a:normAutofit/>
          </a:bodyPr>
          <a:lstStyle/>
          <a:p>
            <a:r>
              <a:rPr lang="tr-TR" b="1" i="1" dirty="0"/>
              <a:t>ORTA KULAK KEMİKÇİKLERİ</a:t>
            </a:r>
            <a:endParaRPr lang="tr-TR" dirty="0"/>
          </a:p>
        </p:txBody>
      </p:sp>
    </p:spTree>
    <p:extLst>
      <p:ext uri="{BB962C8B-B14F-4D97-AF65-F5344CB8AC3E}">
        <p14:creationId xmlns:p14="http://schemas.microsoft.com/office/powerpoint/2010/main" val="850730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0"/>
            <a:ext cx="10018713" cy="981635"/>
          </a:xfrm>
        </p:spPr>
        <p:txBody>
          <a:bodyPr>
            <a:normAutofit fontScale="90000"/>
          </a:bodyPr>
          <a:lstStyle/>
          <a:p>
            <a:r>
              <a:rPr lang="tr-TR" b="1" i="1" dirty="0"/>
              <a:t>ORTA KULAK KEMİKÇİKLERİ</a:t>
            </a:r>
            <a:br>
              <a:rPr lang="tr-TR" dirty="0"/>
            </a:br>
            <a:endParaRPr lang="tr-TR" dirty="0"/>
          </a:p>
        </p:txBody>
      </p:sp>
      <p:sp>
        <p:nvSpPr>
          <p:cNvPr id="3" name="İçerik Yer Tutucusu 2"/>
          <p:cNvSpPr>
            <a:spLocks noGrp="1"/>
          </p:cNvSpPr>
          <p:nvPr>
            <p:ph idx="1"/>
          </p:nvPr>
        </p:nvSpPr>
        <p:spPr/>
        <p:txBody>
          <a:bodyPr>
            <a:normAutofit fontScale="92500"/>
          </a:bodyPr>
          <a:lstStyle/>
          <a:p>
            <a:r>
              <a:rPr lang="tr-TR" sz="3200" b="1" dirty="0" err="1"/>
              <a:t>İnkus</a:t>
            </a:r>
            <a:r>
              <a:rPr lang="tr-TR" sz="3200" i="1" dirty="0"/>
              <a:t>:</a:t>
            </a:r>
            <a:r>
              <a:rPr lang="tr-TR" sz="3200" dirty="0"/>
              <a:t> </a:t>
            </a:r>
            <a:r>
              <a:rPr lang="tr-TR" sz="3200" b="1" dirty="0"/>
              <a:t>Bir gövde (</a:t>
            </a:r>
            <a:r>
              <a:rPr lang="tr-TR" sz="3200" b="1" dirty="0" err="1"/>
              <a:t>korpus</a:t>
            </a:r>
            <a:r>
              <a:rPr lang="tr-TR" sz="3200" b="1" dirty="0"/>
              <a:t>) ve iki koldan oluşur; </a:t>
            </a:r>
            <a:r>
              <a:rPr lang="tr-TR" sz="3200" b="1" dirty="0" err="1"/>
              <a:t>krus</a:t>
            </a:r>
            <a:r>
              <a:rPr lang="tr-TR" sz="3200" b="1" dirty="0"/>
              <a:t> </a:t>
            </a:r>
            <a:r>
              <a:rPr lang="tr-TR" sz="3200" b="1" dirty="0" err="1"/>
              <a:t>longus</a:t>
            </a:r>
            <a:r>
              <a:rPr lang="tr-TR" sz="3200" b="1" dirty="0"/>
              <a:t> (uzun kol) ve </a:t>
            </a:r>
            <a:r>
              <a:rPr lang="tr-TR" sz="3200" b="1" dirty="0" err="1"/>
              <a:t>krus</a:t>
            </a:r>
            <a:r>
              <a:rPr lang="tr-TR" sz="3200" b="1" dirty="0"/>
              <a:t> </a:t>
            </a:r>
            <a:r>
              <a:rPr lang="tr-TR" sz="3200" b="1" dirty="0" err="1"/>
              <a:t>brevis</a:t>
            </a:r>
            <a:r>
              <a:rPr lang="tr-TR" sz="3200" b="1" dirty="0"/>
              <a:t> (kısa kol).</a:t>
            </a:r>
            <a:r>
              <a:rPr lang="tr-TR" sz="3200" dirty="0"/>
              <a:t> </a:t>
            </a:r>
            <a:r>
              <a:rPr lang="tr-TR" sz="3200" dirty="0" err="1"/>
              <a:t>Korpus</a:t>
            </a:r>
            <a:r>
              <a:rPr lang="tr-TR" sz="3200" dirty="0"/>
              <a:t> parçası, </a:t>
            </a:r>
            <a:r>
              <a:rPr lang="tr-TR" sz="3200" dirty="0" err="1"/>
              <a:t>kapitulum</a:t>
            </a:r>
            <a:r>
              <a:rPr lang="tr-TR" sz="3200" dirty="0"/>
              <a:t> </a:t>
            </a:r>
            <a:r>
              <a:rPr lang="tr-TR" sz="3200" dirty="0" err="1"/>
              <a:t>mallei</a:t>
            </a:r>
            <a:r>
              <a:rPr lang="tr-TR" sz="3200" dirty="0"/>
              <a:t> ile eklem yapar. </a:t>
            </a:r>
            <a:r>
              <a:rPr lang="tr-TR" sz="3200" dirty="0" err="1"/>
              <a:t>Krus</a:t>
            </a:r>
            <a:r>
              <a:rPr lang="tr-TR" sz="3200" dirty="0"/>
              <a:t> </a:t>
            </a:r>
            <a:r>
              <a:rPr lang="tr-TR" sz="3200" dirty="0" err="1"/>
              <a:t>brevis</a:t>
            </a:r>
            <a:r>
              <a:rPr lang="tr-TR" sz="3200" dirty="0"/>
              <a:t>, fossa </a:t>
            </a:r>
            <a:r>
              <a:rPr lang="tr-TR" sz="3200" dirty="0" err="1"/>
              <a:t>inkudise</a:t>
            </a:r>
            <a:r>
              <a:rPr lang="tr-TR" sz="3200" dirty="0"/>
              <a:t> oturmuştur. </a:t>
            </a:r>
            <a:r>
              <a:rPr lang="tr-TR" sz="3200" dirty="0" err="1"/>
              <a:t>Krus</a:t>
            </a:r>
            <a:r>
              <a:rPr lang="tr-TR" sz="3200" dirty="0"/>
              <a:t> </a:t>
            </a:r>
            <a:r>
              <a:rPr lang="tr-TR" sz="3200" dirty="0" err="1"/>
              <a:t>longus</a:t>
            </a:r>
            <a:r>
              <a:rPr lang="tr-TR" sz="3200" dirty="0"/>
              <a:t> ise </a:t>
            </a:r>
            <a:r>
              <a:rPr lang="tr-TR" sz="3200" dirty="0" err="1"/>
              <a:t>stapes</a:t>
            </a:r>
            <a:r>
              <a:rPr lang="tr-TR" sz="3200" dirty="0"/>
              <a:t> başı ile eklem yapar (</a:t>
            </a:r>
            <a:r>
              <a:rPr lang="tr-TR" sz="3200" i="1" dirty="0" err="1"/>
              <a:t>inkudo-stapedial</a:t>
            </a:r>
            <a:r>
              <a:rPr lang="tr-TR" sz="3200" i="1" dirty="0"/>
              <a:t> eklem</a:t>
            </a:r>
            <a:r>
              <a:rPr lang="tr-TR" sz="3200" dirty="0"/>
              <a:t>). </a:t>
            </a:r>
            <a:r>
              <a:rPr lang="tr-TR" sz="3200" b="1" dirty="0" err="1"/>
              <a:t>Krus</a:t>
            </a:r>
            <a:r>
              <a:rPr lang="tr-TR" sz="3200" b="1" dirty="0"/>
              <a:t> </a:t>
            </a:r>
            <a:r>
              <a:rPr lang="tr-TR" sz="3200" b="1" dirty="0" err="1"/>
              <a:t>longusta</a:t>
            </a:r>
            <a:r>
              <a:rPr lang="tr-TR" sz="3200" b="1" dirty="0"/>
              <a:t>, </a:t>
            </a:r>
            <a:r>
              <a:rPr lang="tr-TR" sz="3200" b="1" dirty="0" err="1"/>
              <a:t>stapes</a:t>
            </a:r>
            <a:r>
              <a:rPr lang="tr-TR" sz="3200" b="1" dirty="0"/>
              <a:t> başı ile eklem yapan kısma </a:t>
            </a:r>
            <a:r>
              <a:rPr lang="tr-TR" sz="3200" b="1" dirty="0" err="1"/>
              <a:t>prosessus</a:t>
            </a:r>
            <a:r>
              <a:rPr lang="tr-TR" sz="3200" b="1" dirty="0"/>
              <a:t> </a:t>
            </a:r>
            <a:r>
              <a:rPr lang="tr-TR" sz="3200" b="1" dirty="0" err="1"/>
              <a:t>lentikularis</a:t>
            </a:r>
            <a:r>
              <a:rPr lang="tr-TR" sz="3200" b="1" dirty="0"/>
              <a:t> adı verilir</a:t>
            </a:r>
            <a:r>
              <a:rPr lang="tr-TR" sz="3200" dirty="0"/>
              <a:t>.</a:t>
            </a:r>
          </a:p>
          <a:p>
            <a:endParaRPr lang="tr-TR" dirty="0"/>
          </a:p>
        </p:txBody>
      </p:sp>
    </p:spTree>
    <p:extLst>
      <p:ext uri="{BB962C8B-B14F-4D97-AF65-F5344CB8AC3E}">
        <p14:creationId xmlns:p14="http://schemas.microsoft.com/office/powerpoint/2010/main" val="1276234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0"/>
            <a:ext cx="10018713" cy="981635"/>
          </a:xfrm>
        </p:spPr>
        <p:txBody>
          <a:bodyPr>
            <a:normAutofit fontScale="90000"/>
          </a:bodyPr>
          <a:lstStyle/>
          <a:p>
            <a:r>
              <a:rPr lang="tr-TR" b="1" i="1" dirty="0"/>
              <a:t>ORTA KULAK KEMİKÇİKLERİ</a:t>
            </a:r>
            <a:br>
              <a:rPr lang="tr-TR" dirty="0"/>
            </a:br>
            <a:endParaRPr lang="tr-TR" dirty="0"/>
          </a:p>
        </p:txBody>
      </p:sp>
      <p:sp>
        <p:nvSpPr>
          <p:cNvPr id="3" name="İçerik Yer Tutucusu 2"/>
          <p:cNvSpPr>
            <a:spLocks noGrp="1"/>
          </p:cNvSpPr>
          <p:nvPr>
            <p:ph idx="1"/>
          </p:nvPr>
        </p:nvSpPr>
        <p:spPr/>
        <p:txBody>
          <a:bodyPr>
            <a:normAutofit/>
          </a:bodyPr>
          <a:lstStyle/>
          <a:p>
            <a:r>
              <a:rPr lang="tr-TR" sz="3200" b="1" dirty="0" err="1"/>
              <a:t>Stapes</a:t>
            </a:r>
            <a:r>
              <a:rPr lang="tr-TR" sz="3200" i="1" dirty="0"/>
              <a:t>:</a:t>
            </a:r>
            <a:r>
              <a:rPr lang="tr-TR" sz="3200" dirty="0"/>
              <a:t> </a:t>
            </a:r>
            <a:r>
              <a:rPr lang="tr-TR" sz="3200" dirty="0" err="1"/>
              <a:t>Stapes</a:t>
            </a:r>
            <a:r>
              <a:rPr lang="tr-TR" sz="3200" dirty="0"/>
              <a:t> 3-3.5 mm uzunluğundadır. </a:t>
            </a:r>
            <a:r>
              <a:rPr lang="tr-TR" sz="3200" b="1" dirty="0"/>
              <a:t>Bir baş kısmı, iki bacak (</a:t>
            </a:r>
            <a:r>
              <a:rPr lang="tr-TR" sz="3200" b="1" dirty="0" err="1"/>
              <a:t>krus</a:t>
            </a:r>
            <a:r>
              <a:rPr lang="tr-TR" sz="3200" b="1" dirty="0"/>
              <a:t> </a:t>
            </a:r>
            <a:r>
              <a:rPr lang="tr-TR" sz="3200" b="1" dirty="0" err="1"/>
              <a:t>anterior</a:t>
            </a:r>
            <a:r>
              <a:rPr lang="tr-TR" sz="3200" b="1" dirty="0"/>
              <a:t> ve </a:t>
            </a:r>
            <a:r>
              <a:rPr lang="tr-TR" sz="3200" b="1" dirty="0" err="1"/>
              <a:t>krus</a:t>
            </a:r>
            <a:r>
              <a:rPr lang="tr-TR" sz="3200" b="1" dirty="0"/>
              <a:t> </a:t>
            </a:r>
            <a:r>
              <a:rPr lang="tr-TR" sz="3200" b="1" dirty="0" err="1"/>
              <a:t>posterior</a:t>
            </a:r>
            <a:r>
              <a:rPr lang="tr-TR" sz="3200" b="1" dirty="0"/>
              <a:t>) ile taban (</a:t>
            </a:r>
            <a:r>
              <a:rPr lang="tr-TR" sz="3200" b="1" dirty="0" err="1"/>
              <a:t>footplate</a:t>
            </a:r>
            <a:r>
              <a:rPr lang="tr-TR" sz="3200" b="1" dirty="0"/>
              <a:t>) kısmından oluşmuştur. </a:t>
            </a:r>
            <a:r>
              <a:rPr lang="tr-TR" sz="3200" dirty="0"/>
              <a:t>Taban, </a:t>
            </a:r>
            <a:r>
              <a:rPr lang="tr-TR" sz="3200" dirty="0" err="1"/>
              <a:t>ligamentum</a:t>
            </a:r>
            <a:r>
              <a:rPr lang="tr-TR" sz="3200" dirty="0"/>
              <a:t> </a:t>
            </a:r>
            <a:r>
              <a:rPr lang="tr-TR" sz="3200" dirty="0" err="1"/>
              <a:t>annulare</a:t>
            </a:r>
            <a:r>
              <a:rPr lang="tr-TR" sz="3200" dirty="0"/>
              <a:t> aracılığı ile </a:t>
            </a:r>
            <a:r>
              <a:rPr lang="tr-TR" sz="3200" b="1" dirty="0"/>
              <a:t>oval pencereye tutunmuştur</a:t>
            </a:r>
            <a:r>
              <a:rPr lang="tr-TR" sz="3200" dirty="0"/>
              <a:t>. </a:t>
            </a:r>
            <a:r>
              <a:rPr lang="tr-TR" sz="3200" b="1" dirty="0"/>
              <a:t>İnsan vücudundaki en küçük kemiktir</a:t>
            </a:r>
            <a:r>
              <a:rPr lang="tr-TR" sz="3200" dirty="0"/>
              <a:t>.</a:t>
            </a:r>
          </a:p>
          <a:p>
            <a:endParaRPr lang="tr-TR" dirty="0"/>
          </a:p>
        </p:txBody>
      </p:sp>
    </p:spTree>
    <p:extLst>
      <p:ext uri="{BB962C8B-B14F-4D97-AF65-F5344CB8AC3E}">
        <p14:creationId xmlns:p14="http://schemas.microsoft.com/office/powerpoint/2010/main" val="300563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i="1" dirty="0"/>
              <a:t>Pediatrik </a:t>
            </a:r>
            <a:r>
              <a:rPr lang="tr-TR" i="1" dirty="0" err="1"/>
              <a:t>Odyoloji</a:t>
            </a:r>
            <a:r>
              <a:rPr lang="tr-TR" i="1" dirty="0"/>
              <a:t> ve Pediatride Anatomik-Fizyolojik Farklılıklar</a:t>
            </a:r>
            <a:endParaRPr lang="tr-TR" dirty="0"/>
          </a:p>
        </p:txBody>
      </p:sp>
      <p:sp>
        <p:nvSpPr>
          <p:cNvPr id="3" name="İçerik Yer Tutucusu 2"/>
          <p:cNvSpPr>
            <a:spLocks noGrp="1"/>
          </p:cNvSpPr>
          <p:nvPr>
            <p:ph idx="1"/>
          </p:nvPr>
        </p:nvSpPr>
        <p:spPr>
          <a:xfrm>
            <a:off x="1525253" y="1378425"/>
            <a:ext cx="10018713" cy="3389194"/>
          </a:xfrm>
        </p:spPr>
        <p:txBody>
          <a:bodyPr/>
          <a:lstStyle/>
          <a:p>
            <a:pPr marL="0" indent="0" algn="ctr">
              <a:buNone/>
            </a:pPr>
            <a:r>
              <a:rPr lang="tr-TR" b="1" dirty="0"/>
              <a:t>Kulak Anatomisi</a:t>
            </a:r>
          </a:p>
          <a:p>
            <a:pPr marL="0" indent="0" algn="ctr">
              <a:buNone/>
            </a:pPr>
            <a:endParaRPr lang="tr-TR" dirty="0"/>
          </a:p>
          <a:p>
            <a:pPr marL="0" indent="0" algn="ctr">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191" y="2408830"/>
            <a:ext cx="5145205" cy="4258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346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61366"/>
            <a:ext cx="10018713" cy="860610"/>
          </a:xfrm>
        </p:spPr>
        <p:txBody>
          <a:bodyPr>
            <a:normAutofit fontScale="90000"/>
          </a:bodyPr>
          <a:lstStyle/>
          <a:p>
            <a:r>
              <a:rPr lang="tr-TR" b="1" i="1" dirty="0"/>
              <a:t>ORTA KULAKTAKİ KASLAR</a:t>
            </a:r>
            <a:br>
              <a:rPr lang="tr-TR" dirty="0"/>
            </a:br>
            <a:endParaRPr lang="tr-TR" dirty="0"/>
          </a:p>
        </p:txBody>
      </p:sp>
      <p:sp>
        <p:nvSpPr>
          <p:cNvPr id="3" name="İçerik Yer Tutucusu 2"/>
          <p:cNvSpPr>
            <a:spLocks noGrp="1"/>
          </p:cNvSpPr>
          <p:nvPr>
            <p:ph idx="1"/>
          </p:nvPr>
        </p:nvSpPr>
        <p:spPr>
          <a:xfrm>
            <a:off x="1484310" y="753036"/>
            <a:ext cx="10018713" cy="5827058"/>
          </a:xfrm>
        </p:spPr>
        <p:txBody>
          <a:bodyPr>
            <a:normAutofit lnSpcReduction="10000"/>
          </a:bodyPr>
          <a:lstStyle/>
          <a:p>
            <a:r>
              <a:rPr lang="tr-TR" b="1" dirty="0"/>
              <a:t>M. </a:t>
            </a:r>
            <a:r>
              <a:rPr lang="tr-TR" b="1" dirty="0" err="1"/>
              <a:t>tensor</a:t>
            </a:r>
            <a:r>
              <a:rPr lang="tr-TR" b="1" dirty="0"/>
              <a:t> </a:t>
            </a:r>
            <a:r>
              <a:rPr lang="tr-TR" b="1" dirty="0" err="1"/>
              <a:t>timpani</a:t>
            </a:r>
            <a:r>
              <a:rPr lang="tr-TR" b="1" dirty="0"/>
              <a:t>:</a:t>
            </a:r>
            <a:r>
              <a:rPr lang="tr-TR" dirty="0"/>
              <a:t> </a:t>
            </a:r>
            <a:r>
              <a:rPr lang="tr-TR" dirty="0" err="1"/>
              <a:t>Manibrium</a:t>
            </a:r>
            <a:r>
              <a:rPr lang="tr-TR" dirty="0"/>
              <a:t> </a:t>
            </a:r>
            <a:r>
              <a:rPr lang="tr-TR" dirty="0" err="1"/>
              <a:t>malleinin</a:t>
            </a:r>
            <a:r>
              <a:rPr lang="tr-TR" dirty="0"/>
              <a:t> üzerinde, kollum kısmına yapışır; içe doğru seyreder. </a:t>
            </a:r>
            <a:r>
              <a:rPr lang="tr-TR" dirty="0" err="1"/>
              <a:t>Prosessus</a:t>
            </a:r>
            <a:r>
              <a:rPr lang="tr-TR" dirty="0"/>
              <a:t> </a:t>
            </a:r>
            <a:r>
              <a:rPr lang="tr-TR" dirty="0" err="1"/>
              <a:t>kokleariformis’e</a:t>
            </a:r>
            <a:r>
              <a:rPr lang="tr-TR" dirty="0"/>
              <a:t> ulaşır. Buradan dik açı yaparak öne doğru seyreder ve Östaki borusunun üzerinde, </a:t>
            </a:r>
            <a:r>
              <a:rPr lang="tr-TR" dirty="0" err="1"/>
              <a:t>semikanalis</a:t>
            </a:r>
            <a:r>
              <a:rPr lang="tr-TR" dirty="0"/>
              <a:t> </a:t>
            </a:r>
            <a:r>
              <a:rPr lang="tr-TR" dirty="0" err="1"/>
              <a:t>m.tensor</a:t>
            </a:r>
            <a:r>
              <a:rPr lang="tr-TR" dirty="0"/>
              <a:t> </a:t>
            </a:r>
            <a:r>
              <a:rPr lang="tr-TR" dirty="0" err="1"/>
              <a:t>timpani</a:t>
            </a:r>
            <a:r>
              <a:rPr lang="tr-TR" dirty="0"/>
              <a:t> adlı kanala girer. Kanalı geçtikten sonra </a:t>
            </a:r>
            <a:r>
              <a:rPr lang="tr-TR" dirty="0" err="1"/>
              <a:t>sfenoid</a:t>
            </a:r>
            <a:r>
              <a:rPr lang="tr-TR" dirty="0"/>
              <a:t> kemiğin büyük kanadına yapışır. Ortalama 22 mm uzunluğundadır.</a:t>
            </a:r>
          </a:p>
          <a:p>
            <a:r>
              <a:rPr lang="tr-TR" dirty="0"/>
              <a:t>Görevi: </a:t>
            </a:r>
            <a:r>
              <a:rPr lang="tr-TR" dirty="0" err="1"/>
              <a:t>Manibriumu</a:t>
            </a:r>
            <a:r>
              <a:rPr lang="tr-TR" dirty="0"/>
              <a:t> içe ve arkaya çekerek kulak zarını tespit etmektir. V. sinir tarafından </a:t>
            </a:r>
            <a:r>
              <a:rPr lang="tr-TR" dirty="0" err="1"/>
              <a:t>innerve</a:t>
            </a:r>
            <a:r>
              <a:rPr lang="tr-TR" dirty="0"/>
              <a:t> olur.</a:t>
            </a:r>
          </a:p>
          <a:p>
            <a:r>
              <a:rPr lang="tr-TR" b="1" dirty="0"/>
              <a:t>M. </a:t>
            </a:r>
            <a:r>
              <a:rPr lang="tr-TR" b="1" dirty="0" err="1"/>
              <a:t>stapedius</a:t>
            </a:r>
            <a:r>
              <a:rPr lang="tr-TR" b="1" dirty="0"/>
              <a:t>:</a:t>
            </a:r>
            <a:r>
              <a:rPr lang="tr-TR" dirty="0"/>
              <a:t> </a:t>
            </a:r>
            <a:r>
              <a:rPr lang="tr-TR" dirty="0" err="1"/>
              <a:t>Eminensia</a:t>
            </a:r>
            <a:r>
              <a:rPr lang="tr-TR" dirty="0"/>
              <a:t> </a:t>
            </a:r>
            <a:r>
              <a:rPr lang="tr-TR" dirty="0" err="1"/>
              <a:t>piramidarum’un</a:t>
            </a:r>
            <a:r>
              <a:rPr lang="tr-TR" dirty="0"/>
              <a:t> içinde bulunur. </a:t>
            </a:r>
            <a:r>
              <a:rPr lang="tr-TR" dirty="0" err="1"/>
              <a:t>Tendon</a:t>
            </a:r>
            <a:r>
              <a:rPr lang="tr-TR" dirty="0"/>
              <a:t> buradan çıkar ve </a:t>
            </a:r>
            <a:r>
              <a:rPr lang="tr-TR" dirty="0" err="1"/>
              <a:t>stapese</a:t>
            </a:r>
            <a:r>
              <a:rPr lang="tr-TR" dirty="0"/>
              <a:t> yapışır. </a:t>
            </a:r>
            <a:r>
              <a:rPr lang="tr-TR" b="1" dirty="0" err="1"/>
              <a:t>Fasiyal</a:t>
            </a:r>
            <a:r>
              <a:rPr lang="tr-TR" b="1" dirty="0"/>
              <a:t> sinirin </a:t>
            </a:r>
            <a:r>
              <a:rPr lang="tr-TR" b="1" dirty="0" err="1"/>
              <a:t>n.stapedius</a:t>
            </a:r>
            <a:r>
              <a:rPr lang="tr-TR" b="1" dirty="0"/>
              <a:t> dalı tarafından </a:t>
            </a:r>
            <a:r>
              <a:rPr lang="tr-TR" b="1" dirty="0" err="1"/>
              <a:t>innerve</a:t>
            </a:r>
            <a:r>
              <a:rPr lang="tr-TR" b="1" dirty="0"/>
              <a:t> olur.</a:t>
            </a:r>
            <a:endParaRPr lang="tr-TR" dirty="0"/>
          </a:p>
          <a:p>
            <a:r>
              <a:rPr lang="tr-TR" b="1" dirty="0"/>
              <a:t>Görevi: </a:t>
            </a:r>
            <a:r>
              <a:rPr lang="tr-TR" b="1" dirty="0" err="1"/>
              <a:t>Stapesi</a:t>
            </a:r>
            <a:r>
              <a:rPr lang="tr-TR" b="1" dirty="0"/>
              <a:t> arkaya çekerek, tabanı tespit etmektedir. Bu şekilde yüksek şiddetteki seslerin iç kulağa iletimini önlemiş olur. Koruyucu görevi önemlidir. Buna </a:t>
            </a:r>
            <a:r>
              <a:rPr lang="tr-TR" b="1" dirty="0" err="1"/>
              <a:t>stapes</a:t>
            </a:r>
            <a:r>
              <a:rPr lang="tr-TR" b="1" dirty="0"/>
              <a:t> refleksi denir. </a:t>
            </a:r>
            <a:r>
              <a:rPr lang="tr-TR" b="1" dirty="0" err="1"/>
              <a:t>Stapes</a:t>
            </a:r>
            <a:r>
              <a:rPr lang="tr-TR" b="1" dirty="0"/>
              <a:t> refleksinin </a:t>
            </a:r>
            <a:r>
              <a:rPr lang="tr-TR" b="1" dirty="0" err="1"/>
              <a:t>affenti</a:t>
            </a:r>
            <a:r>
              <a:rPr lang="tr-TR" b="1" dirty="0"/>
              <a:t> (götüren siniri) </a:t>
            </a:r>
            <a:r>
              <a:rPr lang="tr-TR" b="1" dirty="0" err="1"/>
              <a:t>nervus</a:t>
            </a:r>
            <a:r>
              <a:rPr lang="tr-TR" b="1" dirty="0"/>
              <a:t> </a:t>
            </a:r>
            <a:r>
              <a:rPr lang="tr-TR" b="1" dirty="0" err="1"/>
              <a:t>statoakustikus</a:t>
            </a:r>
            <a:r>
              <a:rPr lang="tr-TR" b="1" dirty="0"/>
              <a:t> </a:t>
            </a:r>
            <a:r>
              <a:rPr lang="tr-TR" b="1" dirty="0" err="1"/>
              <a:t>eferenti</a:t>
            </a:r>
            <a:r>
              <a:rPr lang="tr-TR" b="1" dirty="0"/>
              <a:t> (getirici siniri) </a:t>
            </a:r>
            <a:r>
              <a:rPr lang="tr-TR" b="1" dirty="0" err="1"/>
              <a:t>fasiyal</a:t>
            </a:r>
            <a:r>
              <a:rPr lang="tr-TR" b="1" dirty="0"/>
              <a:t> sinirin </a:t>
            </a:r>
            <a:r>
              <a:rPr lang="tr-TR" b="1" dirty="0" err="1"/>
              <a:t>n.stapedius</a:t>
            </a:r>
            <a:r>
              <a:rPr lang="tr-TR" b="1" dirty="0"/>
              <a:t> dalıdır.</a:t>
            </a:r>
            <a:endParaRPr lang="tr-TR" dirty="0"/>
          </a:p>
          <a:p>
            <a:endParaRPr lang="tr-TR" dirty="0"/>
          </a:p>
        </p:txBody>
      </p:sp>
    </p:spTree>
    <p:extLst>
      <p:ext uri="{BB962C8B-B14F-4D97-AF65-F5344CB8AC3E}">
        <p14:creationId xmlns:p14="http://schemas.microsoft.com/office/powerpoint/2010/main" val="284770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215154"/>
            <a:ext cx="10018713" cy="968188"/>
          </a:xfrm>
        </p:spPr>
        <p:txBody>
          <a:bodyPr/>
          <a:lstStyle/>
          <a:p>
            <a:r>
              <a:rPr lang="tr-TR" b="1" dirty="0"/>
              <a:t>Östaki Borusu – Tuba </a:t>
            </a:r>
            <a:r>
              <a:rPr lang="tr-TR" b="1" dirty="0" err="1"/>
              <a:t>Eustachi</a:t>
            </a:r>
            <a:r>
              <a:rPr lang="tr-TR" b="1" dirty="0"/>
              <a:t> </a:t>
            </a:r>
            <a:endParaRPr lang="tr-TR" dirty="0"/>
          </a:p>
        </p:txBody>
      </p:sp>
      <p:sp>
        <p:nvSpPr>
          <p:cNvPr id="3" name="İçerik Yer Tutucusu 2"/>
          <p:cNvSpPr>
            <a:spLocks noGrp="1"/>
          </p:cNvSpPr>
          <p:nvPr>
            <p:ph idx="1"/>
          </p:nvPr>
        </p:nvSpPr>
        <p:spPr>
          <a:xfrm>
            <a:off x="1484310" y="1183343"/>
            <a:ext cx="10018713" cy="5486398"/>
          </a:xfrm>
        </p:spPr>
        <p:txBody>
          <a:bodyPr/>
          <a:lstStyle/>
          <a:p>
            <a:r>
              <a:rPr lang="tr-TR" sz="2800" dirty="0"/>
              <a:t>Östaki borusu, orta kulak ile </a:t>
            </a:r>
            <a:r>
              <a:rPr lang="tr-TR" sz="2800" dirty="0" err="1"/>
              <a:t>nazofarinks</a:t>
            </a:r>
            <a:r>
              <a:rPr lang="tr-TR" sz="2800" dirty="0"/>
              <a:t> arasında uzanır</a:t>
            </a:r>
            <a:r>
              <a:rPr lang="tr-TR" sz="2800" b="1" dirty="0"/>
              <a:t>. Doğumda 17-18 mm iken, erişkinlerde ortalama 35 mm uzunluğunda</a:t>
            </a:r>
            <a:r>
              <a:rPr lang="tr-TR" sz="2800" dirty="0"/>
              <a:t> olup, </a:t>
            </a:r>
            <a:r>
              <a:rPr lang="tr-TR" sz="2800" b="1" dirty="0"/>
              <a:t>kemik ve kıkırdak olmak üzere iki bölümden</a:t>
            </a:r>
            <a:r>
              <a:rPr lang="tr-TR" sz="2800" dirty="0"/>
              <a:t> yapılmıştır. Her iki bölümde koni şeklinde olup, bu koniler dar uçları ile birleşmişlerdir. </a:t>
            </a:r>
            <a:r>
              <a:rPr lang="tr-TR" sz="2800" b="1" i="1" dirty="0" err="1"/>
              <a:t>İstmus</a:t>
            </a:r>
            <a:r>
              <a:rPr lang="tr-TR" sz="2800" b="1" dirty="0"/>
              <a:t> adını alan bu kısım borunun en dar yerini oluşturur (1x2 mm).</a:t>
            </a:r>
            <a:r>
              <a:rPr lang="tr-TR" sz="2800" dirty="0"/>
              <a:t> </a:t>
            </a:r>
            <a:r>
              <a:rPr lang="tr-TR" sz="2800" b="1" dirty="0"/>
              <a:t>Östaki borusunun, orta kulakla devam eden </a:t>
            </a:r>
            <a:r>
              <a:rPr lang="tr-TR" sz="2800" b="1" dirty="0" err="1"/>
              <a:t>lateral</a:t>
            </a:r>
            <a:r>
              <a:rPr lang="tr-TR" sz="2800" b="1" dirty="0"/>
              <a:t> üçte bir bölümü kemik yapıdadır. </a:t>
            </a:r>
            <a:r>
              <a:rPr lang="tr-TR" sz="2800" b="1" dirty="0" err="1"/>
              <a:t>Medial</a:t>
            </a:r>
            <a:r>
              <a:rPr lang="tr-TR" sz="2800" b="1" dirty="0"/>
              <a:t> üçte iki kısmı ise </a:t>
            </a:r>
            <a:r>
              <a:rPr lang="tr-TR" sz="2800" b="1" dirty="0" err="1"/>
              <a:t>nazofarinkse</a:t>
            </a:r>
            <a:r>
              <a:rPr lang="tr-TR" sz="2800" b="1" dirty="0"/>
              <a:t> açılır ve </a:t>
            </a:r>
            <a:r>
              <a:rPr lang="tr-TR" sz="2800" b="1" dirty="0" err="1"/>
              <a:t>kartilajinöz</a:t>
            </a:r>
            <a:r>
              <a:rPr lang="tr-TR" sz="2800" b="1" dirty="0"/>
              <a:t> yapıdadır</a:t>
            </a:r>
            <a:r>
              <a:rPr lang="tr-TR" sz="2800" dirty="0"/>
              <a:t>. Kıkırdak kanalın, </a:t>
            </a:r>
            <a:r>
              <a:rPr lang="tr-TR" sz="2800" dirty="0" err="1"/>
              <a:t>nazofarinks</a:t>
            </a:r>
            <a:r>
              <a:rPr lang="tr-TR" sz="2800" dirty="0"/>
              <a:t> yan duvarlarında, mukoza altında oluşturduğu çıkıntılar </a:t>
            </a:r>
            <a:r>
              <a:rPr lang="tr-TR" sz="2800" i="1" dirty="0" err="1"/>
              <a:t>torus</a:t>
            </a:r>
            <a:r>
              <a:rPr lang="tr-TR" sz="2800" i="1" dirty="0"/>
              <a:t> </a:t>
            </a:r>
            <a:r>
              <a:rPr lang="tr-TR" sz="2800" i="1" dirty="0" err="1"/>
              <a:t>tubarius</a:t>
            </a:r>
            <a:r>
              <a:rPr lang="tr-TR" sz="2800" dirty="0"/>
              <a:t> adını alır.</a:t>
            </a:r>
          </a:p>
          <a:p>
            <a:endParaRPr lang="tr-TR" dirty="0"/>
          </a:p>
        </p:txBody>
      </p:sp>
    </p:spTree>
    <p:extLst>
      <p:ext uri="{BB962C8B-B14F-4D97-AF65-F5344CB8AC3E}">
        <p14:creationId xmlns:p14="http://schemas.microsoft.com/office/powerpoint/2010/main" val="1234648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1"/>
            <a:ext cx="10018713" cy="1017494"/>
          </a:xfrm>
        </p:spPr>
        <p:txBody>
          <a:bodyPr/>
          <a:lstStyle/>
          <a:p>
            <a:r>
              <a:rPr lang="tr-TR" b="1" dirty="0"/>
              <a:t>Östaki Borusu – Tuba </a:t>
            </a:r>
            <a:r>
              <a:rPr lang="tr-TR" b="1" dirty="0" err="1"/>
              <a:t>Eustachi</a:t>
            </a:r>
            <a:r>
              <a:rPr lang="tr-TR" b="1" dirty="0"/>
              <a:t> </a:t>
            </a:r>
            <a:endParaRPr lang="tr-TR" dirty="0"/>
          </a:p>
        </p:txBody>
      </p:sp>
      <p:sp>
        <p:nvSpPr>
          <p:cNvPr id="3" name="İçerik Yer Tutucusu 2"/>
          <p:cNvSpPr>
            <a:spLocks noGrp="1"/>
          </p:cNvSpPr>
          <p:nvPr>
            <p:ph idx="1"/>
          </p:nvPr>
        </p:nvSpPr>
        <p:spPr/>
        <p:txBody>
          <a:bodyPr/>
          <a:lstStyle/>
          <a:p>
            <a:r>
              <a:rPr lang="tr-TR" sz="3600" b="1" dirty="0"/>
              <a:t>Doğumda Östaki borusu </a:t>
            </a:r>
            <a:r>
              <a:rPr lang="tr-TR" sz="3600" b="1" dirty="0" err="1"/>
              <a:t>horizontal</a:t>
            </a:r>
            <a:r>
              <a:rPr lang="tr-TR" sz="3600" b="1" dirty="0"/>
              <a:t> seyirli iken, büyüme ile birlikte 45°lik açı ile yetişkin pozisyonuna gelir.</a:t>
            </a:r>
            <a:endParaRPr lang="tr-TR" sz="3600" dirty="0"/>
          </a:p>
          <a:p>
            <a:endParaRPr lang="tr-TR" dirty="0"/>
          </a:p>
        </p:txBody>
      </p:sp>
    </p:spTree>
    <p:extLst>
      <p:ext uri="{BB962C8B-B14F-4D97-AF65-F5344CB8AC3E}">
        <p14:creationId xmlns:p14="http://schemas.microsoft.com/office/powerpoint/2010/main" val="3284499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0"/>
            <a:ext cx="10018713" cy="569259"/>
          </a:xfrm>
        </p:spPr>
        <p:txBody>
          <a:bodyPr>
            <a:normAutofit fontScale="90000"/>
          </a:bodyPr>
          <a:lstStyle/>
          <a:p>
            <a:r>
              <a:rPr lang="tr-TR" b="1" dirty="0"/>
              <a:t>Östaki Borusu – Tuba </a:t>
            </a:r>
            <a:r>
              <a:rPr lang="tr-TR" b="1" dirty="0" err="1"/>
              <a:t>Eustachi</a:t>
            </a:r>
            <a:endParaRPr lang="tr-TR" dirty="0"/>
          </a:p>
        </p:txBody>
      </p:sp>
      <p:sp>
        <p:nvSpPr>
          <p:cNvPr id="3" name="İçerik Yer Tutucusu 2"/>
          <p:cNvSpPr>
            <a:spLocks noGrp="1"/>
          </p:cNvSpPr>
          <p:nvPr>
            <p:ph idx="1"/>
          </p:nvPr>
        </p:nvSpPr>
        <p:spPr>
          <a:xfrm>
            <a:off x="1484310" y="1595718"/>
            <a:ext cx="10018713" cy="5002305"/>
          </a:xfrm>
        </p:spPr>
        <p:txBody>
          <a:bodyPr>
            <a:normAutofit/>
          </a:bodyPr>
          <a:lstStyle/>
          <a:p>
            <a:r>
              <a:rPr lang="tr-TR" sz="2800" b="1" dirty="0"/>
              <a:t>Östaki borusu normalde kapalıdır. </a:t>
            </a:r>
            <a:r>
              <a:rPr lang="tr-TR" sz="2800" b="1" dirty="0" err="1"/>
              <a:t>M.tensor</a:t>
            </a:r>
            <a:r>
              <a:rPr lang="tr-TR" sz="2800" b="1" dirty="0"/>
              <a:t> ve </a:t>
            </a:r>
            <a:r>
              <a:rPr lang="tr-TR" sz="2800" b="1" dirty="0" err="1"/>
              <a:t>m.levator</a:t>
            </a:r>
            <a:r>
              <a:rPr lang="tr-TR" sz="2800" b="1" dirty="0"/>
              <a:t> veli </a:t>
            </a:r>
            <a:r>
              <a:rPr lang="tr-TR" sz="2800" b="1" dirty="0" err="1"/>
              <a:t>palatini</a:t>
            </a:r>
            <a:r>
              <a:rPr lang="tr-TR" sz="2800" b="1" dirty="0"/>
              <a:t> kaslarının yutkunma ve esneme sırasındaki kasılmalarıyla açılır. </a:t>
            </a:r>
          </a:p>
          <a:p>
            <a:r>
              <a:rPr lang="tr-TR" sz="2800" b="1" dirty="0"/>
              <a:t>Açılma süresi saniyenin onda biri kadardır. </a:t>
            </a:r>
          </a:p>
          <a:p>
            <a:r>
              <a:rPr lang="tr-TR" sz="2800" b="1" dirty="0"/>
              <a:t>Yeterli hava akımını oluşturmak için erişkinde 200-300 mmH</a:t>
            </a:r>
            <a:r>
              <a:rPr lang="tr-TR" sz="2800" b="1" baseline="-25000" dirty="0"/>
              <a:t>2</a:t>
            </a:r>
            <a:r>
              <a:rPr lang="tr-TR" sz="2800" b="1" dirty="0"/>
              <a:t>O basınç farkına ihtiyaç vardır. </a:t>
            </a:r>
          </a:p>
          <a:p>
            <a:r>
              <a:rPr lang="tr-TR" sz="2800" b="1" dirty="0"/>
              <a:t>Orta kulaktan hava çıkışı pasif bir olaydır ve orta kulağa hava girişine göre daha kolaydır. </a:t>
            </a:r>
          </a:p>
          <a:p>
            <a:r>
              <a:rPr lang="tr-TR" sz="2800" b="1" dirty="0" err="1"/>
              <a:t>Valsalva</a:t>
            </a:r>
            <a:r>
              <a:rPr lang="tr-TR" sz="2800" b="1" dirty="0"/>
              <a:t> manevrası 20-40 </a:t>
            </a:r>
            <a:r>
              <a:rPr lang="tr-TR" sz="2800" b="1" dirty="0" err="1"/>
              <a:t>mmHg</a:t>
            </a:r>
            <a:r>
              <a:rPr lang="tr-TR" sz="2800" b="1" dirty="0"/>
              <a:t> </a:t>
            </a:r>
            <a:r>
              <a:rPr lang="tr-TR" sz="2800" b="1" dirty="0" err="1"/>
              <a:t>lık</a:t>
            </a:r>
            <a:r>
              <a:rPr lang="tr-TR" sz="2800" b="1" dirty="0"/>
              <a:t> basınç oluşturur.</a:t>
            </a:r>
            <a:endParaRPr lang="tr-TR" sz="2800" dirty="0"/>
          </a:p>
          <a:p>
            <a:endParaRPr lang="tr-TR" sz="3600" dirty="0"/>
          </a:p>
        </p:txBody>
      </p:sp>
    </p:spTree>
    <p:extLst>
      <p:ext uri="{BB962C8B-B14F-4D97-AF65-F5344CB8AC3E}">
        <p14:creationId xmlns:p14="http://schemas.microsoft.com/office/powerpoint/2010/main" val="32470219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
            <a:ext cx="10018713" cy="1577788"/>
          </a:xfrm>
        </p:spPr>
        <p:txBody>
          <a:bodyPr/>
          <a:lstStyle/>
          <a:p>
            <a:r>
              <a:rPr lang="tr-TR" b="1" dirty="0"/>
              <a:t>Östaki Borusunun Çocuklardaki Anatomik ve Fizyolojik farklılıklar</a:t>
            </a:r>
            <a:endParaRPr lang="tr-TR" dirty="0"/>
          </a:p>
        </p:txBody>
      </p:sp>
      <p:sp>
        <p:nvSpPr>
          <p:cNvPr id="3" name="İçerik Yer Tutucusu 2"/>
          <p:cNvSpPr>
            <a:spLocks noGrp="1"/>
          </p:cNvSpPr>
          <p:nvPr>
            <p:ph idx="1"/>
          </p:nvPr>
        </p:nvSpPr>
        <p:spPr>
          <a:xfrm>
            <a:off x="1484310" y="1900519"/>
            <a:ext cx="10018713" cy="3890682"/>
          </a:xfrm>
        </p:spPr>
        <p:txBody>
          <a:bodyPr/>
          <a:lstStyle/>
          <a:p>
            <a:r>
              <a:rPr lang="tr-TR" sz="3600" b="1" dirty="0"/>
              <a:t>Çocuklarda östaki borusu daha kısadır. Bakterilerin orta kulağa ulaşması için gereken yol daha kısadır. </a:t>
            </a:r>
            <a:endParaRPr lang="tr-TR" sz="3600" dirty="0"/>
          </a:p>
          <a:p>
            <a:endParaRPr lang="tr-TR" dirty="0"/>
          </a:p>
        </p:txBody>
      </p:sp>
    </p:spTree>
    <p:extLst>
      <p:ext uri="{BB962C8B-B14F-4D97-AF65-F5344CB8AC3E}">
        <p14:creationId xmlns:p14="http://schemas.microsoft.com/office/powerpoint/2010/main" val="1426672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1"/>
            <a:ext cx="10018713" cy="963706"/>
          </a:xfrm>
        </p:spPr>
        <p:txBody>
          <a:bodyPr>
            <a:normAutofit fontScale="90000"/>
          </a:bodyPr>
          <a:lstStyle/>
          <a:p>
            <a:r>
              <a:rPr lang="tr-TR" b="1" dirty="0"/>
              <a:t>Östaki Borusunun Çocuklardaki Anatomik ve Fizyolojik farklılıklar</a:t>
            </a:r>
            <a:endParaRPr lang="tr-TR" dirty="0"/>
          </a:p>
        </p:txBody>
      </p:sp>
      <p:sp>
        <p:nvSpPr>
          <p:cNvPr id="3" name="İçerik Yer Tutucusu 2"/>
          <p:cNvSpPr>
            <a:spLocks noGrp="1"/>
          </p:cNvSpPr>
          <p:nvPr>
            <p:ph idx="1"/>
          </p:nvPr>
        </p:nvSpPr>
        <p:spPr>
          <a:xfrm>
            <a:off x="1484310" y="1864659"/>
            <a:ext cx="10018713" cy="4464423"/>
          </a:xfrm>
        </p:spPr>
        <p:txBody>
          <a:bodyPr/>
          <a:lstStyle/>
          <a:p>
            <a:r>
              <a:rPr lang="tr-TR" sz="2800" b="1" dirty="0"/>
              <a:t>Çocuklarda östaki borusu daha düzdür. Yer çekimi normalde orta kulağı östaki aracılığı ile erişkinlerde kolayca direne edebilmekte iken çocuklarda özellikle yatar pozisyonda orta kulağı direne etmesi nerede ise imkansızdır. Ancak  emziren sırasında </a:t>
            </a:r>
            <a:r>
              <a:rPr lang="tr-TR" sz="2800" b="1" dirty="0" err="1"/>
              <a:t>nazofarenkste</a:t>
            </a:r>
            <a:r>
              <a:rPr lang="tr-TR" sz="2800" b="1" dirty="0"/>
              <a:t> oluşan basınç değişiklikleri östaki borusundaki yerçekiminin bu yan etkisini giderici etki gösterir.</a:t>
            </a:r>
            <a:endParaRPr lang="tr-TR" sz="2800" dirty="0"/>
          </a:p>
          <a:p>
            <a:endParaRPr lang="tr-TR" dirty="0"/>
          </a:p>
        </p:txBody>
      </p:sp>
    </p:spTree>
    <p:extLst>
      <p:ext uri="{BB962C8B-B14F-4D97-AF65-F5344CB8AC3E}">
        <p14:creationId xmlns:p14="http://schemas.microsoft.com/office/powerpoint/2010/main" val="316741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Östaki Borusunun Çocuklardaki Anatomik ve Fizyolojik farklılıklar</a:t>
            </a:r>
            <a:endParaRPr lang="tr-TR" dirty="0"/>
          </a:p>
        </p:txBody>
      </p:sp>
      <p:sp>
        <p:nvSpPr>
          <p:cNvPr id="3" name="İçerik Yer Tutucusu 2"/>
          <p:cNvSpPr>
            <a:spLocks noGrp="1"/>
          </p:cNvSpPr>
          <p:nvPr>
            <p:ph idx="1"/>
          </p:nvPr>
        </p:nvSpPr>
        <p:spPr/>
        <p:txBody>
          <a:bodyPr/>
          <a:lstStyle/>
          <a:p>
            <a:r>
              <a:rPr lang="tr-TR" sz="3200" b="1" dirty="0"/>
              <a:t>Çocuklarda östaki borusu rölatif olarak daha geniştir. Kafa çapı küçük olan çocuklarda östaki çapı oransal olarak daha geniştir. </a:t>
            </a:r>
            <a:endParaRPr lang="tr-TR" sz="3200" dirty="0"/>
          </a:p>
          <a:p>
            <a:endParaRPr lang="tr-TR" dirty="0"/>
          </a:p>
        </p:txBody>
      </p:sp>
    </p:spTree>
    <p:extLst>
      <p:ext uri="{BB962C8B-B14F-4D97-AF65-F5344CB8AC3E}">
        <p14:creationId xmlns:p14="http://schemas.microsoft.com/office/powerpoint/2010/main" val="380210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Östaki Borusunun Çocuklardaki Anatomik ve Fizyolojik farklılıklar</a:t>
            </a:r>
            <a:endParaRPr lang="tr-TR" dirty="0"/>
          </a:p>
        </p:txBody>
      </p:sp>
      <p:sp>
        <p:nvSpPr>
          <p:cNvPr id="3" name="İçerik Yer Tutucusu 2"/>
          <p:cNvSpPr>
            <a:spLocks noGrp="1"/>
          </p:cNvSpPr>
          <p:nvPr>
            <p:ph idx="1"/>
          </p:nvPr>
        </p:nvSpPr>
        <p:spPr/>
        <p:txBody>
          <a:bodyPr/>
          <a:lstStyle/>
          <a:p>
            <a:r>
              <a:rPr lang="tr-TR" sz="3200" b="1" dirty="0"/>
              <a:t>Çocuklarda östaki borusu daha elastiktir. Yani çocuklarda östaki borusu daha kolay açılır.</a:t>
            </a:r>
            <a:endParaRPr lang="tr-TR" sz="3200" dirty="0"/>
          </a:p>
          <a:p>
            <a:endParaRPr lang="tr-TR" dirty="0"/>
          </a:p>
        </p:txBody>
      </p:sp>
    </p:spTree>
    <p:extLst>
      <p:ext uri="{BB962C8B-B14F-4D97-AF65-F5344CB8AC3E}">
        <p14:creationId xmlns:p14="http://schemas.microsoft.com/office/powerpoint/2010/main" val="1937284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Östaki Borusunun Çocuklardaki Anatomik ve Fizyolojik farklılıklar</a:t>
            </a:r>
            <a:endParaRPr lang="tr-TR" dirty="0"/>
          </a:p>
        </p:txBody>
      </p:sp>
      <p:sp>
        <p:nvSpPr>
          <p:cNvPr id="3" name="İçerik Yer Tutucusu 2"/>
          <p:cNvSpPr>
            <a:spLocks noGrp="1"/>
          </p:cNvSpPr>
          <p:nvPr>
            <p:ph idx="1"/>
          </p:nvPr>
        </p:nvSpPr>
        <p:spPr/>
        <p:txBody>
          <a:bodyPr/>
          <a:lstStyle/>
          <a:p>
            <a:r>
              <a:rPr lang="tr-TR" sz="3200" b="1" dirty="0"/>
              <a:t>Çocuklar kısmen bilinçli </a:t>
            </a:r>
            <a:r>
              <a:rPr lang="tr-TR" sz="3200" b="1" dirty="0" err="1"/>
              <a:t>valsalva</a:t>
            </a:r>
            <a:r>
              <a:rPr lang="tr-TR" sz="3200" b="1" dirty="0"/>
              <a:t> yapamadıklarından östaki borusunun orta kulak basıncını dengelemesi daha güçtür.</a:t>
            </a:r>
            <a:endParaRPr lang="tr-TR" sz="3200" dirty="0"/>
          </a:p>
          <a:p>
            <a:endParaRPr lang="tr-TR" dirty="0"/>
          </a:p>
        </p:txBody>
      </p:sp>
    </p:spTree>
    <p:extLst>
      <p:ext uri="{BB962C8B-B14F-4D97-AF65-F5344CB8AC3E}">
        <p14:creationId xmlns:p14="http://schemas.microsoft.com/office/powerpoint/2010/main" val="39542943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Östaki Borusunun Çocuklardaki Anatomik ve Fizyolojik farklılıklar</a:t>
            </a:r>
            <a:endParaRPr lang="tr-TR" dirty="0"/>
          </a:p>
        </p:txBody>
      </p:sp>
      <p:sp>
        <p:nvSpPr>
          <p:cNvPr id="3" name="İçerik Yer Tutucusu 2"/>
          <p:cNvSpPr>
            <a:spLocks noGrp="1"/>
          </p:cNvSpPr>
          <p:nvPr>
            <p:ph idx="1"/>
          </p:nvPr>
        </p:nvSpPr>
        <p:spPr/>
        <p:txBody>
          <a:bodyPr/>
          <a:lstStyle/>
          <a:p>
            <a:r>
              <a:rPr lang="tr-TR" sz="3200" b="1" dirty="0"/>
              <a:t>Çocuklarda östaki borusu daha incedir. Bu durum </a:t>
            </a:r>
            <a:r>
              <a:rPr lang="tr-TR" sz="3200" b="1" dirty="0" err="1"/>
              <a:t>infeksiyonların</a:t>
            </a:r>
            <a:r>
              <a:rPr lang="tr-TR" sz="3200" b="1" dirty="0"/>
              <a:t> yayılımını kolaylaştırıcı etki gösterir.</a:t>
            </a:r>
            <a:endParaRPr lang="tr-TR" sz="3200" dirty="0"/>
          </a:p>
          <a:p>
            <a:endParaRPr lang="tr-TR" dirty="0"/>
          </a:p>
        </p:txBody>
      </p:sp>
    </p:spTree>
    <p:extLst>
      <p:ext uri="{BB962C8B-B14F-4D97-AF65-F5344CB8AC3E}">
        <p14:creationId xmlns:p14="http://schemas.microsoft.com/office/powerpoint/2010/main" val="136918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84311" y="685800"/>
            <a:ext cx="10018713" cy="883693"/>
          </a:xfrm>
        </p:spPr>
        <p:txBody>
          <a:bodyPr>
            <a:normAutofit fontScale="90000"/>
          </a:bodyPr>
          <a:lstStyle/>
          <a:p>
            <a:r>
              <a:rPr lang="tr-TR" b="1" dirty="0"/>
              <a:t>Kulak Anatomisi</a:t>
            </a:r>
            <a:br>
              <a:rPr lang="tr-TR" dirty="0"/>
            </a:br>
            <a:endParaRPr lang="tr-TR" dirty="0"/>
          </a:p>
        </p:txBody>
      </p:sp>
      <p:sp>
        <p:nvSpPr>
          <p:cNvPr id="3" name="İçerik Yer Tutucusu 2"/>
          <p:cNvSpPr>
            <a:spLocks noGrp="1"/>
          </p:cNvSpPr>
          <p:nvPr>
            <p:ph idx="1"/>
          </p:nvPr>
        </p:nvSpPr>
        <p:spPr>
          <a:xfrm>
            <a:off x="1484310" y="1392073"/>
            <a:ext cx="10018713" cy="1746912"/>
          </a:xfrm>
        </p:spPr>
        <p:txBody>
          <a:bodyPr/>
          <a:lstStyle/>
          <a:p>
            <a:pPr marL="0" lvl="0" indent="0" algn="ctr">
              <a:buNone/>
            </a:pPr>
            <a:r>
              <a:rPr lang="tr-TR" b="1" dirty="0"/>
              <a:t>Dış Kulak Yolu</a:t>
            </a:r>
            <a:endParaRPr lang="tr-TR" dirty="0"/>
          </a:p>
          <a:p>
            <a:pPr marL="0" indent="0" algn="ctr">
              <a:buNone/>
            </a:pP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940" y="2415654"/>
            <a:ext cx="6059606" cy="3643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4563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Östaki Borusunun Çocuklardaki Anatomik ve Fizyolojik farklılıklar</a:t>
            </a:r>
            <a:endParaRPr lang="tr-TR" dirty="0"/>
          </a:p>
        </p:txBody>
      </p:sp>
      <p:sp>
        <p:nvSpPr>
          <p:cNvPr id="3" name="İçerik Yer Tutucusu 2"/>
          <p:cNvSpPr>
            <a:spLocks noGrp="1"/>
          </p:cNvSpPr>
          <p:nvPr>
            <p:ph idx="1"/>
          </p:nvPr>
        </p:nvSpPr>
        <p:spPr/>
        <p:txBody>
          <a:bodyPr/>
          <a:lstStyle/>
          <a:p>
            <a:r>
              <a:rPr lang="tr-TR" sz="3200" b="1" dirty="0"/>
              <a:t>Çocukluk çağında geniz eti olarak bilinen </a:t>
            </a:r>
            <a:r>
              <a:rPr lang="tr-TR" sz="3200" b="1" dirty="0" err="1"/>
              <a:t>adenoid</a:t>
            </a:r>
            <a:r>
              <a:rPr lang="tr-TR" sz="3200" b="1" dirty="0"/>
              <a:t> dokusu daha büyük ve aktif olduğundan östaki borusunun aşağıdaki ağzını kapatan bu doku yine çocukluk çağı orta kulak iltihaplarını kolaylaştırıcı etki göstermektedir.</a:t>
            </a:r>
            <a:endParaRPr lang="tr-TR" sz="3200" dirty="0"/>
          </a:p>
          <a:p>
            <a:endParaRPr lang="tr-TR" dirty="0"/>
          </a:p>
        </p:txBody>
      </p:sp>
    </p:spTree>
    <p:extLst>
      <p:ext uri="{BB962C8B-B14F-4D97-AF65-F5344CB8AC3E}">
        <p14:creationId xmlns:p14="http://schemas.microsoft.com/office/powerpoint/2010/main" val="27028668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0"/>
            <a:ext cx="10018713" cy="4244788"/>
          </a:xfrm>
        </p:spPr>
        <p:txBody>
          <a:bodyPr>
            <a:normAutofit/>
          </a:bodyPr>
          <a:lstStyle/>
          <a:p>
            <a:r>
              <a:rPr lang="tr-TR" sz="6600" b="1" dirty="0"/>
              <a:t>KULAK FİZYOLOJİSİ</a:t>
            </a:r>
            <a:endParaRPr lang="tr-TR" sz="6600" dirty="0"/>
          </a:p>
        </p:txBody>
      </p:sp>
    </p:spTree>
    <p:extLst>
      <p:ext uri="{BB962C8B-B14F-4D97-AF65-F5344CB8AC3E}">
        <p14:creationId xmlns:p14="http://schemas.microsoft.com/office/powerpoint/2010/main" val="2696845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Ses </a:t>
            </a:r>
          </a:p>
        </p:txBody>
      </p:sp>
      <p:sp>
        <p:nvSpPr>
          <p:cNvPr id="3" name="İçerik Yer Tutucusu 2"/>
          <p:cNvSpPr>
            <a:spLocks noGrp="1"/>
          </p:cNvSpPr>
          <p:nvPr>
            <p:ph idx="1"/>
          </p:nvPr>
        </p:nvSpPr>
        <p:spPr/>
        <p:txBody>
          <a:bodyPr>
            <a:normAutofit/>
          </a:bodyPr>
          <a:lstStyle/>
          <a:p>
            <a:r>
              <a:rPr lang="tr-TR" sz="2800" dirty="0"/>
              <a:t>İşitmenin olabilmesi için, öncelikle sesin olması gerekir, sesin oluşabilmesi için de enerji kaynağı olmalıdır (akustik enerji). Sesin iletilebilmesi için elastik titreşen bir ortam bulunması gerekir (su, hava). Havada 1 cm</a:t>
            </a:r>
            <a:r>
              <a:rPr lang="tr-TR" sz="2800" baseline="30000" dirty="0"/>
              <a:t>3</a:t>
            </a:r>
            <a:r>
              <a:rPr lang="tr-TR" sz="2800" dirty="0"/>
              <a:t>de 62 milyar partikül vardır. Bunlar normalde stabil halde bulunurlar. Ses dalgaları hava partiküllerinin </a:t>
            </a:r>
            <a:r>
              <a:rPr lang="tr-TR" sz="2800" dirty="0" err="1"/>
              <a:t>stabilitesini</a:t>
            </a:r>
            <a:r>
              <a:rPr lang="tr-TR" sz="2800" dirty="0"/>
              <a:t> bozar ve bunların titreşimi ile ses dalgaları iletirler. </a:t>
            </a:r>
          </a:p>
        </p:txBody>
      </p:sp>
    </p:spTree>
    <p:extLst>
      <p:ext uri="{BB962C8B-B14F-4D97-AF65-F5344CB8AC3E}">
        <p14:creationId xmlns:p14="http://schemas.microsoft.com/office/powerpoint/2010/main" val="46320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950259"/>
            <a:ext cx="10018713" cy="4840941"/>
          </a:xfrm>
        </p:spPr>
        <p:txBody>
          <a:bodyPr/>
          <a:lstStyle/>
          <a:p>
            <a:r>
              <a:rPr lang="tr-TR" sz="3600" b="1" dirty="0"/>
              <a:t>Ses iç kulağa iki tür iletim şekli ile ulaşır.</a:t>
            </a:r>
          </a:p>
          <a:p>
            <a:pPr lvl="1"/>
            <a:r>
              <a:rPr lang="tr-TR" sz="3600" b="1" dirty="0"/>
              <a:t>- Hava yolu ile iletim</a:t>
            </a:r>
            <a:endParaRPr lang="tr-TR" sz="3600" dirty="0"/>
          </a:p>
          <a:p>
            <a:pPr lvl="1"/>
            <a:r>
              <a:rPr lang="tr-TR" sz="3600" b="1" dirty="0"/>
              <a:t>- Kemik yolu ile iletim</a:t>
            </a:r>
            <a:endParaRPr lang="tr-TR" sz="3600" dirty="0"/>
          </a:p>
          <a:p>
            <a:endParaRPr lang="tr-TR" dirty="0"/>
          </a:p>
        </p:txBody>
      </p:sp>
    </p:spTree>
    <p:extLst>
      <p:ext uri="{BB962C8B-B14F-4D97-AF65-F5344CB8AC3E}">
        <p14:creationId xmlns:p14="http://schemas.microsoft.com/office/powerpoint/2010/main" val="772238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1201271"/>
            <a:ext cx="10018713" cy="4589929"/>
          </a:xfrm>
        </p:spPr>
        <p:txBody>
          <a:bodyPr>
            <a:normAutofit/>
          </a:bodyPr>
          <a:lstStyle/>
          <a:p>
            <a:r>
              <a:rPr lang="tr-TR" sz="3200" b="1" dirty="0"/>
              <a:t>Hava yolunda ses; </a:t>
            </a:r>
          </a:p>
          <a:p>
            <a:pPr lvl="1"/>
            <a:r>
              <a:rPr lang="tr-TR" sz="3200" b="1" dirty="0"/>
              <a:t>DKY, kulak zarı, kemikçikler, oval pencere aracılığı ile iç kulağa ulaşır. </a:t>
            </a:r>
            <a:endParaRPr lang="tr-TR" sz="3200" dirty="0"/>
          </a:p>
        </p:txBody>
      </p:sp>
    </p:spTree>
    <p:extLst>
      <p:ext uri="{BB962C8B-B14F-4D97-AF65-F5344CB8AC3E}">
        <p14:creationId xmlns:p14="http://schemas.microsoft.com/office/powerpoint/2010/main" val="30341444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878541"/>
            <a:ext cx="10018713" cy="4912659"/>
          </a:xfrm>
        </p:spPr>
        <p:txBody>
          <a:bodyPr/>
          <a:lstStyle/>
          <a:p>
            <a:r>
              <a:rPr lang="tr-TR" sz="3200" b="1" dirty="0"/>
              <a:t>Kemik yolunda ise kafatasını oluşturan kemiklerin titreşimi ile sesin iletimi söz konusudur. Kafatası optimum 1024 Hz frekansta titreşir. Bu frekans; iç kulağın </a:t>
            </a:r>
            <a:r>
              <a:rPr lang="tr-TR" sz="3200" b="1" dirty="0" err="1"/>
              <a:t>sensörinöral</a:t>
            </a:r>
            <a:r>
              <a:rPr lang="tr-TR" sz="3200" b="1" dirty="0"/>
              <a:t> hücrelerinin en fazla hassas olduğu spektrumun içindedir</a:t>
            </a:r>
            <a:r>
              <a:rPr lang="tr-TR" b="1" dirty="0"/>
              <a:t>.</a:t>
            </a:r>
            <a:endParaRPr lang="tr-TR" dirty="0"/>
          </a:p>
          <a:p>
            <a:endParaRPr lang="tr-TR" dirty="0"/>
          </a:p>
        </p:txBody>
      </p:sp>
    </p:spTree>
    <p:extLst>
      <p:ext uri="{BB962C8B-B14F-4D97-AF65-F5344CB8AC3E}">
        <p14:creationId xmlns:p14="http://schemas.microsoft.com/office/powerpoint/2010/main" val="166452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Orta Kulak Fizyolojisi</a:t>
            </a:r>
          </a:p>
        </p:txBody>
      </p:sp>
      <p:sp>
        <p:nvSpPr>
          <p:cNvPr id="3" name="İçerik Yer Tutucusu 2"/>
          <p:cNvSpPr>
            <a:spLocks noGrp="1"/>
          </p:cNvSpPr>
          <p:nvPr>
            <p:ph idx="1"/>
          </p:nvPr>
        </p:nvSpPr>
        <p:spPr/>
        <p:txBody>
          <a:bodyPr/>
          <a:lstStyle/>
          <a:p>
            <a:r>
              <a:rPr lang="tr-TR" sz="3200" b="1" dirty="0"/>
              <a:t>I- Ses titreşimlerinin iç kulağa iletilmesi</a:t>
            </a:r>
            <a:endParaRPr lang="tr-TR" sz="3200" dirty="0"/>
          </a:p>
          <a:p>
            <a:r>
              <a:rPr lang="tr-TR" sz="3200" b="1" dirty="0"/>
              <a:t>II- Şiddetli ses titreşimlerinden iç kulağın korunması</a:t>
            </a:r>
            <a:endParaRPr lang="tr-TR" sz="3200" dirty="0"/>
          </a:p>
          <a:p>
            <a:endParaRPr lang="tr-TR" dirty="0"/>
          </a:p>
        </p:txBody>
      </p:sp>
    </p:spTree>
    <p:extLst>
      <p:ext uri="{BB962C8B-B14F-4D97-AF65-F5344CB8AC3E}">
        <p14:creationId xmlns:p14="http://schemas.microsoft.com/office/powerpoint/2010/main" val="496719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43434"/>
            <a:ext cx="10018713" cy="1541928"/>
          </a:xfrm>
        </p:spPr>
        <p:txBody>
          <a:bodyPr/>
          <a:lstStyle/>
          <a:p>
            <a:r>
              <a:rPr lang="tr-TR" dirty="0"/>
              <a:t>Sesin Alınması ve İşitmenin Algılanması</a:t>
            </a:r>
          </a:p>
        </p:txBody>
      </p:sp>
      <p:sp>
        <p:nvSpPr>
          <p:cNvPr id="3" name="İçerik Yer Tutucusu 2"/>
          <p:cNvSpPr>
            <a:spLocks noGrp="1"/>
          </p:cNvSpPr>
          <p:nvPr>
            <p:ph idx="1"/>
          </p:nvPr>
        </p:nvSpPr>
        <p:spPr>
          <a:xfrm>
            <a:off x="1484310" y="1165412"/>
            <a:ext cx="10018713" cy="5692587"/>
          </a:xfrm>
        </p:spPr>
        <p:txBody>
          <a:bodyPr>
            <a:normAutofit/>
          </a:bodyPr>
          <a:lstStyle/>
          <a:p>
            <a:pPr marL="0" indent="0">
              <a:buNone/>
            </a:pPr>
            <a:r>
              <a:rPr lang="tr-TR" sz="2800" b="1" dirty="0"/>
              <a:t>1- Atmosferde oluşan ses dalgalarının </a:t>
            </a:r>
            <a:r>
              <a:rPr lang="tr-TR" sz="2800" b="1" dirty="0" err="1"/>
              <a:t>korti</a:t>
            </a:r>
            <a:r>
              <a:rPr lang="tr-TR" sz="2800" b="1" dirty="0"/>
              <a:t> organına kadar iletilmesi akustik enerji ile sağlanan mekanik bir olaydır.</a:t>
            </a:r>
            <a:endParaRPr lang="tr-TR" sz="2800" dirty="0"/>
          </a:p>
          <a:p>
            <a:pPr marL="0" indent="0">
              <a:buNone/>
            </a:pPr>
            <a:r>
              <a:rPr lang="tr-TR" sz="2800" b="1" dirty="0"/>
              <a:t>2- </a:t>
            </a:r>
            <a:r>
              <a:rPr lang="tr-TR" sz="2800" b="1" dirty="0" err="1"/>
              <a:t>Korti</a:t>
            </a:r>
            <a:r>
              <a:rPr lang="tr-TR" sz="2800" b="1" dirty="0"/>
              <a:t> organına ulaşan akustik enerji, </a:t>
            </a:r>
            <a:r>
              <a:rPr lang="tr-TR" sz="2800" b="1" dirty="0" err="1"/>
              <a:t>nöroepitelial</a:t>
            </a:r>
            <a:r>
              <a:rPr lang="tr-TR" sz="2800" b="1" dirty="0"/>
              <a:t> hücrelerde elektrik potansiyelleri şekline dönüşür.</a:t>
            </a:r>
            <a:endParaRPr lang="tr-TR" sz="2800" dirty="0"/>
          </a:p>
          <a:p>
            <a:pPr marL="0" indent="0">
              <a:buNone/>
            </a:pPr>
            <a:r>
              <a:rPr lang="tr-TR" sz="2800" b="1" dirty="0"/>
              <a:t>3- Sinir lifleri bu elektrik potansiyellerini daha yukarı merkezlere iletirler.</a:t>
            </a:r>
            <a:endParaRPr lang="tr-TR" sz="2800" dirty="0"/>
          </a:p>
          <a:p>
            <a:pPr marL="0" indent="0">
              <a:buNone/>
            </a:pPr>
            <a:r>
              <a:rPr lang="tr-TR" sz="2800" b="1" dirty="0"/>
              <a:t>4- </a:t>
            </a:r>
            <a:r>
              <a:rPr lang="tr-TR" sz="2800" b="1" dirty="0" err="1"/>
              <a:t>Koklear</a:t>
            </a:r>
            <a:r>
              <a:rPr lang="tr-TR" sz="2800" b="1" dirty="0"/>
              <a:t> çekirdeklerden, </a:t>
            </a:r>
            <a:r>
              <a:rPr lang="tr-TR" sz="2800" b="1" dirty="0" err="1"/>
              <a:t>temporal</a:t>
            </a:r>
            <a:r>
              <a:rPr lang="tr-TR" sz="2800" b="1" dirty="0"/>
              <a:t> lobdaki işitme merkezine gelen uyarılar birleştirilir ve analiz edilir.</a:t>
            </a:r>
            <a:endParaRPr lang="tr-TR" sz="2800" dirty="0"/>
          </a:p>
          <a:p>
            <a:endParaRPr lang="tr-TR" dirty="0"/>
          </a:p>
        </p:txBody>
      </p:sp>
    </p:spTree>
    <p:extLst>
      <p:ext uri="{BB962C8B-B14F-4D97-AF65-F5344CB8AC3E}">
        <p14:creationId xmlns:p14="http://schemas.microsoft.com/office/powerpoint/2010/main" val="1980274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788895"/>
            <a:ext cx="10018713" cy="5002306"/>
          </a:xfrm>
        </p:spPr>
        <p:txBody>
          <a:bodyPr>
            <a:normAutofit/>
          </a:bodyPr>
          <a:lstStyle/>
          <a:p>
            <a:r>
              <a:rPr lang="tr-TR" sz="3200" dirty="0"/>
              <a:t>Orta kulak burada birinci fazda görev almaktadır. Kendisine gelen titreşimlerini içi kulağa, yani </a:t>
            </a:r>
            <a:r>
              <a:rPr lang="tr-TR" sz="3200" b="1" dirty="0" err="1"/>
              <a:t>perilenfe</a:t>
            </a:r>
            <a:r>
              <a:rPr lang="tr-TR" sz="3200" dirty="0"/>
              <a:t> aktarmaktadır. Bu durumda atmosferden (gaz ortamdan), </a:t>
            </a:r>
            <a:r>
              <a:rPr lang="tr-TR" sz="3200" dirty="0" err="1"/>
              <a:t>perilenfe</a:t>
            </a:r>
            <a:r>
              <a:rPr lang="tr-TR" sz="3200" dirty="0"/>
              <a:t> (sıvı ortama) ses dalgalarının iletimi söz konusudur.</a:t>
            </a:r>
          </a:p>
        </p:txBody>
      </p:sp>
    </p:spTree>
    <p:extLst>
      <p:ext uri="{BB962C8B-B14F-4D97-AF65-F5344CB8AC3E}">
        <p14:creationId xmlns:p14="http://schemas.microsoft.com/office/powerpoint/2010/main" val="320325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717177"/>
            <a:ext cx="10018713" cy="5074024"/>
          </a:xfrm>
        </p:spPr>
        <p:txBody>
          <a:bodyPr>
            <a:normAutofit/>
          </a:bodyPr>
          <a:lstStyle/>
          <a:p>
            <a:r>
              <a:rPr lang="tr-TR" sz="3200" b="1" dirty="0"/>
              <a:t>Ses dalgaları akustik rezistansı ses dalgalarının yayılmasına karşın direnç ve düşük olan atmosferden (r=42), akustik rezistansı çok yüksek olan (r=160.000) </a:t>
            </a:r>
            <a:r>
              <a:rPr lang="tr-TR" sz="3200" b="1" dirty="0" err="1"/>
              <a:t>perilenfe</a:t>
            </a:r>
            <a:r>
              <a:rPr lang="tr-TR" sz="3200" b="1" dirty="0"/>
              <a:t> geçinceye kadar enerji kaybına uğramaktadır. Bu kayıp işitme birimi olan </a:t>
            </a:r>
            <a:r>
              <a:rPr lang="tr-TR" sz="3200" b="1" dirty="0" err="1"/>
              <a:t>dB</a:t>
            </a:r>
            <a:r>
              <a:rPr lang="tr-TR" sz="3200" b="1" dirty="0"/>
              <a:t> üzerinde ifade edildiğinde 30 </a:t>
            </a:r>
            <a:r>
              <a:rPr lang="tr-TR" sz="3200" b="1" dirty="0" err="1"/>
              <a:t>dB</a:t>
            </a:r>
            <a:r>
              <a:rPr lang="tr-TR" sz="3200" b="1" dirty="0"/>
              <a:t> dolayında olmaktadır. </a:t>
            </a:r>
            <a:endParaRPr lang="tr-TR" sz="3200" dirty="0"/>
          </a:p>
        </p:txBody>
      </p:sp>
    </p:spTree>
    <p:extLst>
      <p:ext uri="{BB962C8B-B14F-4D97-AF65-F5344CB8AC3E}">
        <p14:creationId xmlns:p14="http://schemas.microsoft.com/office/powerpoint/2010/main" val="265293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Kulak Sayvanı (</a:t>
            </a:r>
            <a:r>
              <a:rPr lang="tr-TR" dirty="0" err="1"/>
              <a:t>Aurikula</a:t>
            </a:r>
            <a:r>
              <a:rPr lang="tr-TR" dirty="0"/>
              <a:t>)</a:t>
            </a:r>
          </a:p>
        </p:txBody>
      </p:sp>
      <p:sp>
        <p:nvSpPr>
          <p:cNvPr id="3" name="İçerik Yer Tutucusu 2"/>
          <p:cNvSpPr>
            <a:spLocks noGrp="1"/>
          </p:cNvSpPr>
          <p:nvPr>
            <p:ph idx="1"/>
          </p:nvPr>
        </p:nvSpPr>
        <p:spPr/>
        <p:txBody>
          <a:bodyPr/>
          <a:lstStyle/>
          <a:p>
            <a:r>
              <a:rPr lang="tr-TR" dirty="0" err="1"/>
              <a:t>Heliks</a:t>
            </a:r>
            <a:endParaRPr lang="tr-TR" dirty="0"/>
          </a:p>
          <a:p>
            <a:r>
              <a:rPr lang="tr-TR" dirty="0"/>
              <a:t>Anti </a:t>
            </a:r>
            <a:r>
              <a:rPr lang="tr-TR" dirty="0" err="1"/>
              <a:t>Heliks</a:t>
            </a:r>
            <a:endParaRPr lang="tr-TR" dirty="0"/>
          </a:p>
          <a:p>
            <a:r>
              <a:rPr lang="tr-TR" dirty="0" err="1"/>
              <a:t>Tragus</a:t>
            </a:r>
            <a:endParaRPr lang="tr-TR" dirty="0"/>
          </a:p>
          <a:p>
            <a:r>
              <a:rPr lang="tr-TR" dirty="0" err="1"/>
              <a:t>Lobül</a:t>
            </a:r>
            <a:endParaRPr lang="tr-TR" dirty="0"/>
          </a:p>
        </p:txBody>
      </p:sp>
    </p:spTree>
    <p:extLst>
      <p:ext uri="{BB962C8B-B14F-4D97-AF65-F5344CB8AC3E}">
        <p14:creationId xmlns:p14="http://schemas.microsoft.com/office/powerpoint/2010/main" val="384409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681319"/>
            <a:ext cx="10018713" cy="5109882"/>
          </a:xfrm>
        </p:spPr>
        <p:txBody>
          <a:bodyPr/>
          <a:lstStyle/>
          <a:p>
            <a:r>
              <a:rPr lang="tr-TR" sz="4400" b="1" u="sng" dirty="0"/>
              <a:t>Orta kulak ve kemikçikler</a:t>
            </a:r>
            <a:r>
              <a:rPr lang="tr-TR" sz="4400" b="1" dirty="0"/>
              <a:t>, akustik enerjinin gaz ortamdan sıvı  ortama geçerken uğradığı bu kaybı telafi etmektedir.</a:t>
            </a:r>
            <a:endParaRPr lang="tr-TR" sz="4400" dirty="0"/>
          </a:p>
          <a:p>
            <a:endParaRPr lang="tr-TR" dirty="0"/>
          </a:p>
        </p:txBody>
      </p:sp>
    </p:spTree>
    <p:extLst>
      <p:ext uri="{BB962C8B-B14F-4D97-AF65-F5344CB8AC3E}">
        <p14:creationId xmlns:p14="http://schemas.microsoft.com/office/powerpoint/2010/main" val="23205511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627529"/>
            <a:ext cx="10018713" cy="5163671"/>
          </a:xfrm>
        </p:spPr>
        <p:txBody>
          <a:bodyPr>
            <a:normAutofit/>
          </a:bodyPr>
          <a:lstStyle/>
          <a:p>
            <a:r>
              <a:rPr lang="tr-TR" sz="3200" b="1" dirty="0"/>
              <a:t>Kemikçikler, ses iletimi sırasında manivela gibi hareket ederler ve sesi 1.3 kat yükseltirler. </a:t>
            </a:r>
            <a:r>
              <a:rPr lang="tr-TR" sz="3200" b="1" u="sng" dirty="0"/>
              <a:t>Ancak asıl yükseltici etkiyi sağlayan etki bu manivela etkisi değildir</a:t>
            </a:r>
            <a:r>
              <a:rPr lang="tr-TR" sz="3200" b="1" dirty="0"/>
              <a:t>. </a:t>
            </a:r>
            <a:endParaRPr lang="tr-TR" sz="3200" dirty="0"/>
          </a:p>
        </p:txBody>
      </p:sp>
    </p:spTree>
    <p:extLst>
      <p:ext uri="{BB962C8B-B14F-4D97-AF65-F5344CB8AC3E}">
        <p14:creationId xmlns:p14="http://schemas.microsoft.com/office/powerpoint/2010/main" val="19989665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555813"/>
            <a:ext cx="10018713" cy="5235388"/>
          </a:xfrm>
        </p:spPr>
        <p:txBody>
          <a:bodyPr>
            <a:normAutofit/>
          </a:bodyPr>
          <a:lstStyle/>
          <a:p>
            <a:r>
              <a:rPr lang="tr-TR" sz="4000" b="1" dirty="0"/>
              <a:t>Orta kulağın asıl sesi yükseltici etkisi, kulak zarı  ile </a:t>
            </a:r>
            <a:r>
              <a:rPr lang="tr-TR" sz="4000" b="1" dirty="0" err="1"/>
              <a:t>stapes</a:t>
            </a:r>
            <a:r>
              <a:rPr lang="tr-TR" sz="4000" b="1" dirty="0"/>
              <a:t> arasındaki yüzey farkından doğmaktadır. </a:t>
            </a:r>
            <a:endParaRPr lang="tr-TR" sz="4000" dirty="0"/>
          </a:p>
        </p:txBody>
      </p:sp>
    </p:spTree>
    <p:extLst>
      <p:ext uri="{BB962C8B-B14F-4D97-AF65-F5344CB8AC3E}">
        <p14:creationId xmlns:p14="http://schemas.microsoft.com/office/powerpoint/2010/main" val="3975694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681319"/>
            <a:ext cx="10018713" cy="5109882"/>
          </a:xfrm>
        </p:spPr>
        <p:txBody>
          <a:bodyPr>
            <a:normAutofit/>
          </a:bodyPr>
          <a:lstStyle/>
          <a:p>
            <a:r>
              <a:rPr lang="tr-TR" sz="3600" b="1" dirty="0"/>
              <a:t>Kulak zarının alanı 64 mm</a:t>
            </a:r>
            <a:r>
              <a:rPr lang="tr-TR" sz="3600" b="1" baseline="30000" dirty="0"/>
              <a:t>2</a:t>
            </a:r>
            <a:r>
              <a:rPr lang="tr-TR" sz="3600" b="1" dirty="0"/>
              <a:t>’dir, titreşen kısmın alanı ise 55 mm</a:t>
            </a:r>
            <a:r>
              <a:rPr lang="tr-TR" sz="3600" b="1" baseline="30000" dirty="0"/>
              <a:t>2</a:t>
            </a:r>
            <a:r>
              <a:rPr lang="tr-TR" sz="3600" b="1" dirty="0"/>
              <a:t>’dir. </a:t>
            </a:r>
            <a:r>
              <a:rPr lang="tr-TR" sz="3600" b="1" dirty="0" err="1"/>
              <a:t>Stapes</a:t>
            </a:r>
            <a:r>
              <a:rPr lang="tr-TR" sz="3600" b="1" dirty="0"/>
              <a:t> tabanı alanı 3.2-3.5 mm</a:t>
            </a:r>
            <a:r>
              <a:rPr lang="tr-TR" sz="3600" b="1" baseline="30000" dirty="0"/>
              <a:t>2</a:t>
            </a:r>
            <a:r>
              <a:rPr lang="tr-TR" sz="3600" b="1" dirty="0"/>
              <a:t>’dir. Aralarındaki oran </a:t>
            </a:r>
            <a:r>
              <a:rPr lang="tr-TR" sz="3600" b="1" u="sng" dirty="0"/>
              <a:t>55:3.2=17</a:t>
            </a:r>
            <a:r>
              <a:rPr lang="tr-TR" sz="3600" b="1" dirty="0"/>
              <a:t>’dir. </a:t>
            </a:r>
            <a:endParaRPr lang="tr-TR" sz="3600" dirty="0"/>
          </a:p>
        </p:txBody>
      </p:sp>
    </p:spTree>
    <p:extLst>
      <p:ext uri="{BB962C8B-B14F-4D97-AF65-F5344CB8AC3E}">
        <p14:creationId xmlns:p14="http://schemas.microsoft.com/office/powerpoint/2010/main" val="572893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519953"/>
            <a:ext cx="10018713" cy="5271247"/>
          </a:xfrm>
        </p:spPr>
        <p:txBody>
          <a:bodyPr/>
          <a:lstStyle/>
          <a:p>
            <a:r>
              <a:rPr lang="tr-TR" sz="4000" b="1" dirty="0"/>
              <a:t>Akustik enerji, kulak zarından oval </a:t>
            </a:r>
            <a:r>
              <a:rPr lang="tr-TR" sz="4000" b="1" dirty="0" err="1"/>
              <a:t>penceye</a:t>
            </a:r>
            <a:r>
              <a:rPr lang="tr-TR" sz="4000" b="1" dirty="0"/>
              <a:t> iletilirken, yüzey farkından dolayı </a:t>
            </a:r>
            <a:r>
              <a:rPr lang="tr-TR" sz="4000" b="1" u="sng" dirty="0"/>
              <a:t>17 kat</a:t>
            </a:r>
            <a:r>
              <a:rPr lang="tr-TR" sz="4000" b="1" dirty="0"/>
              <a:t> yükselerek geçer. Kemikçiklerin manivela etkisi de hesaba katıldığında </a:t>
            </a:r>
            <a:r>
              <a:rPr lang="tr-TR" sz="4000" b="1" u="sng" dirty="0"/>
              <a:t>22 katlık</a:t>
            </a:r>
            <a:r>
              <a:rPr lang="tr-TR" sz="4000" b="1" dirty="0"/>
              <a:t> bir kazanç elde edilir.</a:t>
            </a:r>
            <a:endParaRPr lang="tr-TR" sz="4000" dirty="0"/>
          </a:p>
          <a:p>
            <a:endParaRPr lang="tr-TR" dirty="0"/>
          </a:p>
        </p:txBody>
      </p:sp>
    </p:spTree>
    <p:extLst>
      <p:ext uri="{BB962C8B-B14F-4D97-AF65-F5344CB8AC3E}">
        <p14:creationId xmlns:p14="http://schemas.microsoft.com/office/powerpoint/2010/main" val="41192110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Yuvarlak ve Oval Pencerelerin Rolü</a:t>
            </a:r>
            <a:br>
              <a:rPr lang="tr-TR" dirty="0"/>
            </a:br>
            <a:endParaRPr lang="tr-TR" dirty="0"/>
          </a:p>
        </p:txBody>
      </p:sp>
      <p:sp>
        <p:nvSpPr>
          <p:cNvPr id="3" name="İçerik Yer Tutucusu 2"/>
          <p:cNvSpPr>
            <a:spLocks noGrp="1"/>
          </p:cNvSpPr>
          <p:nvPr>
            <p:ph idx="1"/>
          </p:nvPr>
        </p:nvSpPr>
        <p:spPr/>
        <p:txBody>
          <a:bodyPr>
            <a:normAutofit/>
          </a:bodyPr>
          <a:lstStyle/>
          <a:p>
            <a:pPr marL="457200" indent="-457200">
              <a:buAutoNum type="arabicPeriod"/>
            </a:pPr>
            <a:r>
              <a:rPr lang="tr-TR" sz="4000" b="1" dirty="0" err="1"/>
              <a:t>Despahage</a:t>
            </a:r>
            <a:endParaRPr lang="tr-TR" sz="4000" b="1" dirty="0"/>
          </a:p>
          <a:p>
            <a:pPr marL="457200" indent="-457200">
              <a:buAutoNum type="arabicPeriod"/>
            </a:pPr>
            <a:r>
              <a:rPr lang="tr-TR" sz="4000" b="1" dirty="0"/>
              <a:t>Yuvarlak pencere </a:t>
            </a:r>
            <a:r>
              <a:rPr lang="tr-TR" sz="4000" b="1" dirty="0" err="1"/>
              <a:t>elastisitesi</a:t>
            </a:r>
            <a:endParaRPr lang="tr-TR" sz="4000" b="1" dirty="0"/>
          </a:p>
        </p:txBody>
      </p:sp>
    </p:spTree>
    <p:extLst>
      <p:ext uri="{BB962C8B-B14F-4D97-AF65-F5344CB8AC3E}">
        <p14:creationId xmlns:p14="http://schemas.microsoft.com/office/powerpoint/2010/main" val="26973530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43435"/>
            <a:ext cx="10018713" cy="1057836"/>
          </a:xfrm>
        </p:spPr>
        <p:txBody>
          <a:bodyPr>
            <a:normAutofit/>
          </a:bodyPr>
          <a:lstStyle/>
          <a:p>
            <a:r>
              <a:rPr lang="tr-TR" b="1" dirty="0" err="1"/>
              <a:t>Despahage</a:t>
            </a:r>
            <a:endParaRPr lang="tr-TR" dirty="0"/>
          </a:p>
        </p:txBody>
      </p:sp>
      <p:sp>
        <p:nvSpPr>
          <p:cNvPr id="3" name="İçerik Yer Tutucusu 2"/>
          <p:cNvSpPr>
            <a:spLocks noGrp="1"/>
          </p:cNvSpPr>
          <p:nvPr>
            <p:ph idx="1"/>
          </p:nvPr>
        </p:nvSpPr>
        <p:spPr>
          <a:xfrm>
            <a:off x="1484310" y="1362635"/>
            <a:ext cx="10018713" cy="5145741"/>
          </a:xfrm>
        </p:spPr>
        <p:txBody>
          <a:bodyPr/>
          <a:lstStyle/>
          <a:p>
            <a:r>
              <a:rPr lang="tr-TR" sz="3600" dirty="0"/>
              <a:t>Kulak zarı titreştiği zaman, ses titreşimleri pencerelere iki şekilde ulaşır; kemikçikler yolu ile oval pencereye ve hava yolu ile  yuvarlak pencereye varır. </a:t>
            </a:r>
            <a:r>
              <a:rPr lang="tr-TR" sz="3600" b="1" dirty="0"/>
              <a:t>Bu şekilde; yuvarlak ve oval pencerelere ulaşan ses dalgaları arasında iletişim hızının farklı olmasından dolayı faz farkı ortaya çıkar. Buna </a:t>
            </a:r>
            <a:r>
              <a:rPr lang="tr-TR" sz="3600" b="1" i="1" u="sng" dirty="0"/>
              <a:t>DEPHASAGE</a:t>
            </a:r>
            <a:r>
              <a:rPr lang="tr-TR" sz="3600" b="1" dirty="0"/>
              <a:t> adı verilir.</a:t>
            </a:r>
            <a:endParaRPr lang="tr-TR" sz="3600" dirty="0"/>
          </a:p>
          <a:p>
            <a:endParaRPr lang="tr-TR" dirty="0"/>
          </a:p>
        </p:txBody>
      </p:sp>
    </p:spTree>
    <p:extLst>
      <p:ext uri="{BB962C8B-B14F-4D97-AF65-F5344CB8AC3E}">
        <p14:creationId xmlns:p14="http://schemas.microsoft.com/office/powerpoint/2010/main" val="17929737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0"/>
            <a:ext cx="10018713" cy="1488141"/>
          </a:xfrm>
        </p:spPr>
        <p:txBody>
          <a:bodyPr/>
          <a:lstStyle/>
          <a:p>
            <a:r>
              <a:rPr lang="tr-TR" b="1" dirty="0" err="1"/>
              <a:t>Despahage</a:t>
            </a:r>
            <a:endParaRPr lang="tr-TR" dirty="0"/>
          </a:p>
        </p:txBody>
      </p:sp>
      <p:sp>
        <p:nvSpPr>
          <p:cNvPr id="3" name="İçerik Yer Tutucusu 2"/>
          <p:cNvSpPr>
            <a:spLocks noGrp="1"/>
          </p:cNvSpPr>
          <p:nvPr>
            <p:ph idx="1"/>
          </p:nvPr>
        </p:nvSpPr>
        <p:spPr>
          <a:xfrm>
            <a:off x="1484310" y="1326776"/>
            <a:ext cx="10018713" cy="5396753"/>
          </a:xfrm>
        </p:spPr>
        <p:txBody>
          <a:bodyPr/>
          <a:lstStyle/>
          <a:p>
            <a:r>
              <a:rPr lang="tr-TR" sz="3200" dirty="0"/>
              <a:t>Ses dalgaları, farklı fazlarda iletildiği zaman, </a:t>
            </a:r>
            <a:r>
              <a:rPr lang="tr-TR" sz="3200" dirty="0" err="1"/>
              <a:t>koklear</a:t>
            </a:r>
            <a:r>
              <a:rPr lang="tr-TR" sz="3200" dirty="0"/>
              <a:t> potansiyellerin optimum seviyede olduğu tespit edilmiştir. Halbuki, pencerelere aynı fazda ulaşan ses dalgaları, </a:t>
            </a:r>
            <a:r>
              <a:rPr lang="tr-TR" sz="3200" dirty="0" err="1"/>
              <a:t>koklear</a:t>
            </a:r>
            <a:r>
              <a:rPr lang="tr-TR" sz="3200" dirty="0"/>
              <a:t> potansiyellerinin minimum olmasına neden olmaktadır. Zira </a:t>
            </a:r>
            <a:r>
              <a:rPr lang="tr-TR" sz="3200" b="1" dirty="0"/>
              <a:t>aynı fazlarda gönderilen ses dalgaları </a:t>
            </a:r>
            <a:r>
              <a:rPr lang="tr-TR" sz="3200" b="1" dirty="0" err="1"/>
              <a:t>perilenfte</a:t>
            </a:r>
            <a:r>
              <a:rPr lang="tr-TR" sz="3200" b="1" dirty="0"/>
              <a:t> ayın yönde hareket ederler ve birbirleri ile karşılaşarak, etkilerini yok ederler.</a:t>
            </a:r>
            <a:endParaRPr lang="tr-TR" sz="3200" dirty="0"/>
          </a:p>
          <a:p>
            <a:endParaRPr lang="tr-TR" dirty="0"/>
          </a:p>
        </p:txBody>
      </p:sp>
    </p:spTree>
    <p:extLst>
      <p:ext uri="{BB962C8B-B14F-4D97-AF65-F5344CB8AC3E}">
        <p14:creationId xmlns:p14="http://schemas.microsoft.com/office/powerpoint/2010/main" val="28008205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0"/>
            <a:ext cx="10018713" cy="1308847"/>
          </a:xfrm>
        </p:spPr>
        <p:txBody>
          <a:bodyPr>
            <a:normAutofit fontScale="90000"/>
          </a:bodyPr>
          <a:lstStyle/>
          <a:p>
            <a:r>
              <a:rPr lang="tr-TR" b="1" dirty="0"/>
              <a:t>Yuvarlak pencere </a:t>
            </a:r>
            <a:r>
              <a:rPr lang="tr-TR" b="1" dirty="0" err="1"/>
              <a:t>elastisitesi</a:t>
            </a:r>
            <a:br>
              <a:rPr lang="tr-TR" b="1" dirty="0"/>
            </a:br>
            <a:endParaRPr lang="tr-TR" dirty="0"/>
          </a:p>
        </p:txBody>
      </p:sp>
      <p:sp>
        <p:nvSpPr>
          <p:cNvPr id="3" name="İçerik Yer Tutucusu 2"/>
          <p:cNvSpPr>
            <a:spLocks noGrp="1"/>
          </p:cNvSpPr>
          <p:nvPr>
            <p:ph idx="1"/>
          </p:nvPr>
        </p:nvSpPr>
        <p:spPr>
          <a:xfrm>
            <a:off x="1484310" y="788895"/>
            <a:ext cx="10018713" cy="5737412"/>
          </a:xfrm>
        </p:spPr>
        <p:txBody>
          <a:bodyPr/>
          <a:lstStyle/>
          <a:p>
            <a:r>
              <a:rPr lang="tr-TR" sz="2800" dirty="0"/>
              <a:t>Ses titreşimlerinin </a:t>
            </a:r>
            <a:r>
              <a:rPr lang="tr-TR" sz="2800" dirty="0" err="1"/>
              <a:t>baziller</a:t>
            </a:r>
            <a:r>
              <a:rPr lang="tr-TR" sz="2800" dirty="0"/>
              <a:t> </a:t>
            </a:r>
            <a:r>
              <a:rPr lang="tr-TR" sz="2800" dirty="0" err="1"/>
              <a:t>membrana</a:t>
            </a:r>
            <a:r>
              <a:rPr lang="tr-TR" sz="2800" dirty="0"/>
              <a:t> ulaşabilmesi için, </a:t>
            </a:r>
            <a:r>
              <a:rPr lang="tr-TR" sz="2800" dirty="0" err="1"/>
              <a:t>perilenfin</a:t>
            </a:r>
            <a:r>
              <a:rPr lang="tr-TR" sz="2800" dirty="0"/>
              <a:t> hareket etmesi gereklidir. Ancak </a:t>
            </a:r>
            <a:r>
              <a:rPr lang="tr-TR" sz="2800" dirty="0" err="1"/>
              <a:t>stapes</a:t>
            </a:r>
            <a:r>
              <a:rPr lang="tr-TR" sz="2800" dirty="0"/>
              <a:t> tabanı, titreşimi iletmek üzere </a:t>
            </a:r>
            <a:r>
              <a:rPr lang="tr-TR" sz="2800" dirty="0" err="1"/>
              <a:t>perilenfe</a:t>
            </a:r>
            <a:r>
              <a:rPr lang="tr-TR" sz="2800" dirty="0"/>
              <a:t> doğru hareket ettiği zaman, </a:t>
            </a:r>
            <a:r>
              <a:rPr lang="tr-TR" sz="2800" dirty="0" err="1"/>
              <a:t>perilenfin</a:t>
            </a:r>
            <a:r>
              <a:rPr lang="tr-TR" sz="2800" dirty="0"/>
              <a:t> harekete geçebilmesi için ikinci bir pencereye gerek vardır. Yuvarlak pencere </a:t>
            </a:r>
            <a:r>
              <a:rPr lang="tr-TR" sz="2800" dirty="0" err="1"/>
              <a:t>membranı</a:t>
            </a:r>
            <a:r>
              <a:rPr lang="tr-TR" sz="2800" dirty="0"/>
              <a:t>, </a:t>
            </a:r>
            <a:r>
              <a:rPr lang="tr-TR" sz="2800" dirty="0" err="1"/>
              <a:t>stapes</a:t>
            </a:r>
            <a:r>
              <a:rPr lang="tr-TR" sz="2800" dirty="0"/>
              <a:t> hareketi sırasında orta kulağa doğru bombeleşerek, </a:t>
            </a:r>
            <a:r>
              <a:rPr lang="tr-TR" sz="2800" dirty="0" err="1"/>
              <a:t>perilenfe</a:t>
            </a:r>
            <a:r>
              <a:rPr lang="tr-TR" sz="2800" dirty="0"/>
              <a:t> hareket imkanı sağlar. </a:t>
            </a:r>
            <a:r>
              <a:rPr lang="tr-TR" sz="2800" b="1" dirty="0"/>
              <a:t>Yuvarlak pencere </a:t>
            </a:r>
            <a:r>
              <a:rPr lang="tr-TR" sz="2800" b="1" dirty="0" err="1"/>
              <a:t>membranı</a:t>
            </a:r>
            <a:r>
              <a:rPr lang="tr-TR" sz="2800" b="1" dirty="0"/>
              <a:t> olmasa idi, </a:t>
            </a:r>
            <a:r>
              <a:rPr lang="tr-TR" sz="2800" b="1" dirty="0" err="1"/>
              <a:t>otik</a:t>
            </a:r>
            <a:r>
              <a:rPr lang="tr-TR" sz="2800" b="1" dirty="0"/>
              <a:t> kapsülde; yani esnek olmayan bir ortamda sıvılar sıkıştırılamayacağı için </a:t>
            </a:r>
            <a:r>
              <a:rPr lang="tr-TR" sz="2800" b="1" dirty="0" err="1"/>
              <a:t>perilenf</a:t>
            </a:r>
            <a:r>
              <a:rPr lang="tr-TR" sz="2800" b="1" dirty="0"/>
              <a:t> hareketi olmayacaktı.</a:t>
            </a:r>
            <a:endParaRPr lang="tr-TR" sz="2800" dirty="0"/>
          </a:p>
          <a:p>
            <a:endParaRPr lang="tr-TR" dirty="0"/>
          </a:p>
        </p:txBody>
      </p:sp>
    </p:spTree>
    <p:extLst>
      <p:ext uri="{BB962C8B-B14F-4D97-AF65-F5344CB8AC3E}">
        <p14:creationId xmlns:p14="http://schemas.microsoft.com/office/powerpoint/2010/main" val="33590184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Östaki Borusu Fonksiyonları</a:t>
            </a:r>
            <a:br>
              <a:rPr lang="tr-TR" dirty="0"/>
            </a:br>
            <a:endParaRPr lang="tr-TR" dirty="0"/>
          </a:p>
        </p:txBody>
      </p:sp>
      <p:sp>
        <p:nvSpPr>
          <p:cNvPr id="3" name="İçerik Yer Tutucusu 2"/>
          <p:cNvSpPr>
            <a:spLocks noGrp="1"/>
          </p:cNvSpPr>
          <p:nvPr>
            <p:ph idx="1"/>
          </p:nvPr>
        </p:nvSpPr>
        <p:spPr>
          <a:xfrm>
            <a:off x="1484310" y="1900519"/>
            <a:ext cx="10018713" cy="3890682"/>
          </a:xfrm>
        </p:spPr>
        <p:txBody>
          <a:bodyPr>
            <a:normAutofit/>
          </a:bodyPr>
          <a:lstStyle/>
          <a:p>
            <a:pPr marL="457200" indent="-457200">
              <a:buFont typeface="+mj-lt"/>
              <a:buAutoNum type="arabicPeriod"/>
            </a:pPr>
            <a:r>
              <a:rPr lang="tr-TR" sz="3600" b="1" u="sng" dirty="0"/>
              <a:t>Havalandırma</a:t>
            </a:r>
          </a:p>
          <a:p>
            <a:pPr marL="457200" indent="-457200">
              <a:buFont typeface="+mj-lt"/>
              <a:buAutoNum type="arabicPeriod"/>
            </a:pPr>
            <a:r>
              <a:rPr lang="tr-TR" sz="3600" b="1" u="sng" dirty="0"/>
              <a:t>Drenaj</a:t>
            </a:r>
          </a:p>
          <a:p>
            <a:pPr marL="457200" indent="-457200">
              <a:buFont typeface="+mj-lt"/>
              <a:buAutoNum type="arabicPeriod"/>
            </a:pPr>
            <a:r>
              <a:rPr lang="tr-TR" sz="3600" b="1" u="sng" dirty="0"/>
              <a:t>Koruma</a:t>
            </a:r>
            <a:endParaRPr lang="tr-TR" sz="3600" dirty="0"/>
          </a:p>
        </p:txBody>
      </p:sp>
    </p:spTree>
    <p:extLst>
      <p:ext uri="{BB962C8B-B14F-4D97-AF65-F5344CB8AC3E}">
        <p14:creationId xmlns:p14="http://schemas.microsoft.com/office/powerpoint/2010/main" val="421340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84311" y="685801"/>
            <a:ext cx="10018713" cy="1361364"/>
          </a:xfrm>
        </p:spPr>
        <p:txBody>
          <a:bodyPr/>
          <a:lstStyle/>
          <a:p>
            <a:r>
              <a:rPr lang="tr-TR" dirty="0"/>
              <a:t>Kulak Sayvanı (</a:t>
            </a:r>
            <a:r>
              <a:rPr lang="tr-TR" dirty="0" err="1"/>
              <a:t>Aurikula</a:t>
            </a:r>
            <a:r>
              <a:rPr lang="tr-TR" dirty="0"/>
              <a:t>)</a:t>
            </a:r>
          </a:p>
        </p:txBody>
      </p:sp>
      <p:sp>
        <p:nvSpPr>
          <p:cNvPr id="3" name="İçerik Yer Tutucusu 2"/>
          <p:cNvSpPr>
            <a:spLocks noGrp="1"/>
          </p:cNvSpPr>
          <p:nvPr>
            <p:ph idx="1"/>
          </p:nvPr>
        </p:nvSpPr>
        <p:spPr>
          <a:xfrm>
            <a:off x="1484310" y="1910687"/>
            <a:ext cx="10018713" cy="4817659"/>
          </a:xfrm>
        </p:spPr>
        <p:txBody>
          <a:bodyPr>
            <a:normAutofit/>
          </a:bodyPr>
          <a:lstStyle/>
          <a:p>
            <a:r>
              <a:rPr lang="tr-TR" dirty="0"/>
              <a:t>. </a:t>
            </a:r>
            <a:r>
              <a:rPr lang="tr-TR" dirty="0" err="1"/>
              <a:t>Aurikulada</a:t>
            </a:r>
            <a:r>
              <a:rPr lang="tr-TR" dirty="0"/>
              <a:t> kıl ve yağ </a:t>
            </a:r>
            <a:r>
              <a:rPr lang="tr-TR" dirty="0" err="1"/>
              <a:t>folikülleri</a:t>
            </a:r>
            <a:r>
              <a:rPr lang="tr-TR" dirty="0"/>
              <a:t> </a:t>
            </a:r>
            <a:r>
              <a:rPr lang="tr-TR" dirty="0" err="1"/>
              <a:t>rudimenter</a:t>
            </a:r>
            <a:r>
              <a:rPr lang="tr-TR" dirty="0"/>
              <a:t> yapıdadır.</a:t>
            </a:r>
          </a:p>
          <a:p>
            <a:r>
              <a:rPr lang="tr-TR" dirty="0"/>
              <a:t> Sadece bazı yaşlı erkeklerde </a:t>
            </a:r>
            <a:r>
              <a:rPr lang="tr-TR" dirty="0" err="1"/>
              <a:t>tragus</a:t>
            </a:r>
            <a:r>
              <a:rPr lang="tr-TR" dirty="0"/>
              <a:t> ve </a:t>
            </a:r>
            <a:r>
              <a:rPr lang="tr-TR" dirty="0" err="1"/>
              <a:t>antitragus</a:t>
            </a:r>
            <a:r>
              <a:rPr lang="tr-TR" dirty="0"/>
              <a:t> bölgesinde kıllar uzun olabilir.</a:t>
            </a:r>
          </a:p>
          <a:p>
            <a:r>
              <a:rPr lang="tr-TR" dirty="0"/>
              <a:t> Çocuklarda bulunan kıllar ile erişkin ve yaşlılarda bulunan kıllar farklılıklar göstermektedir.</a:t>
            </a:r>
          </a:p>
          <a:p>
            <a:r>
              <a:rPr lang="tr-TR" dirty="0"/>
              <a:t> Çocuklardaki kıllar neredeyse kulak zarına kadar uzanabilir ancak yapıları elastiktir. </a:t>
            </a:r>
          </a:p>
          <a:p>
            <a:r>
              <a:rPr lang="tr-TR" dirty="0"/>
              <a:t>Yine bu kılların dizilimi uçları dış tarafta olacak şekildedir oysa erişkinlerdekiler her yönde uzanım göstermektedir.</a:t>
            </a:r>
          </a:p>
          <a:p>
            <a:r>
              <a:rPr lang="tr-TR" dirty="0"/>
              <a:t> Bu kıllar en geç 2 yaşında tümüyle yok olmaktadır.</a:t>
            </a:r>
          </a:p>
        </p:txBody>
      </p:sp>
    </p:spTree>
    <p:extLst>
      <p:ext uri="{BB962C8B-B14F-4D97-AF65-F5344CB8AC3E}">
        <p14:creationId xmlns:p14="http://schemas.microsoft.com/office/powerpoint/2010/main" val="19419569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61365"/>
            <a:ext cx="10018713" cy="1237130"/>
          </a:xfrm>
        </p:spPr>
        <p:txBody>
          <a:bodyPr/>
          <a:lstStyle/>
          <a:p>
            <a:r>
              <a:rPr lang="tr-TR" b="1" dirty="0"/>
              <a:t>Östaki Borusu Fonksiyonları</a:t>
            </a:r>
            <a:endParaRPr lang="tr-TR" dirty="0"/>
          </a:p>
        </p:txBody>
      </p:sp>
      <p:sp>
        <p:nvSpPr>
          <p:cNvPr id="3" name="İçerik Yer Tutucusu 2"/>
          <p:cNvSpPr>
            <a:spLocks noGrp="1"/>
          </p:cNvSpPr>
          <p:nvPr>
            <p:ph idx="1"/>
          </p:nvPr>
        </p:nvSpPr>
        <p:spPr>
          <a:xfrm>
            <a:off x="1484310" y="1398495"/>
            <a:ext cx="10018713" cy="5459505"/>
          </a:xfrm>
        </p:spPr>
        <p:txBody>
          <a:bodyPr/>
          <a:lstStyle/>
          <a:p>
            <a:r>
              <a:rPr lang="tr-TR" sz="2800" b="1" u="sng" dirty="0"/>
              <a:t>Havalandırma</a:t>
            </a:r>
            <a:r>
              <a:rPr lang="tr-TR" sz="2800" b="1" dirty="0"/>
              <a:t>:</a:t>
            </a:r>
          </a:p>
          <a:p>
            <a:pPr lvl="1"/>
            <a:r>
              <a:rPr lang="tr-TR" sz="2800" dirty="0"/>
              <a:t> Orta kulak boşluğunun atmosferik basınçla dengelenmesini sağlar. </a:t>
            </a:r>
          </a:p>
          <a:p>
            <a:pPr lvl="1"/>
            <a:r>
              <a:rPr lang="tr-TR" sz="2800" b="1" dirty="0"/>
              <a:t>Östaki borusu normalde kapalıdır</a:t>
            </a:r>
            <a:r>
              <a:rPr lang="tr-TR" sz="2800" dirty="0"/>
              <a:t>. Yutkunma ve esneme sırasında </a:t>
            </a:r>
            <a:r>
              <a:rPr lang="tr-TR" sz="2800" b="1" dirty="0" err="1"/>
              <a:t>m.tensor</a:t>
            </a:r>
            <a:r>
              <a:rPr lang="tr-TR" sz="2800" b="1" dirty="0"/>
              <a:t> ve </a:t>
            </a:r>
            <a:r>
              <a:rPr lang="tr-TR" sz="2800" b="1" dirty="0" err="1"/>
              <a:t>levator</a:t>
            </a:r>
            <a:r>
              <a:rPr lang="tr-TR" sz="2800" b="1" dirty="0"/>
              <a:t> veli </a:t>
            </a:r>
            <a:r>
              <a:rPr lang="tr-TR" sz="2800" b="1" dirty="0" err="1"/>
              <a:t>palatini</a:t>
            </a:r>
            <a:r>
              <a:rPr lang="tr-TR" sz="2800" dirty="0"/>
              <a:t> kaslarının hareketi ile kısa bir süre açılır.</a:t>
            </a:r>
          </a:p>
          <a:p>
            <a:pPr lvl="1"/>
            <a:r>
              <a:rPr lang="tr-TR" sz="2800" dirty="0"/>
              <a:t>Kulak zarının ideal titreşimini sağlayabilmesi normal gerginlikte olmasına yani her iki tarafında hava basıncının dengede olmasına bağlıdır.</a:t>
            </a:r>
          </a:p>
          <a:p>
            <a:endParaRPr lang="tr-TR" dirty="0"/>
          </a:p>
        </p:txBody>
      </p:sp>
    </p:spTree>
    <p:extLst>
      <p:ext uri="{BB962C8B-B14F-4D97-AF65-F5344CB8AC3E}">
        <p14:creationId xmlns:p14="http://schemas.microsoft.com/office/powerpoint/2010/main" val="20180289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79295"/>
            <a:ext cx="10018713" cy="1237130"/>
          </a:xfrm>
        </p:spPr>
        <p:txBody>
          <a:bodyPr/>
          <a:lstStyle/>
          <a:p>
            <a:r>
              <a:rPr lang="tr-TR" b="1" dirty="0"/>
              <a:t>Östaki Borusu Fonksiyonları</a:t>
            </a:r>
            <a:endParaRPr lang="tr-TR" dirty="0"/>
          </a:p>
        </p:txBody>
      </p:sp>
      <p:sp>
        <p:nvSpPr>
          <p:cNvPr id="3" name="İçerik Yer Tutucusu 2"/>
          <p:cNvSpPr>
            <a:spLocks noGrp="1"/>
          </p:cNvSpPr>
          <p:nvPr>
            <p:ph idx="1"/>
          </p:nvPr>
        </p:nvSpPr>
        <p:spPr>
          <a:xfrm>
            <a:off x="1484310" y="1416425"/>
            <a:ext cx="10018713" cy="4374775"/>
          </a:xfrm>
        </p:spPr>
        <p:txBody>
          <a:bodyPr>
            <a:normAutofit/>
          </a:bodyPr>
          <a:lstStyle/>
          <a:p>
            <a:r>
              <a:rPr lang="tr-TR" sz="3200" b="1" u="sng" dirty="0"/>
              <a:t>Drenaj</a:t>
            </a:r>
            <a:r>
              <a:rPr lang="tr-TR" sz="3200" b="1" dirty="0"/>
              <a:t>:</a:t>
            </a:r>
            <a:r>
              <a:rPr lang="tr-TR" sz="3200" dirty="0"/>
              <a:t> </a:t>
            </a:r>
          </a:p>
          <a:p>
            <a:pPr lvl="1"/>
            <a:r>
              <a:rPr lang="tr-TR" sz="2800" dirty="0"/>
              <a:t>Orta kulakta üretilen normal veya patolojik sıvıların </a:t>
            </a:r>
            <a:r>
              <a:rPr lang="tr-TR" sz="2800" dirty="0" err="1"/>
              <a:t>nazofarinkse</a:t>
            </a:r>
            <a:r>
              <a:rPr lang="tr-TR" sz="2800" dirty="0"/>
              <a:t> boşaltılmasını sağlar. </a:t>
            </a:r>
          </a:p>
          <a:p>
            <a:pPr lvl="1"/>
            <a:r>
              <a:rPr lang="tr-TR" sz="2800" dirty="0"/>
              <a:t>Östaki borusunun drenaj görevi de çok önemlidir. </a:t>
            </a:r>
            <a:r>
              <a:rPr lang="tr-TR" sz="2800" b="1" dirty="0"/>
              <a:t>Orta kulak boşluğunda birikebilen normal veya patolojik, </a:t>
            </a:r>
            <a:r>
              <a:rPr lang="tr-TR" sz="2800" b="1" dirty="0" err="1"/>
              <a:t>transuda</a:t>
            </a:r>
            <a:r>
              <a:rPr lang="tr-TR" sz="2800" b="1" dirty="0"/>
              <a:t>, </a:t>
            </a:r>
            <a:r>
              <a:rPr lang="tr-TR" sz="2800" b="1" dirty="0" err="1"/>
              <a:t>eksuda</a:t>
            </a:r>
            <a:r>
              <a:rPr lang="tr-TR" sz="2800" b="1" dirty="0"/>
              <a:t> vs. gibi sıvıların ve yabancı cisimlerin boşaltılması</a:t>
            </a:r>
          </a:p>
          <a:p>
            <a:pPr lvl="1"/>
            <a:r>
              <a:rPr lang="tr-TR" sz="2800" b="1" dirty="0"/>
              <a:t> Östaki borusunu kaplayan </a:t>
            </a:r>
            <a:r>
              <a:rPr lang="tr-TR" sz="2800" b="1" u="sng" dirty="0"/>
              <a:t>titrek tüyü kübik </a:t>
            </a:r>
            <a:r>
              <a:rPr lang="tr-TR" sz="2800" b="1" u="sng" dirty="0" err="1"/>
              <a:t>epitelin</a:t>
            </a:r>
            <a:r>
              <a:rPr lang="tr-TR" sz="2800" b="1" u="sng" dirty="0"/>
              <a:t> </a:t>
            </a:r>
            <a:r>
              <a:rPr lang="tr-TR" sz="2800" b="1" u="sng" dirty="0" err="1"/>
              <a:t>silier</a:t>
            </a:r>
            <a:r>
              <a:rPr lang="tr-TR" sz="2800" b="1" u="sng" dirty="0"/>
              <a:t> aktivitesi</a:t>
            </a:r>
            <a:r>
              <a:rPr lang="tr-TR" sz="2800" b="1" dirty="0"/>
              <a:t> ile sağlanır.</a:t>
            </a:r>
            <a:endParaRPr lang="tr-TR" sz="2800" dirty="0"/>
          </a:p>
          <a:p>
            <a:endParaRPr lang="tr-TR" dirty="0"/>
          </a:p>
        </p:txBody>
      </p:sp>
    </p:spTree>
    <p:extLst>
      <p:ext uri="{BB962C8B-B14F-4D97-AF65-F5344CB8AC3E}">
        <p14:creationId xmlns:p14="http://schemas.microsoft.com/office/powerpoint/2010/main" val="22130498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1"/>
            <a:ext cx="10018713" cy="1196788"/>
          </a:xfrm>
        </p:spPr>
        <p:txBody>
          <a:bodyPr/>
          <a:lstStyle/>
          <a:p>
            <a:r>
              <a:rPr lang="tr-TR" b="1" dirty="0"/>
              <a:t>Östaki Borusu Fonksiyonları</a:t>
            </a:r>
            <a:endParaRPr lang="tr-TR" dirty="0"/>
          </a:p>
        </p:txBody>
      </p:sp>
      <p:sp>
        <p:nvSpPr>
          <p:cNvPr id="3" name="İçerik Yer Tutucusu 2"/>
          <p:cNvSpPr>
            <a:spLocks noGrp="1"/>
          </p:cNvSpPr>
          <p:nvPr>
            <p:ph idx="1"/>
          </p:nvPr>
        </p:nvSpPr>
        <p:spPr/>
        <p:txBody>
          <a:bodyPr/>
          <a:lstStyle/>
          <a:p>
            <a:r>
              <a:rPr lang="tr-TR" sz="3200" b="1" u="sng" dirty="0"/>
              <a:t>Koruma</a:t>
            </a:r>
            <a:r>
              <a:rPr lang="tr-TR" sz="3200" b="1" dirty="0"/>
              <a:t>:</a:t>
            </a:r>
            <a:r>
              <a:rPr lang="tr-TR" sz="3200" dirty="0"/>
              <a:t> </a:t>
            </a:r>
          </a:p>
          <a:p>
            <a:pPr lvl="1"/>
            <a:r>
              <a:rPr lang="tr-TR" sz="3200" dirty="0"/>
              <a:t>Orta kulağın, </a:t>
            </a:r>
            <a:r>
              <a:rPr lang="tr-TR" sz="3200" dirty="0" err="1"/>
              <a:t>nazofaringeal</a:t>
            </a:r>
            <a:r>
              <a:rPr lang="tr-TR" sz="3200" dirty="0"/>
              <a:t> basınçtan ve patolojik akıntılardan korunmasını sağlar</a:t>
            </a:r>
            <a:r>
              <a:rPr lang="tr-TR" dirty="0"/>
              <a:t>.</a:t>
            </a:r>
          </a:p>
          <a:p>
            <a:endParaRPr lang="tr-TR" dirty="0"/>
          </a:p>
        </p:txBody>
      </p:sp>
    </p:spTree>
    <p:extLst>
      <p:ext uri="{BB962C8B-B14F-4D97-AF65-F5344CB8AC3E}">
        <p14:creationId xmlns:p14="http://schemas.microsoft.com/office/powerpoint/2010/main" val="20071531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268942"/>
            <a:ext cx="10018713" cy="1452282"/>
          </a:xfrm>
        </p:spPr>
        <p:txBody>
          <a:bodyPr/>
          <a:lstStyle/>
          <a:p>
            <a:r>
              <a:rPr lang="tr-TR" dirty="0"/>
              <a:t>Pediatrik </a:t>
            </a:r>
            <a:r>
              <a:rPr lang="tr-TR" dirty="0" err="1"/>
              <a:t>Odyolojiye</a:t>
            </a:r>
            <a:r>
              <a:rPr lang="tr-TR" dirty="0"/>
              <a:t> Giriş</a:t>
            </a:r>
          </a:p>
        </p:txBody>
      </p:sp>
      <p:sp>
        <p:nvSpPr>
          <p:cNvPr id="3" name="İçerik Yer Tutucusu 2"/>
          <p:cNvSpPr>
            <a:spLocks noGrp="1"/>
          </p:cNvSpPr>
          <p:nvPr>
            <p:ph idx="1"/>
          </p:nvPr>
        </p:nvSpPr>
        <p:spPr>
          <a:xfrm>
            <a:off x="1484310" y="1470213"/>
            <a:ext cx="10018713" cy="4320988"/>
          </a:xfrm>
        </p:spPr>
        <p:txBody>
          <a:bodyPr>
            <a:normAutofit/>
          </a:bodyPr>
          <a:lstStyle/>
          <a:p>
            <a:r>
              <a:rPr lang="tr-TR" sz="3600" dirty="0" err="1"/>
              <a:t>Odyolojik</a:t>
            </a:r>
            <a:r>
              <a:rPr lang="tr-TR" sz="3600" dirty="0"/>
              <a:t> Testler</a:t>
            </a:r>
          </a:p>
          <a:p>
            <a:pPr lvl="1"/>
            <a:r>
              <a:rPr lang="tr-TR" sz="3600" dirty="0" err="1"/>
              <a:t>Subjektif</a:t>
            </a:r>
            <a:r>
              <a:rPr lang="tr-TR" sz="3600" dirty="0"/>
              <a:t> Testler</a:t>
            </a:r>
          </a:p>
          <a:p>
            <a:pPr lvl="1"/>
            <a:r>
              <a:rPr lang="tr-TR" sz="3600" dirty="0"/>
              <a:t>Objektif Testler</a:t>
            </a:r>
          </a:p>
        </p:txBody>
      </p:sp>
    </p:spTree>
    <p:extLst>
      <p:ext uri="{BB962C8B-B14F-4D97-AF65-F5344CB8AC3E}">
        <p14:creationId xmlns:p14="http://schemas.microsoft.com/office/powerpoint/2010/main" val="35133049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519953"/>
            <a:ext cx="10018713" cy="5271247"/>
          </a:xfrm>
        </p:spPr>
        <p:txBody>
          <a:bodyPr/>
          <a:lstStyle/>
          <a:p>
            <a:pPr lvl="0"/>
            <a:r>
              <a:rPr lang="tr-TR" sz="4000" b="1" u="sng" dirty="0" err="1"/>
              <a:t>Subjektif</a:t>
            </a:r>
            <a:r>
              <a:rPr lang="tr-TR" sz="4000" b="1" u="sng" dirty="0"/>
              <a:t> Testler</a:t>
            </a:r>
            <a:endParaRPr lang="tr-TR" sz="4000" u="sng" dirty="0"/>
          </a:p>
          <a:p>
            <a:pPr lvl="1"/>
            <a:r>
              <a:rPr lang="tr-TR" sz="3200" b="1" dirty="0" err="1"/>
              <a:t>Bekesy</a:t>
            </a:r>
            <a:r>
              <a:rPr lang="tr-TR" sz="3200" b="1" dirty="0"/>
              <a:t> </a:t>
            </a:r>
            <a:r>
              <a:rPr lang="tr-TR" sz="3200" b="1" dirty="0" err="1"/>
              <a:t>Odyometrisi</a:t>
            </a:r>
            <a:endParaRPr lang="tr-TR" sz="3200" dirty="0"/>
          </a:p>
          <a:p>
            <a:pPr lvl="1"/>
            <a:r>
              <a:rPr lang="tr-TR" sz="3200" b="1" dirty="0" err="1"/>
              <a:t>Recruitment</a:t>
            </a:r>
            <a:r>
              <a:rPr lang="tr-TR" sz="3200" b="1" dirty="0"/>
              <a:t> (</a:t>
            </a:r>
            <a:r>
              <a:rPr lang="tr-TR" sz="3200" b="1" dirty="0" err="1"/>
              <a:t>Loudness</a:t>
            </a:r>
            <a:r>
              <a:rPr lang="tr-TR" sz="3200" b="1" dirty="0"/>
              <a:t> Balans Testleri)</a:t>
            </a:r>
            <a:endParaRPr lang="tr-TR" sz="3200" dirty="0"/>
          </a:p>
          <a:p>
            <a:pPr lvl="2"/>
            <a:r>
              <a:rPr lang="tr-TR" sz="3200" b="1" dirty="0"/>
              <a:t>ABLB</a:t>
            </a:r>
            <a:endParaRPr lang="tr-TR" sz="3200" dirty="0"/>
          </a:p>
          <a:p>
            <a:pPr lvl="2"/>
            <a:r>
              <a:rPr lang="tr-TR" sz="3200" b="1" dirty="0"/>
              <a:t>MLB</a:t>
            </a:r>
            <a:endParaRPr lang="tr-TR" sz="3200" dirty="0"/>
          </a:p>
          <a:p>
            <a:pPr lvl="1"/>
            <a:r>
              <a:rPr lang="tr-TR" sz="3200" b="1" dirty="0" err="1"/>
              <a:t>Tone</a:t>
            </a:r>
            <a:r>
              <a:rPr lang="tr-TR" sz="3200" b="1" dirty="0"/>
              <a:t> </a:t>
            </a:r>
            <a:r>
              <a:rPr lang="tr-TR" sz="3200" b="1" dirty="0" err="1"/>
              <a:t>Decay</a:t>
            </a:r>
            <a:endParaRPr lang="tr-TR" sz="3200" dirty="0"/>
          </a:p>
          <a:p>
            <a:pPr lvl="1"/>
            <a:r>
              <a:rPr lang="tr-TR" sz="3200" b="1" dirty="0"/>
              <a:t>SISI</a:t>
            </a:r>
            <a:endParaRPr lang="tr-TR" sz="3200" dirty="0"/>
          </a:p>
          <a:p>
            <a:endParaRPr lang="tr-TR" dirty="0"/>
          </a:p>
        </p:txBody>
      </p:sp>
    </p:spTree>
    <p:extLst>
      <p:ext uri="{BB962C8B-B14F-4D97-AF65-F5344CB8AC3E}">
        <p14:creationId xmlns:p14="http://schemas.microsoft.com/office/powerpoint/2010/main" val="12638118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770965"/>
            <a:ext cx="10018713" cy="5020235"/>
          </a:xfrm>
        </p:spPr>
        <p:txBody>
          <a:bodyPr/>
          <a:lstStyle/>
          <a:p>
            <a:pPr lvl="0"/>
            <a:r>
              <a:rPr lang="tr-TR" sz="4000" b="1" u="sng" dirty="0"/>
              <a:t>Objektif Testler</a:t>
            </a:r>
            <a:endParaRPr lang="tr-TR" sz="4000" u="sng" dirty="0"/>
          </a:p>
          <a:p>
            <a:pPr lvl="1"/>
            <a:r>
              <a:rPr lang="tr-TR" sz="2800" b="1" dirty="0" err="1"/>
              <a:t>Timpanogram</a:t>
            </a:r>
            <a:r>
              <a:rPr lang="tr-TR" sz="2800" b="1" dirty="0"/>
              <a:t> ve Akustik Refleks</a:t>
            </a:r>
            <a:endParaRPr lang="tr-TR" sz="2800" dirty="0"/>
          </a:p>
          <a:p>
            <a:pPr lvl="1"/>
            <a:r>
              <a:rPr lang="tr-TR" sz="2800" b="1" dirty="0" err="1"/>
              <a:t>Otoakustik</a:t>
            </a:r>
            <a:r>
              <a:rPr lang="tr-TR" sz="2800" b="1" dirty="0"/>
              <a:t> Emisyon</a:t>
            </a:r>
            <a:endParaRPr lang="tr-TR" sz="2800" dirty="0"/>
          </a:p>
          <a:p>
            <a:pPr lvl="1"/>
            <a:r>
              <a:rPr lang="tr-TR" sz="2800" b="1" dirty="0"/>
              <a:t>Uyarılmış Beyin Sapı Potansiyelleri (BERA)</a:t>
            </a:r>
            <a:endParaRPr lang="tr-TR" sz="2800" dirty="0"/>
          </a:p>
          <a:p>
            <a:pPr lvl="1"/>
            <a:r>
              <a:rPr lang="tr-TR" sz="2800" b="1" dirty="0" err="1"/>
              <a:t>Audiotory</a:t>
            </a:r>
            <a:r>
              <a:rPr lang="tr-TR" sz="2800" b="1" dirty="0"/>
              <a:t> </a:t>
            </a:r>
            <a:r>
              <a:rPr lang="tr-TR" sz="2800" b="1" dirty="0" err="1"/>
              <a:t>Steady</a:t>
            </a:r>
            <a:r>
              <a:rPr lang="tr-TR" sz="2800" b="1" dirty="0"/>
              <a:t> </a:t>
            </a:r>
            <a:r>
              <a:rPr lang="tr-TR" sz="2800" b="1" dirty="0" err="1"/>
              <a:t>State</a:t>
            </a:r>
            <a:r>
              <a:rPr lang="tr-TR" sz="2800" b="1" dirty="0"/>
              <a:t> </a:t>
            </a:r>
            <a:r>
              <a:rPr lang="tr-TR" sz="2800" b="1" dirty="0" err="1"/>
              <a:t>Response</a:t>
            </a:r>
            <a:r>
              <a:rPr lang="tr-TR" sz="2800" b="1" dirty="0"/>
              <a:t> (ASSR)</a:t>
            </a:r>
            <a:endParaRPr lang="tr-TR" sz="2800" dirty="0"/>
          </a:p>
          <a:p>
            <a:pPr lvl="1"/>
            <a:r>
              <a:rPr lang="tr-TR" sz="2800" b="1" dirty="0" err="1"/>
              <a:t>Elektrocochleography</a:t>
            </a:r>
            <a:r>
              <a:rPr lang="tr-TR" sz="2800" b="1" dirty="0"/>
              <a:t> (</a:t>
            </a:r>
            <a:r>
              <a:rPr lang="tr-TR" sz="2800" b="1" dirty="0" err="1"/>
              <a:t>EcochG</a:t>
            </a:r>
            <a:r>
              <a:rPr lang="tr-TR" sz="2800" b="1" dirty="0"/>
              <a:t>)</a:t>
            </a:r>
            <a:endParaRPr lang="tr-TR" sz="2800" dirty="0"/>
          </a:p>
          <a:p>
            <a:endParaRPr lang="tr-TR" dirty="0"/>
          </a:p>
        </p:txBody>
      </p:sp>
    </p:spTree>
    <p:extLst>
      <p:ext uri="{BB962C8B-B14F-4D97-AF65-F5344CB8AC3E}">
        <p14:creationId xmlns:p14="http://schemas.microsoft.com/office/powerpoint/2010/main" val="3940552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842683"/>
            <a:ext cx="10018713" cy="4948518"/>
          </a:xfrm>
        </p:spPr>
        <p:txBody>
          <a:bodyPr>
            <a:normAutofit lnSpcReduction="10000"/>
          </a:bodyPr>
          <a:lstStyle/>
          <a:p>
            <a:r>
              <a:rPr lang="tr-TR" sz="3600" dirty="0"/>
              <a:t>Bu işitme testleri çocuklara uygulanmaya başlandığında genelde geç kalınmaktadır. Çünkü;</a:t>
            </a:r>
          </a:p>
          <a:p>
            <a:pPr lvl="1"/>
            <a:r>
              <a:rPr lang="tr-TR" sz="3200" dirty="0"/>
              <a:t> </a:t>
            </a:r>
            <a:r>
              <a:rPr lang="tr-TR" sz="3200" b="1" dirty="0"/>
              <a:t>işitme azlığı olan çocukların anne babalarının yalnızca %5’inde işitme kaybı vardır. </a:t>
            </a:r>
          </a:p>
          <a:p>
            <a:pPr lvl="1"/>
            <a:r>
              <a:rPr lang="tr-TR" sz="3200" b="1" dirty="0"/>
              <a:t>İşitme kayıplı çocukların %95’inin anne babası normal sınırlarda işitmeye sahiptir.</a:t>
            </a:r>
          </a:p>
          <a:p>
            <a:pPr lvl="1"/>
            <a:r>
              <a:rPr lang="tr-TR" sz="3200" dirty="0"/>
              <a:t>İşitme kaybının görsel bir bulgusu yoktur ve bu nedenle aileler çocuklarında işitme problemleri olduğunu geç fark edebilmektedirler.</a:t>
            </a:r>
          </a:p>
        </p:txBody>
      </p:sp>
    </p:spTree>
    <p:extLst>
      <p:ext uri="{BB962C8B-B14F-4D97-AF65-F5344CB8AC3E}">
        <p14:creationId xmlns:p14="http://schemas.microsoft.com/office/powerpoint/2010/main" val="32554056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1272989"/>
            <a:ext cx="10018713" cy="4518212"/>
          </a:xfrm>
        </p:spPr>
        <p:txBody>
          <a:bodyPr/>
          <a:lstStyle/>
          <a:p>
            <a:r>
              <a:rPr lang="tr-TR" sz="3600" b="1" dirty="0"/>
              <a:t>Türkiye’de ileri- çok ileri düzey işitme kaybı olan çocukların ortalama fark edilme yaşı 30 aylık iken hafif ve orta dereceli kayıplarda bu süre 60-84 (yani 5-7 yaş) aydır.</a:t>
            </a:r>
            <a:endParaRPr lang="tr-TR" sz="3600" dirty="0"/>
          </a:p>
          <a:p>
            <a:endParaRPr lang="tr-TR" dirty="0"/>
          </a:p>
        </p:txBody>
      </p:sp>
    </p:spTree>
    <p:extLst>
      <p:ext uri="{BB962C8B-B14F-4D97-AF65-F5344CB8AC3E}">
        <p14:creationId xmlns:p14="http://schemas.microsoft.com/office/powerpoint/2010/main" val="15213347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1272989"/>
            <a:ext cx="10018713" cy="4518212"/>
          </a:xfrm>
        </p:spPr>
        <p:txBody>
          <a:bodyPr/>
          <a:lstStyle/>
          <a:p>
            <a:r>
              <a:rPr lang="tr-TR" sz="3200" b="1" dirty="0"/>
              <a:t>Türkiye’de işitme testlerine başvurma gerekçeleri;</a:t>
            </a:r>
            <a:endParaRPr lang="tr-TR" sz="3200" dirty="0"/>
          </a:p>
          <a:p>
            <a:pPr marL="0" indent="0">
              <a:buNone/>
            </a:pPr>
            <a:endParaRPr lang="tr-TR" dirty="0"/>
          </a:p>
          <a:p>
            <a:pPr lvl="1"/>
            <a:r>
              <a:rPr lang="tr-TR" sz="2800" b="1" dirty="0"/>
              <a:t>İşitme Kaybı Şüphesi (Gürültülere cevap verilmemesi ve çocuğun kendini korumaması)</a:t>
            </a:r>
            <a:endParaRPr lang="tr-TR" sz="2800" dirty="0"/>
          </a:p>
          <a:p>
            <a:pPr lvl="1"/>
            <a:r>
              <a:rPr lang="tr-TR" sz="2800" b="1" dirty="0"/>
              <a:t>Konuşmanın gecikmesi</a:t>
            </a:r>
            <a:endParaRPr lang="tr-TR" sz="2800" dirty="0"/>
          </a:p>
          <a:p>
            <a:pPr lvl="1"/>
            <a:r>
              <a:rPr lang="tr-TR" sz="2800" b="1" dirty="0"/>
              <a:t>Konuşma bozukluğu</a:t>
            </a:r>
            <a:endParaRPr lang="tr-TR" sz="2800" dirty="0"/>
          </a:p>
          <a:p>
            <a:endParaRPr lang="tr-TR" dirty="0"/>
          </a:p>
        </p:txBody>
      </p:sp>
    </p:spTree>
    <p:extLst>
      <p:ext uri="{BB962C8B-B14F-4D97-AF65-F5344CB8AC3E}">
        <p14:creationId xmlns:p14="http://schemas.microsoft.com/office/powerpoint/2010/main" val="25633116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537883"/>
            <a:ext cx="10018713" cy="5253318"/>
          </a:xfrm>
        </p:spPr>
        <p:txBody>
          <a:bodyPr>
            <a:normAutofit/>
          </a:bodyPr>
          <a:lstStyle/>
          <a:p>
            <a:r>
              <a:rPr lang="tr-TR" sz="3200" dirty="0"/>
              <a:t>Ülke olarak koşullarımız nedeniyle de bu buluşma gecikmektedir. Zira bu testleri yapılması için </a:t>
            </a:r>
            <a:r>
              <a:rPr lang="tr-TR" sz="3200" u="sng" dirty="0"/>
              <a:t>bu alan ilgi duyan yetişmiş elemanlara </a:t>
            </a:r>
            <a:r>
              <a:rPr lang="tr-TR" sz="3200" dirty="0"/>
              <a:t>şiddetle ihtiyaç vardır. Oysa bu çocuklara erken yaşta el uzatmak onların hayatını ciddi anlamda değiştirebilir. Bu alanda çalışacak uzmanların kullanılacak </a:t>
            </a:r>
            <a:r>
              <a:rPr lang="tr-TR" sz="3200" u="sng" dirty="0"/>
              <a:t>objektif ve </a:t>
            </a:r>
            <a:r>
              <a:rPr lang="tr-TR" sz="3200" u="sng" dirty="0" err="1"/>
              <a:t>subjektif</a:t>
            </a:r>
            <a:r>
              <a:rPr lang="tr-TR" sz="3200" u="sng" dirty="0"/>
              <a:t> testleri avantaj ve dezavantajlarını iyi bilmesi ve testleri yerinde kullanması gerekmektedir</a:t>
            </a:r>
          </a:p>
        </p:txBody>
      </p:sp>
    </p:spTree>
    <p:extLst>
      <p:ext uri="{BB962C8B-B14F-4D97-AF65-F5344CB8AC3E}">
        <p14:creationId xmlns:p14="http://schemas.microsoft.com/office/powerpoint/2010/main" val="286920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Kulak Sayvanı (</a:t>
            </a:r>
            <a:r>
              <a:rPr lang="tr-TR" dirty="0" err="1"/>
              <a:t>Aurikula</a:t>
            </a:r>
            <a:r>
              <a:rPr lang="tr-TR" dirty="0"/>
              <a:t>)</a:t>
            </a:r>
          </a:p>
        </p:txBody>
      </p:sp>
      <p:sp>
        <p:nvSpPr>
          <p:cNvPr id="3" name="İçerik Yer Tutucusu 2"/>
          <p:cNvSpPr>
            <a:spLocks noGrp="1"/>
          </p:cNvSpPr>
          <p:nvPr>
            <p:ph idx="1"/>
          </p:nvPr>
        </p:nvSpPr>
        <p:spPr>
          <a:xfrm>
            <a:off x="1484310" y="2101755"/>
            <a:ext cx="10018713" cy="3689445"/>
          </a:xfrm>
        </p:spPr>
        <p:txBody>
          <a:bodyPr/>
          <a:lstStyle/>
          <a:p>
            <a:pPr marL="0" indent="0" algn="ctr">
              <a:buNone/>
            </a:pPr>
            <a:r>
              <a:rPr lang="tr-TR" b="1" dirty="0"/>
              <a:t>Yapısal bu farklılık sayesinde çocuklarda dış kulak yolu iltihabı görülme olasılığı çok daha düşüktür</a:t>
            </a:r>
            <a:endParaRPr lang="tr-TR" dirty="0"/>
          </a:p>
        </p:txBody>
      </p:sp>
    </p:spTree>
    <p:extLst>
      <p:ext uri="{BB962C8B-B14F-4D97-AF65-F5344CB8AC3E}">
        <p14:creationId xmlns:p14="http://schemas.microsoft.com/office/powerpoint/2010/main" val="28127204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824753"/>
            <a:ext cx="10018713" cy="4966447"/>
          </a:xfrm>
        </p:spPr>
        <p:txBody>
          <a:bodyPr>
            <a:normAutofit/>
          </a:bodyPr>
          <a:lstStyle/>
          <a:p>
            <a:r>
              <a:rPr lang="tr-TR" sz="3600" dirty="0"/>
              <a:t>Dışardan bakanlar için işitme kulak organının gerçekleştirdiği bir eylem iken bizler için kulak alıcı organdır. </a:t>
            </a:r>
          </a:p>
          <a:p>
            <a:r>
              <a:rPr lang="tr-TR" sz="3600" dirty="0"/>
              <a:t>Bize göre işitmenin gerçekleştiği asıl yer beyindir. </a:t>
            </a:r>
          </a:p>
        </p:txBody>
      </p:sp>
    </p:spTree>
    <p:extLst>
      <p:ext uri="{BB962C8B-B14F-4D97-AF65-F5344CB8AC3E}">
        <p14:creationId xmlns:p14="http://schemas.microsoft.com/office/powerpoint/2010/main" val="3172570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1"/>
            <a:ext cx="10018713" cy="1071282"/>
          </a:xfrm>
        </p:spPr>
        <p:txBody>
          <a:bodyPr/>
          <a:lstStyle/>
          <a:p>
            <a:r>
              <a:rPr lang="tr-TR" dirty="0" err="1"/>
              <a:t>Nöral</a:t>
            </a:r>
            <a:r>
              <a:rPr lang="tr-TR" dirty="0"/>
              <a:t> </a:t>
            </a:r>
            <a:r>
              <a:rPr lang="tr-TR" dirty="0" err="1"/>
              <a:t>Plastisite</a:t>
            </a:r>
            <a:endParaRPr lang="tr-TR" dirty="0"/>
          </a:p>
        </p:txBody>
      </p:sp>
      <p:sp>
        <p:nvSpPr>
          <p:cNvPr id="3" name="İçerik Yer Tutucusu 2"/>
          <p:cNvSpPr>
            <a:spLocks noGrp="1"/>
          </p:cNvSpPr>
          <p:nvPr>
            <p:ph idx="1"/>
          </p:nvPr>
        </p:nvSpPr>
        <p:spPr>
          <a:xfrm>
            <a:off x="1484310" y="2061883"/>
            <a:ext cx="10018713" cy="3729318"/>
          </a:xfrm>
        </p:spPr>
        <p:txBody>
          <a:bodyPr/>
          <a:lstStyle/>
          <a:p>
            <a:r>
              <a:rPr lang="tr-TR" sz="3200" b="1" dirty="0"/>
              <a:t>Konuşma ve lisan kazanımı, yaşayarak öğrenilen dinamik bir süreçtir ve özellikle yaşamın </a:t>
            </a:r>
            <a:r>
              <a:rPr lang="tr-TR" sz="3200" b="1" u="sng" dirty="0"/>
              <a:t>ilk üç yılı</a:t>
            </a:r>
            <a:r>
              <a:rPr lang="tr-TR" sz="3200" b="1" dirty="0"/>
              <a:t> beyin </a:t>
            </a:r>
            <a:r>
              <a:rPr lang="tr-TR" sz="3200" b="1" dirty="0" err="1"/>
              <a:t>plastisitesi</a:t>
            </a:r>
            <a:r>
              <a:rPr lang="tr-TR" sz="3200" b="1" dirty="0"/>
              <a:t> açısından kritik önemdedir. Beyin deneyim ve tecrübeler ile yeni bilgiyi öğrenmek için kendi yapısını değiştirmektedir. Buna </a:t>
            </a:r>
            <a:r>
              <a:rPr lang="tr-TR" sz="3200" b="1" dirty="0" err="1"/>
              <a:t>plastisite</a:t>
            </a:r>
            <a:r>
              <a:rPr lang="tr-TR" sz="3200" b="1" dirty="0"/>
              <a:t> denmektedir.</a:t>
            </a:r>
            <a:endParaRPr lang="tr-TR" sz="3200" dirty="0"/>
          </a:p>
        </p:txBody>
      </p:sp>
    </p:spTree>
    <p:extLst>
      <p:ext uri="{BB962C8B-B14F-4D97-AF65-F5344CB8AC3E}">
        <p14:creationId xmlns:p14="http://schemas.microsoft.com/office/powerpoint/2010/main" val="16581948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775797" y="484094"/>
            <a:ext cx="9845993" cy="5576047"/>
          </a:xfrm>
          <a:prstGeom prst="rect">
            <a:avLst/>
          </a:prstGeom>
        </p:spPr>
      </p:pic>
    </p:spTree>
    <p:extLst>
      <p:ext uri="{BB962C8B-B14F-4D97-AF65-F5344CB8AC3E}">
        <p14:creationId xmlns:p14="http://schemas.microsoft.com/office/powerpoint/2010/main" val="24055899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461396" y="358775"/>
            <a:ext cx="9235673" cy="6221319"/>
          </a:xfrm>
        </p:spPr>
      </p:pic>
    </p:spTree>
    <p:extLst>
      <p:ext uri="{BB962C8B-B14F-4D97-AF65-F5344CB8AC3E}">
        <p14:creationId xmlns:p14="http://schemas.microsoft.com/office/powerpoint/2010/main" val="30794514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
            <a:ext cx="10018713" cy="2008094"/>
          </a:xfrm>
        </p:spPr>
        <p:txBody>
          <a:bodyPr/>
          <a:lstStyle/>
          <a:p>
            <a:r>
              <a:rPr lang="tr-TR" b="1" dirty="0" err="1"/>
              <a:t>Crossmodal</a:t>
            </a:r>
            <a:r>
              <a:rPr lang="tr-TR" b="1" dirty="0"/>
              <a:t> </a:t>
            </a:r>
            <a:r>
              <a:rPr lang="tr-TR" b="1" dirty="0" err="1"/>
              <a:t>Reorganization</a:t>
            </a:r>
            <a:br>
              <a:rPr lang="tr-TR" b="1" dirty="0"/>
            </a:br>
            <a:r>
              <a:rPr lang="tr-TR" b="1" dirty="0"/>
              <a:t> (Çapraz </a:t>
            </a:r>
            <a:r>
              <a:rPr lang="tr-TR" b="1" dirty="0" err="1"/>
              <a:t>Modal</a:t>
            </a:r>
            <a:r>
              <a:rPr lang="tr-TR" b="1" dirty="0"/>
              <a:t> </a:t>
            </a:r>
            <a:r>
              <a:rPr lang="tr-TR" b="1" dirty="0" err="1"/>
              <a:t>Plastisite</a:t>
            </a:r>
            <a:r>
              <a:rPr lang="tr-TR" b="1" dirty="0"/>
              <a:t>)</a:t>
            </a:r>
            <a:endParaRPr lang="tr-TR" dirty="0"/>
          </a:p>
        </p:txBody>
      </p:sp>
      <p:sp>
        <p:nvSpPr>
          <p:cNvPr id="3" name="İçerik Yer Tutucusu 2"/>
          <p:cNvSpPr>
            <a:spLocks noGrp="1"/>
          </p:cNvSpPr>
          <p:nvPr>
            <p:ph idx="1"/>
          </p:nvPr>
        </p:nvSpPr>
        <p:spPr>
          <a:xfrm>
            <a:off x="1484310" y="1721225"/>
            <a:ext cx="10018713" cy="4069976"/>
          </a:xfrm>
        </p:spPr>
        <p:txBody>
          <a:bodyPr>
            <a:normAutofit/>
          </a:bodyPr>
          <a:lstStyle/>
          <a:p>
            <a:r>
              <a:rPr lang="tr-TR" sz="3200" b="1" u="sng" dirty="0"/>
              <a:t>Duyu organlarından birinden gelen bilgi eksik ise beyin bu duyu organından sağlaması gereken yeni bilgiyi farklı bir duyu ile telafi etme yolunu seçer bu olaya </a:t>
            </a:r>
            <a:r>
              <a:rPr lang="tr-TR" sz="3200" b="1" dirty="0"/>
              <a:t>CROSSMODAL REORGANİZATİON  (ÇAPRAZ MODAL PLASTİSİTE) denir</a:t>
            </a:r>
            <a:endParaRPr lang="tr-TR" sz="3200" dirty="0"/>
          </a:p>
        </p:txBody>
      </p:sp>
    </p:spTree>
    <p:extLst>
      <p:ext uri="{BB962C8B-B14F-4D97-AF65-F5344CB8AC3E}">
        <p14:creationId xmlns:p14="http://schemas.microsoft.com/office/powerpoint/2010/main" val="17483464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376519"/>
            <a:ext cx="10018713" cy="5414682"/>
          </a:xfrm>
        </p:spPr>
        <p:txBody>
          <a:bodyPr>
            <a:normAutofit lnSpcReduction="10000"/>
          </a:bodyPr>
          <a:lstStyle/>
          <a:p>
            <a:pPr marL="0" indent="0">
              <a:buNone/>
            </a:pPr>
            <a:r>
              <a:rPr lang="tr-TR" sz="2800" b="1" u="sng" dirty="0" err="1"/>
              <a:t>Crossmodal</a:t>
            </a:r>
            <a:r>
              <a:rPr lang="tr-TR" sz="2800" b="1" u="sng" dirty="0"/>
              <a:t> </a:t>
            </a:r>
            <a:r>
              <a:rPr lang="tr-TR" sz="2800" b="1" u="sng" dirty="0" err="1"/>
              <a:t>Plastisite</a:t>
            </a:r>
            <a:r>
              <a:rPr lang="tr-TR" sz="2800" b="1" u="sng" dirty="0"/>
              <a:t> (Çapraz </a:t>
            </a:r>
            <a:r>
              <a:rPr lang="tr-TR" sz="2800" b="1" u="sng" dirty="0" err="1"/>
              <a:t>Modal</a:t>
            </a:r>
            <a:r>
              <a:rPr lang="tr-TR" sz="2800" b="1" u="sng" dirty="0"/>
              <a:t> </a:t>
            </a:r>
            <a:r>
              <a:rPr lang="tr-TR" sz="2800" b="1" u="sng" dirty="0" err="1"/>
              <a:t>Plastisite</a:t>
            </a:r>
            <a:r>
              <a:rPr lang="tr-TR" sz="2800" b="1" u="sng" dirty="0"/>
              <a:t>)</a:t>
            </a:r>
            <a:endParaRPr lang="tr-TR" sz="2800" dirty="0"/>
          </a:p>
          <a:p>
            <a:pPr marL="0" indent="0">
              <a:buNone/>
            </a:pPr>
            <a:r>
              <a:rPr lang="tr-TR" sz="2800" b="1" dirty="0"/>
              <a:t>Çapraz </a:t>
            </a:r>
            <a:r>
              <a:rPr lang="tr-TR" sz="2800" b="1" dirty="0" err="1"/>
              <a:t>modal</a:t>
            </a:r>
            <a:r>
              <a:rPr lang="tr-TR" sz="2800" b="1" dirty="0"/>
              <a:t> </a:t>
            </a:r>
            <a:r>
              <a:rPr lang="tr-TR" sz="2800" b="1" dirty="0" err="1"/>
              <a:t>plastisite</a:t>
            </a:r>
            <a:r>
              <a:rPr lang="tr-TR" sz="2800" b="1" dirty="0"/>
              <a:t>, iki veya daha fazla duyusal sistemin işlevini entegre etmek için nöronların adaptasyon göstererek yeniden düzenlenmesidir.</a:t>
            </a:r>
            <a:r>
              <a:rPr lang="tr-TR" sz="2800" dirty="0"/>
              <a:t> </a:t>
            </a:r>
            <a:r>
              <a:rPr lang="tr-TR" sz="2800" b="1" dirty="0"/>
              <a:t>Çapraz </a:t>
            </a:r>
            <a:r>
              <a:rPr lang="tr-TR" sz="2800" b="1" dirty="0" err="1"/>
              <a:t>modal</a:t>
            </a:r>
            <a:r>
              <a:rPr lang="tr-TR" sz="2800" b="1" dirty="0"/>
              <a:t> </a:t>
            </a:r>
            <a:r>
              <a:rPr lang="tr-TR" sz="2800" b="1" dirty="0" err="1"/>
              <a:t>plastisite</a:t>
            </a:r>
            <a:r>
              <a:rPr lang="tr-TR" sz="2800" b="1" dirty="0"/>
              <a:t>, </a:t>
            </a:r>
            <a:r>
              <a:rPr lang="tr-TR" sz="2800" b="1" dirty="0" err="1"/>
              <a:t>nöroplastisitenin</a:t>
            </a:r>
            <a:r>
              <a:rPr lang="tr-TR" sz="2800" b="1" dirty="0"/>
              <a:t> bir türüdür ve genellikle hastalığa veya beyin hasarına bağlı duyu yoksunluğundan sonra ortaya çıkar. Sinir ağının yeniden düzenlenmesi, doğuştan körlük veya konuşma öncesi sağırlık gibi uzun süreli duyu yoksunluğunun ardından en büyük değişikliktir</a:t>
            </a:r>
            <a:r>
              <a:rPr lang="tr-TR" sz="2800" dirty="0"/>
              <a:t>. Bu durumlarda, çapraz </a:t>
            </a:r>
            <a:r>
              <a:rPr lang="tr-TR" sz="2800" dirty="0" err="1"/>
              <a:t>modal</a:t>
            </a:r>
            <a:r>
              <a:rPr lang="tr-TR" sz="2800" dirty="0"/>
              <a:t> </a:t>
            </a:r>
            <a:r>
              <a:rPr lang="tr-TR" sz="2800" dirty="0" err="1"/>
              <a:t>plastisite</a:t>
            </a:r>
            <a:r>
              <a:rPr lang="tr-TR" sz="2800" dirty="0"/>
              <a:t> görme veya işitme eksikliğini telafi etmek için diğer duyu sistemlerini güçlendirebilir. Bu güçlendirme, beyin kortekslerine artık duyusal girdi almayan yeni bağlantılardan kaynaklanmaktadır.</a:t>
            </a:r>
          </a:p>
          <a:p>
            <a:endParaRPr lang="tr-TR" dirty="0"/>
          </a:p>
        </p:txBody>
      </p:sp>
    </p:spTree>
    <p:extLst>
      <p:ext uri="{BB962C8B-B14F-4D97-AF65-F5344CB8AC3E}">
        <p14:creationId xmlns:p14="http://schemas.microsoft.com/office/powerpoint/2010/main" val="40166644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0"/>
            <a:ext cx="10018713" cy="981635"/>
          </a:xfrm>
        </p:spPr>
        <p:txBody>
          <a:bodyPr/>
          <a:lstStyle/>
          <a:p>
            <a:r>
              <a:rPr lang="tr-TR" dirty="0"/>
              <a:t>Sağırlık ve </a:t>
            </a:r>
            <a:r>
              <a:rPr lang="tr-TR" dirty="0" err="1"/>
              <a:t>Plastisite</a:t>
            </a:r>
            <a:endParaRPr lang="tr-TR" dirty="0"/>
          </a:p>
        </p:txBody>
      </p:sp>
      <p:sp>
        <p:nvSpPr>
          <p:cNvPr id="3" name="İçerik Yer Tutucusu 2"/>
          <p:cNvSpPr>
            <a:spLocks noGrp="1"/>
          </p:cNvSpPr>
          <p:nvPr>
            <p:ph idx="1"/>
          </p:nvPr>
        </p:nvSpPr>
        <p:spPr>
          <a:xfrm>
            <a:off x="1484310" y="1667435"/>
            <a:ext cx="10018713" cy="4123765"/>
          </a:xfrm>
        </p:spPr>
        <p:txBody>
          <a:bodyPr>
            <a:normAutofit/>
          </a:bodyPr>
          <a:lstStyle/>
          <a:p>
            <a:r>
              <a:rPr lang="tr-TR" sz="3200" dirty="0"/>
              <a:t>Çapraz </a:t>
            </a:r>
            <a:r>
              <a:rPr lang="tr-TR" sz="3200" dirty="0" err="1"/>
              <a:t>modal</a:t>
            </a:r>
            <a:r>
              <a:rPr lang="tr-TR" sz="3200" dirty="0"/>
              <a:t> </a:t>
            </a:r>
            <a:r>
              <a:rPr lang="tr-TR" sz="3200" dirty="0" err="1"/>
              <a:t>plastisite</a:t>
            </a:r>
            <a:r>
              <a:rPr lang="tr-TR" sz="3200" dirty="0"/>
              <a:t>, </a:t>
            </a:r>
            <a:r>
              <a:rPr lang="tr-TR" sz="3200" b="1" dirty="0"/>
              <a:t>dilde konuşma öncesi sağır bireylerde de görülebilir</a:t>
            </a:r>
            <a:r>
              <a:rPr lang="tr-TR" sz="3200" dirty="0"/>
              <a:t>. İşlevsel bir manyetik rezonans görüntüleme (</a:t>
            </a:r>
            <a:r>
              <a:rPr lang="tr-TR" sz="3200" dirty="0" err="1"/>
              <a:t>fMRI</a:t>
            </a:r>
            <a:r>
              <a:rPr lang="tr-TR" sz="3200" dirty="0"/>
              <a:t>) çalışması, işitme engelli katılımcıların işaret dili gözlemlerinde görme korteksinin yanı sıra birincil işitme korteksini kullandıklarını tespit etmiştir. </a:t>
            </a:r>
          </a:p>
        </p:txBody>
      </p:sp>
    </p:spTree>
    <p:extLst>
      <p:ext uri="{BB962C8B-B14F-4D97-AF65-F5344CB8AC3E}">
        <p14:creationId xmlns:p14="http://schemas.microsoft.com/office/powerpoint/2010/main" val="30560963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986119"/>
            <a:ext cx="10018713" cy="4805082"/>
          </a:xfrm>
        </p:spPr>
        <p:txBody>
          <a:bodyPr>
            <a:normAutofit/>
          </a:bodyPr>
          <a:lstStyle/>
          <a:p>
            <a:r>
              <a:rPr lang="tr-TR" sz="3600" dirty="0"/>
              <a:t>Yani sağırlık geliştiğinde işitme nöronları fonksiyon değiştirerek eksilen fonksiyonu kapatmak üzere görme fonksiyonuna yardımcı işlev görecek şekilde adapte olmaktadırlar.</a:t>
            </a:r>
          </a:p>
        </p:txBody>
      </p:sp>
    </p:spTree>
    <p:extLst>
      <p:ext uri="{BB962C8B-B14F-4D97-AF65-F5344CB8AC3E}">
        <p14:creationId xmlns:p14="http://schemas.microsoft.com/office/powerpoint/2010/main" val="28088417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842683"/>
            <a:ext cx="10018713" cy="4948518"/>
          </a:xfrm>
        </p:spPr>
        <p:txBody>
          <a:bodyPr>
            <a:normAutofit/>
          </a:bodyPr>
          <a:lstStyle/>
          <a:p>
            <a:r>
              <a:rPr lang="tr-TR" sz="3600" dirty="0"/>
              <a:t>Parlaklık ayırımcılığı, görsel kontrast duyarlılığı, zamansal ayrımcılık eşikleri, zaman çözünürlüğü ve hareket yönleri için ayrımcılık eşikleri gibi birincil duyumsal yetenekler, işitme gibi bir yöntem kaybında değişim gözükmemektedir</a:t>
            </a:r>
          </a:p>
        </p:txBody>
      </p:sp>
    </p:spTree>
    <p:extLst>
      <p:ext uri="{BB962C8B-B14F-4D97-AF65-F5344CB8AC3E}">
        <p14:creationId xmlns:p14="http://schemas.microsoft.com/office/powerpoint/2010/main" val="34006858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914401"/>
            <a:ext cx="10018713" cy="4876800"/>
          </a:xfrm>
        </p:spPr>
        <p:txBody>
          <a:bodyPr>
            <a:normAutofit/>
          </a:bodyPr>
          <a:lstStyle/>
          <a:p>
            <a:r>
              <a:rPr lang="tr-TR" sz="3200" dirty="0"/>
              <a:t>İşitme yetersizliği durumunda, bu adaptasyonların bir kısmı </a:t>
            </a:r>
            <a:r>
              <a:rPr lang="tr-TR" sz="3200" dirty="0" err="1"/>
              <a:t>periferik</a:t>
            </a:r>
            <a:r>
              <a:rPr lang="tr-TR" sz="3200" dirty="0"/>
              <a:t> görmedeki görsel çevre işleme ve hareket algılamayı etkilediği görülmektedir. </a:t>
            </a:r>
          </a:p>
        </p:txBody>
      </p:sp>
    </p:spTree>
    <p:extLst>
      <p:ext uri="{BB962C8B-B14F-4D97-AF65-F5344CB8AC3E}">
        <p14:creationId xmlns:p14="http://schemas.microsoft.com/office/powerpoint/2010/main" val="3586125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Kulak Sayvanı (</a:t>
            </a:r>
            <a:r>
              <a:rPr lang="tr-TR" dirty="0" err="1"/>
              <a:t>Aurikula</a:t>
            </a:r>
            <a:r>
              <a:rPr lang="tr-TR" dirty="0"/>
              <a:t>)</a:t>
            </a:r>
          </a:p>
        </p:txBody>
      </p:sp>
      <p:sp>
        <p:nvSpPr>
          <p:cNvPr id="3" name="İçerik Yer Tutucusu 2"/>
          <p:cNvSpPr>
            <a:spLocks noGrp="1"/>
          </p:cNvSpPr>
          <p:nvPr>
            <p:ph idx="1"/>
          </p:nvPr>
        </p:nvSpPr>
        <p:spPr/>
        <p:txBody>
          <a:bodyPr/>
          <a:lstStyle/>
          <a:p>
            <a:r>
              <a:rPr lang="tr-TR" b="1" dirty="0"/>
              <a:t>Çocuklarda kulak sayvanı (</a:t>
            </a:r>
            <a:r>
              <a:rPr lang="tr-TR" b="1" dirty="0" err="1"/>
              <a:t>aurikula</a:t>
            </a:r>
            <a:r>
              <a:rPr lang="tr-TR" b="1" dirty="0"/>
              <a:t>) 7 yaşına kadar büyüyebilir.</a:t>
            </a:r>
          </a:p>
          <a:p>
            <a:r>
              <a:rPr lang="tr-TR" b="1" dirty="0"/>
              <a:t> Yani 7 yaşındaki bir çocuğun kulak sayvanı erişkin yaşındaki boyutlarındadır. </a:t>
            </a:r>
          </a:p>
          <a:p>
            <a:r>
              <a:rPr lang="tr-TR" b="1" dirty="0"/>
              <a:t>Bu demektir ki yedi yaşını bulmuş bir birey kepçe kulak veya başka bir kulak sayvanı hastalığı nedeniyle ameliyat edilebilir.</a:t>
            </a:r>
            <a:endParaRPr lang="tr-TR" dirty="0"/>
          </a:p>
          <a:p>
            <a:pPr marL="0" indent="0">
              <a:buNone/>
            </a:pPr>
            <a:endParaRPr lang="tr-TR" dirty="0"/>
          </a:p>
        </p:txBody>
      </p:sp>
    </p:spTree>
    <p:extLst>
      <p:ext uri="{BB962C8B-B14F-4D97-AF65-F5344CB8AC3E}">
        <p14:creationId xmlns:p14="http://schemas.microsoft.com/office/powerpoint/2010/main" val="26351600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950259"/>
            <a:ext cx="10018713" cy="4840941"/>
          </a:xfrm>
        </p:spPr>
        <p:txBody>
          <a:bodyPr>
            <a:normAutofit/>
          </a:bodyPr>
          <a:lstStyle/>
          <a:p>
            <a:r>
              <a:rPr lang="tr-TR" sz="2800" dirty="0"/>
              <a:t>Doğumsal olarak işitme engelli bireylerin işitsel bilgi birikimi yoktur, bu nedenle işitme korteksi görsel işlemler için yardımcı olur. Bir çalışma sağır katılımcıların </a:t>
            </a:r>
            <a:r>
              <a:rPr lang="tr-TR" sz="2800" dirty="0" err="1"/>
              <a:t>periferik</a:t>
            </a:r>
            <a:r>
              <a:rPr lang="tr-TR" sz="2800" dirty="0"/>
              <a:t> görsel uyaranları işitme konusundan daha hızlı bir şekilde işlediğini bulmuştur. Sağırlık, </a:t>
            </a:r>
            <a:r>
              <a:rPr lang="tr-TR" sz="2800" dirty="0" err="1"/>
              <a:t>periferik</a:t>
            </a:r>
            <a:r>
              <a:rPr lang="tr-TR" sz="2800" dirty="0"/>
              <a:t> görme alanına uzaysal dikkati arttırıyor görünürken, orta alan görme ile ilgili bir değişim yoktur. Böylelikle beyin, çevresel alan dikkat kaynaklarını güçlendirerek işitsel kayıplarını görsel sisteminde telafi eder</a:t>
            </a:r>
          </a:p>
        </p:txBody>
      </p:sp>
    </p:spTree>
    <p:extLst>
      <p:ext uri="{BB962C8B-B14F-4D97-AF65-F5344CB8AC3E}">
        <p14:creationId xmlns:p14="http://schemas.microsoft.com/office/powerpoint/2010/main" val="16460322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502025"/>
            <a:ext cx="10018713" cy="5289176"/>
          </a:xfrm>
        </p:spPr>
        <p:txBody>
          <a:bodyPr>
            <a:normAutofit/>
          </a:bodyPr>
          <a:lstStyle/>
          <a:p>
            <a:r>
              <a:rPr lang="tr-TR" sz="3600" dirty="0"/>
              <a:t>2011'de yayınlanan bir araştırmada, doğuştan sağır deneklerin işiten kişilere göre </a:t>
            </a:r>
            <a:r>
              <a:rPr lang="tr-TR" sz="3600" dirty="0" err="1"/>
              <a:t>nöroretinal</a:t>
            </a:r>
            <a:r>
              <a:rPr lang="tr-TR" sz="3600" dirty="0"/>
              <a:t> kenar alanlarının çok daha büyük olduğu gösterilmiştir</a:t>
            </a:r>
          </a:p>
        </p:txBody>
      </p:sp>
    </p:spTree>
    <p:extLst>
      <p:ext uri="{BB962C8B-B14F-4D97-AF65-F5344CB8AC3E}">
        <p14:creationId xmlns:p14="http://schemas.microsoft.com/office/powerpoint/2010/main" val="13005193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519953"/>
            <a:ext cx="10018713" cy="5271247"/>
          </a:xfrm>
        </p:spPr>
        <p:txBody>
          <a:bodyPr>
            <a:normAutofit/>
          </a:bodyPr>
          <a:lstStyle/>
          <a:p>
            <a:r>
              <a:rPr lang="tr-TR" sz="3200" b="1" dirty="0"/>
              <a:t>Sonuç: Zamanında </a:t>
            </a:r>
            <a:r>
              <a:rPr lang="tr-TR" sz="3200" b="1" dirty="0" err="1"/>
              <a:t>rehabilite</a:t>
            </a:r>
            <a:r>
              <a:rPr lang="tr-TR" sz="3200" b="1" dirty="0"/>
              <a:t> edilmeyen işitme engelli bireylerin dil ve konuşma özelliklerini öğrenmesi zorlaşır. İşitme cihazı ya da </a:t>
            </a:r>
            <a:r>
              <a:rPr lang="tr-TR" sz="3200" b="1" dirty="0" err="1"/>
              <a:t>koklear</a:t>
            </a:r>
            <a:r>
              <a:rPr lang="tr-TR" sz="3200" b="1" dirty="0"/>
              <a:t> </a:t>
            </a:r>
            <a:r>
              <a:rPr lang="tr-TR" sz="3200" b="1" dirty="0" err="1"/>
              <a:t>implant</a:t>
            </a:r>
            <a:r>
              <a:rPr lang="tr-TR" sz="3200" b="1" dirty="0"/>
              <a:t> sonrası sesi duyabilseler bile işitsel uyaranın beyindeki işitme merkezlerini aktive edememektedir. Zamanında </a:t>
            </a:r>
            <a:r>
              <a:rPr lang="tr-TR" sz="3200" b="1" dirty="0" err="1"/>
              <a:t>rehabilite</a:t>
            </a:r>
            <a:r>
              <a:rPr lang="tr-TR" sz="3200" b="1" dirty="0"/>
              <a:t> edilmeyen kişilerde işitsel uyaranlar, uyarması gereken yerden farklı beyin bölgelerinde aktivasyona neden olmaktadır. Yedi yaşından sonra normal işitme oluşsa bile bu bireylerin dil ve konuşma özelliklerini yakalaması mümkün değildir</a:t>
            </a:r>
            <a:endParaRPr lang="tr-TR" sz="3200" dirty="0"/>
          </a:p>
        </p:txBody>
      </p:sp>
    </p:spTree>
    <p:extLst>
      <p:ext uri="{BB962C8B-B14F-4D97-AF65-F5344CB8AC3E}">
        <p14:creationId xmlns:p14="http://schemas.microsoft.com/office/powerpoint/2010/main" val="5350805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61365"/>
            <a:ext cx="10018713" cy="1237129"/>
          </a:xfrm>
        </p:spPr>
        <p:txBody>
          <a:bodyPr/>
          <a:lstStyle/>
          <a:p>
            <a:r>
              <a:rPr lang="tr-TR" b="1" dirty="0"/>
              <a:t>PEDİATRİK ODYOLOJİYE GİRİŞ</a:t>
            </a:r>
            <a:endParaRPr lang="tr-TR" dirty="0"/>
          </a:p>
        </p:txBody>
      </p:sp>
      <p:sp>
        <p:nvSpPr>
          <p:cNvPr id="3" name="İçerik Yer Tutucusu 2"/>
          <p:cNvSpPr>
            <a:spLocks noGrp="1"/>
          </p:cNvSpPr>
          <p:nvPr>
            <p:ph idx="1"/>
          </p:nvPr>
        </p:nvSpPr>
        <p:spPr>
          <a:xfrm>
            <a:off x="1484310" y="1398495"/>
            <a:ext cx="10018713" cy="4392706"/>
          </a:xfrm>
        </p:spPr>
        <p:txBody>
          <a:bodyPr/>
          <a:lstStyle/>
          <a:p>
            <a:r>
              <a:rPr lang="tr-TR" dirty="0"/>
              <a:t>Pediatrik </a:t>
            </a:r>
            <a:r>
              <a:rPr lang="tr-TR" dirty="0" err="1"/>
              <a:t>Odyoloji</a:t>
            </a:r>
            <a:r>
              <a:rPr lang="tr-TR" dirty="0"/>
              <a:t>, </a:t>
            </a:r>
            <a:r>
              <a:rPr lang="tr-TR" dirty="0" err="1"/>
              <a:t>odyolojinin</a:t>
            </a:r>
            <a:r>
              <a:rPr lang="tr-TR" dirty="0"/>
              <a:t> hem en zevkli hem de en zor alanıdır. Çoğu zaman çocuğa özel testleri kombine ederek bir sonuç ortaya çıkarmak gerekmektedir. </a:t>
            </a:r>
            <a:r>
              <a:rPr lang="tr-TR" b="1" dirty="0"/>
              <a:t>Bu sonuca göre çocuk rehabilitasyona alınacak veya alınmayacaktır. Diğer taraftan rehabilitasyona alınmayacaksa bile işitme cihazı çeşidi yine bu testlere göre belirlenecek yine sigorta kurumları bu testlerin sonuçlarına göre bu cihazları karşılayacak veya karşılamayacaklardır.</a:t>
            </a:r>
          </a:p>
          <a:p>
            <a:endParaRPr lang="tr-TR" dirty="0"/>
          </a:p>
        </p:txBody>
      </p:sp>
    </p:spTree>
    <p:extLst>
      <p:ext uri="{BB962C8B-B14F-4D97-AF65-F5344CB8AC3E}">
        <p14:creationId xmlns:p14="http://schemas.microsoft.com/office/powerpoint/2010/main" val="23357878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61365"/>
            <a:ext cx="10018713" cy="1237129"/>
          </a:xfrm>
        </p:spPr>
        <p:txBody>
          <a:bodyPr/>
          <a:lstStyle/>
          <a:p>
            <a:r>
              <a:rPr lang="tr-TR" b="1" dirty="0"/>
              <a:t>PEDİATRİK ODYOLOJİYE GİRİŞ</a:t>
            </a:r>
            <a:endParaRPr lang="tr-TR" dirty="0"/>
          </a:p>
        </p:txBody>
      </p:sp>
      <p:sp>
        <p:nvSpPr>
          <p:cNvPr id="3" name="İçerik Yer Tutucusu 2"/>
          <p:cNvSpPr>
            <a:spLocks noGrp="1"/>
          </p:cNvSpPr>
          <p:nvPr>
            <p:ph idx="1"/>
          </p:nvPr>
        </p:nvSpPr>
        <p:spPr>
          <a:xfrm>
            <a:off x="1484310" y="1398495"/>
            <a:ext cx="10018713" cy="4392706"/>
          </a:xfrm>
        </p:spPr>
        <p:txBody>
          <a:bodyPr>
            <a:normAutofit/>
          </a:bodyPr>
          <a:lstStyle/>
          <a:p>
            <a:r>
              <a:rPr lang="tr-TR" sz="2800" dirty="0"/>
              <a:t>Pediatrik </a:t>
            </a:r>
            <a:r>
              <a:rPr lang="tr-TR" sz="2800" dirty="0" err="1"/>
              <a:t>odyologların</a:t>
            </a:r>
            <a:r>
              <a:rPr lang="tr-TR" sz="2800" dirty="0"/>
              <a:t> karşılaşacakları </a:t>
            </a:r>
            <a:r>
              <a:rPr lang="tr-TR" sz="2800" b="1" dirty="0"/>
              <a:t>ilk zorluk çocukların dikkat süreleri ile ilgilidir.</a:t>
            </a:r>
            <a:r>
              <a:rPr lang="tr-TR" sz="2800" dirty="0"/>
              <a:t> Dikkat süreleri çocuklarda oldukça kısa olduğundan testlerin mümkün olduğunca hızlı yapılması gerekir. Doğru sonuçların alınabilmesi için de doğru testin seçilmiş olması gerekmektedir</a:t>
            </a:r>
            <a:endParaRPr lang="tr-TR" sz="2800" dirty="0"/>
          </a:p>
        </p:txBody>
      </p:sp>
    </p:spTree>
    <p:extLst>
      <p:ext uri="{BB962C8B-B14F-4D97-AF65-F5344CB8AC3E}">
        <p14:creationId xmlns:p14="http://schemas.microsoft.com/office/powerpoint/2010/main" val="12739358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61365"/>
            <a:ext cx="10018713" cy="1237129"/>
          </a:xfrm>
        </p:spPr>
        <p:txBody>
          <a:bodyPr/>
          <a:lstStyle/>
          <a:p>
            <a:r>
              <a:rPr lang="tr-TR" b="1" dirty="0"/>
              <a:t>PEDİATRİK ODYOLOJİYE GİRİŞ</a:t>
            </a:r>
            <a:endParaRPr lang="tr-TR" dirty="0"/>
          </a:p>
        </p:txBody>
      </p:sp>
      <p:sp>
        <p:nvSpPr>
          <p:cNvPr id="3" name="İçerik Yer Tutucusu 2"/>
          <p:cNvSpPr>
            <a:spLocks noGrp="1"/>
          </p:cNvSpPr>
          <p:nvPr>
            <p:ph idx="1"/>
          </p:nvPr>
        </p:nvSpPr>
        <p:spPr>
          <a:xfrm>
            <a:off x="1484310" y="1398495"/>
            <a:ext cx="10018713" cy="4392706"/>
          </a:xfrm>
        </p:spPr>
        <p:txBody>
          <a:bodyPr>
            <a:normAutofit lnSpcReduction="10000"/>
          </a:bodyPr>
          <a:lstStyle/>
          <a:p>
            <a:r>
              <a:rPr lang="tr-TR" b="1" i="1" dirty="0"/>
              <a:t>2 aylık – 7 aylık bebek</a:t>
            </a:r>
            <a:br>
              <a:rPr lang="tr-TR" dirty="0"/>
            </a:br>
            <a:r>
              <a:rPr lang="tr-TR" dirty="0"/>
              <a:t>Bebekler en fazla </a:t>
            </a:r>
            <a:r>
              <a:rPr lang="tr-TR" b="1" dirty="0"/>
              <a:t>2-3 dakika</a:t>
            </a:r>
            <a:r>
              <a:rPr lang="tr-TR" dirty="0"/>
              <a:t> boyunca etrafındaki kişileri gözlemleyebilir, yüz ifadelerini inceleyebilir, biriyle ses çıkararak iletişim kurabilir.</a:t>
            </a:r>
          </a:p>
          <a:p>
            <a:r>
              <a:rPr lang="tr-TR" b="1" i="1" dirty="0"/>
              <a:t>18 aylık çocuk</a:t>
            </a:r>
            <a:br>
              <a:rPr lang="tr-TR" dirty="0"/>
            </a:br>
            <a:r>
              <a:rPr lang="tr-TR" dirty="0"/>
              <a:t>Tek başına </a:t>
            </a:r>
            <a:r>
              <a:rPr lang="tr-TR" b="1" dirty="0"/>
              <a:t>18 aylık bir çocuk</a:t>
            </a:r>
            <a:r>
              <a:rPr lang="tr-TR" dirty="0"/>
              <a:t>, aktivitede 30 </a:t>
            </a:r>
            <a:r>
              <a:rPr lang="tr-TR" dirty="0" err="1"/>
              <a:t>sn</a:t>
            </a:r>
            <a:r>
              <a:rPr lang="tr-TR" dirty="0"/>
              <a:t> kadar dikkatini sürdürebilir. Bakım veren kişinin dikkatini çekmeden önce yapabileceği bir kaç etkinlik var ise dikkatini </a:t>
            </a:r>
            <a:r>
              <a:rPr lang="tr-TR" b="1" dirty="0"/>
              <a:t>1 veya 2 dakika</a:t>
            </a:r>
            <a:r>
              <a:rPr lang="tr-TR" dirty="0"/>
              <a:t> sürdürebilir.</a:t>
            </a:r>
          </a:p>
          <a:p>
            <a:r>
              <a:rPr lang="tr-TR" b="1" i="1" dirty="0"/>
              <a:t>2 yaş çocuğu</a:t>
            </a:r>
            <a:br>
              <a:rPr lang="tr-TR" dirty="0"/>
            </a:br>
            <a:r>
              <a:rPr lang="tr-TR" dirty="0"/>
              <a:t>Tek başına </a:t>
            </a:r>
            <a:r>
              <a:rPr lang="tr-TR" b="1" dirty="0"/>
              <a:t>2 yaş çocuğ</a:t>
            </a:r>
            <a:r>
              <a:rPr lang="tr-TR" dirty="0"/>
              <a:t>u tek bir etkinliğe dikkatini 30-60 saniye kadar sürdürebilir. Bir yetişkinin cesaretlendirmesi ile bu </a:t>
            </a:r>
            <a:r>
              <a:rPr lang="tr-TR" b="1" dirty="0"/>
              <a:t>süre 2-3 dakikaya</a:t>
            </a:r>
            <a:r>
              <a:rPr lang="tr-TR" dirty="0"/>
              <a:t> çıkabilir.</a:t>
            </a:r>
          </a:p>
          <a:p>
            <a:endParaRPr lang="tr-TR" sz="2800" dirty="0"/>
          </a:p>
        </p:txBody>
      </p:sp>
    </p:spTree>
    <p:extLst>
      <p:ext uri="{BB962C8B-B14F-4D97-AF65-F5344CB8AC3E}">
        <p14:creationId xmlns:p14="http://schemas.microsoft.com/office/powerpoint/2010/main" val="38689501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61365"/>
            <a:ext cx="10018713" cy="1237129"/>
          </a:xfrm>
        </p:spPr>
        <p:txBody>
          <a:bodyPr/>
          <a:lstStyle/>
          <a:p>
            <a:r>
              <a:rPr lang="tr-TR" b="1" dirty="0"/>
              <a:t>PEDİATRİK ODYOLOJİYE GİRİŞ</a:t>
            </a:r>
            <a:endParaRPr lang="tr-TR" dirty="0"/>
          </a:p>
        </p:txBody>
      </p:sp>
      <p:sp>
        <p:nvSpPr>
          <p:cNvPr id="3" name="İçerik Yer Tutucusu 2"/>
          <p:cNvSpPr>
            <a:spLocks noGrp="1"/>
          </p:cNvSpPr>
          <p:nvPr>
            <p:ph idx="1"/>
          </p:nvPr>
        </p:nvSpPr>
        <p:spPr>
          <a:xfrm>
            <a:off x="1484310" y="1165412"/>
            <a:ext cx="10018713" cy="5271247"/>
          </a:xfrm>
        </p:spPr>
        <p:txBody>
          <a:bodyPr>
            <a:normAutofit/>
          </a:bodyPr>
          <a:lstStyle/>
          <a:p>
            <a:r>
              <a:rPr lang="tr-TR" b="1" i="1" dirty="0"/>
              <a:t>2.5 yaş çocuğu</a:t>
            </a:r>
            <a:br>
              <a:rPr lang="tr-TR" dirty="0"/>
            </a:br>
            <a:r>
              <a:rPr lang="tr-TR" b="1" dirty="0"/>
              <a:t>2.5 yaş çocuğu</a:t>
            </a:r>
            <a:r>
              <a:rPr lang="tr-TR" dirty="0"/>
              <a:t> tek başına, bir etkinliğe </a:t>
            </a:r>
            <a:r>
              <a:rPr lang="tr-TR" b="1" dirty="0"/>
              <a:t>dikkat</a:t>
            </a:r>
            <a:r>
              <a:rPr lang="tr-TR" dirty="0"/>
              <a:t>ini yaklaşık 2 dakika verebilir. Bu dönemde etkinliklerini, bir yetişkin ile yapmaktan daha çok zevk alırlar. Yaşına ve </a:t>
            </a:r>
            <a:r>
              <a:rPr lang="tr-TR" b="1" dirty="0"/>
              <a:t>gelişim</a:t>
            </a:r>
            <a:r>
              <a:rPr lang="tr-TR" dirty="0"/>
              <a:t>ine uygun küçük bir grup ile </a:t>
            </a:r>
            <a:r>
              <a:rPr lang="tr-TR" b="1" dirty="0"/>
              <a:t>10 dakika</a:t>
            </a:r>
            <a:r>
              <a:rPr lang="tr-TR" dirty="0"/>
              <a:t> </a:t>
            </a:r>
            <a:r>
              <a:rPr lang="tr-TR" b="1" dirty="0"/>
              <a:t>oyun</a:t>
            </a:r>
            <a:r>
              <a:rPr lang="tr-TR" dirty="0"/>
              <a:t> oynayabilir.</a:t>
            </a:r>
          </a:p>
          <a:p>
            <a:r>
              <a:rPr lang="tr-TR" b="1" i="1" dirty="0"/>
              <a:t>3 yaş çocuğu</a:t>
            </a:r>
            <a:br>
              <a:rPr lang="tr-TR" dirty="0"/>
            </a:br>
            <a:r>
              <a:rPr lang="tr-TR" b="1" dirty="0"/>
              <a:t>Okul öncesi eğitimi</a:t>
            </a:r>
            <a:r>
              <a:rPr lang="tr-TR" dirty="0"/>
              <a:t> alan bir </a:t>
            </a:r>
            <a:r>
              <a:rPr lang="tr-TR" b="1" dirty="0"/>
              <a:t>3 yaş çocuğu</a:t>
            </a:r>
            <a:r>
              <a:rPr lang="tr-TR" dirty="0"/>
              <a:t> 3-8 dakika kadar bir süre dikkatini </a:t>
            </a:r>
            <a:r>
              <a:rPr lang="tr-TR" dirty="0" err="1"/>
              <a:t>sürdürebilir.Etkinlik</a:t>
            </a:r>
            <a:r>
              <a:rPr lang="tr-TR" dirty="0"/>
              <a:t> yaşına ve </a:t>
            </a:r>
            <a:r>
              <a:rPr lang="tr-TR" b="1" dirty="0"/>
              <a:t>gelişim</a:t>
            </a:r>
            <a:r>
              <a:rPr lang="tr-TR" dirty="0"/>
              <a:t>ine uygun ise de bu etkinliği ilgisini kaybetmeden tamamlayabilir.</a:t>
            </a:r>
          </a:p>
          <a:p>
            <a:r>
              <a:rPr lang="tr-TR" b="1" i="1" dirty="0"/>
              <a:t>3.5 yaş çocuğu</a:t>
            </a:r>
            <a:endParaRPr lang="tr-TR" dirty="0"/>
          </a:p>
          <a:p>
            <a:r>
              <a:rPr lang="tr-TR" b="1" dirty="0"/>
              <a:t>3.5 yaş çocuğu</a:t>
            </a:r>
            <a:r>
              <a:rPr lang="tr-TR" dirty="0"/>
              <a:t> yapabileceği/oynayabileceği farklı etkinlik ve oyunlar var ise kendi başına </a:t>
            </a:r>
            <a:r>
              <a:rPr lang="tr-TR" b="1" dirty="0"/>
              <a:t>15 dakika</a:t>
            </a:r>
            <a:r>
              <a:rPr lang="tr-TR" dirty="0"/>
              <a:t> kadar süre ile dikkatini sürdürebilir.</a:t>
            </a:r>
          </a:p>
          <a:p>
            <a:endParaRPr lang="tr-TR" sz="2800" dirty="0"/>
          </a:p>
        </p:txBody>
      </p:sp>
    </p:spTree>
    <p:extLst>
      <p:ext uri="{BB962C8B-B14F-4D97-AF65-F5344CB8AC3E}">
        <p14:creationId xmlns:p14="http://schemas.microsoft.com/office/powerpoint/2010/main" val="14061464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61365"/>
            <a:ext cx="10018713" cy="1237129"/>
          </a:xfrm>
        </p:spPr>
        <p:txBody>
          <a:bodyPr/>
          <a:lstStyle/>
          <a:p>
            <a:r>
              <a:rPr lang="tr-TR" b="1" dirty="0"/>
              <a:t>PEDİATRİK ODYOLOJİYE GİRİŞ</a:t>
            </a:r>
            <a:endParaRPr lang="tr-TR" dirty="0"/>
          </a:p>
        </p:txBody>
      </p:sp>
      <p:sp>
        <p:nvSpPr>
          <p:cNvPr id="3" name="İçerik Yer Tutucusu 2"/>
          <p:cNvSpPr>
            <a:spLocks noGrp="1"/>
          </p:cNvSpPr>
          <p:nvPr>
            <p:ph idx="1"/>
          </p:nvPr>
        </p:nvSpPr>
        <p:spPr>
          <a:xfrm>
            <a:off x="1484310" y="1165412"/>
            <a:ext cx="10018713" cy="5271247"/>
          </a:xfrm>
        </p:spPr>
        <p:txBody>
          <a:bodyPr>
            <a:normAutofit/>
          </a:bodyPr>
          <a:lstStyle/>
          <a:p>
            <a:r>
              <a:rPr lang="tr-TR" b="1" i="1" dirty="0"/>
              <a:t>4 yaş çocuğu</a:t>
            </a:r>
            <a:br>
              <a:rPr lang="tr-TR" dirty="0"/>
            </a:br>
            <a:r>
              <a:rPr lang="tr-TR" b="1" dirty="0"/>
              <a:t>4 yaş çocuğu</a:t>
            </a:r>
            <a:r>
              <a:rPr lang="tr-TR" dirty="0"/>
              <a:t> yaptığı etkinliğe ilgisini sürdürebilir hatta </a:t>
            </a:r>
            <a:r>
              <a:rPr lang="tr-TR" b="1" dirty="0"/>
              <a:t>çevreden gelen diğer uyaranları duymayabilir</a:t>
            </a:r>
            <a:r>
              <a:rPr lang="tr-TR" dirty="0"/>
              <a:t>, görmeyebilir (oyun oynarken annesinin onu yemeğe çağırması </a:t>
            </a:r>
            <a:r>
              <a:rPr lang="tr-TR" dirty="0" err="1"/>
              <a:t>vb</a:t>
            </a:r>
            <a:r>
              <a:rPr lang="tr-TR" dirty="0"/>
              <a:t>).</a:t>
            </a:r>
            <a:br>
              <a:rPr lang="tr-TR" dirty="0"/>
            </a:br>
            <a:r>
              <a:rPr lang="tr-TR" b="1" dirty="0"/>
              <a:t>4 yaş çocuğu</a:t>
            </a:r>
            <a:r>
              <a:rPr lang="tr-TR" dirty="0"/>
              <a:t> tek başına bir etkinlikte dikkatini </a:t>
            </a:r>
            <a:r>
              <a:rPr lang="tr-TR" b="1" dirty="0"/>
              <a:t>7-8 dakika</a:t>
            </a:r>
            <a:r>
              <a:rPr lang="tr-TR" dirty="0"/>
              <a:t> kadar </a:t>
            </a:r>
            <a:r>
              <a:rPr lang="tr-TR" dirty="0" err="1"/>
              <a:t>sürdürebilir.Eğer</a:t>
            </a:r>
            <a:r>
              <a:rPr lang="tr-TR" dirty="0"/>
              <a:t> etkinlik </a:t>
            </a:r>
            <a:r>
              <a:rPr lang="tr-TR" b="1" dirty="0"/>
              <a:t>4 yaş çocuğu</a:t>
            </a:r>
            <a:r>
              <a:rPr lang="tr-TR" dirty="0"/>
              <a:t> için yeni ise ve ilgisini çekiyor ise dikkatini sürdürebilme süresi 15 dakikaya kadar </a:t>
            </a:r>
            <a:r>
              <a:rPr lang="tr-TR" dirty="0" err="1"/>
              <a:t>çıkabilir.Yaşına</a:t>
            </a:r>
            <a:r>
              <a:rPr lang="tr-TR" dirty="0"/>
              <a:t> ve </a:t>
            </a:r>
            <a:r>
              <a:rPr lang="tr-TR" b="1" dirty="0"/>
              <a:t>gelişim</a:t>
            </a:r>
            <a:r>
              <a:rPr lang="tr-TR" dirty="0"/>
              <a:t>ine uygun bir grup çocuk ile </a:t>
            </a:r>
            <a:r>
              <a:rPr lang="tr-TR" b="1" dirty="0"/>
              <a:t>5-10 dakika kadar aralıksız oyunu sürdürebilir.</a:t>
            </a:r>
            <a:endParaRPr lang="tr-TR" dirty="0"/>
          </a:p>
          <a:p>
            <a:r>
              <a:rPr lang="tr-TR" b="1" i="1" dirty="0"/>
              <a:t>4.5 yaş çocuğu</a:t>
            </a:r>
            <a:endParaRPr lang="tr-TR" dirty="0"/>
          </a:p>
          <a:p>
            <a:r>
              <a:rPr lang="tr-TR" b="1" dirty="0"/>
              <a:t>4.5 yaş çocuğu</a:t>
            </a:r>
            <a:r>
              <a:rPr lang="tr-TR" dirty="0"/>
              <a:t> </a:t>
            </a:r>
            <a:r>
              <a:rPr lang="tr-TR" b="1" dirty="0"/>
              <a:t>oyuncaklarını toplamak, giyinmek gibi kendisine atanan görevleri yapabilir.</a:t>
            </a:r>
            <a:endParaRPr lang="tr-TR" dirty="0"/>
          </a:p>
          <a:p>
            <a:endParaRPr lang="tr-TR" sz="2800" dirty="0"/>
          </a:p>
        </p:txBody>
      </p:sp>
    </p:spTree>
    <p:extLst>
      <p:ext uri="{BB962C8B-B14F-4D97-AF65-F5344CB8AC3E}">
        <p14:creationId xmlns:p14="http://schemas.microsoft.com/office/powerpoint/2010/main" val="35785013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61365"/>
            <a:ext cx="10018713" cy="1237129"/>
          </a:xfrm>
        </p:spPr>
        <p:txBody>
          <a:bodyPr/>
          <a:lstStyle/>
          <a:p>
            <a:r>
              <a:rPr lang="tr-TR" b="1" dirty="0"/>
              <a:t>PEDİATRİK ODYOLOJİYE GİRİŞ</a:t>
            </a:r>
            <a:endParaRPr lang="tr-TR" dirty="0"/>
          </a:p>
        </p:txBody>
      </p:sp>
      <p:sp>
        <p:nvSpPr>
          <p:cNvPr id="3" name="İçerik Yer Tutucusu 2"/>
          <p:cNvSpPr>
            <a:spLocks noGrp="1"/>
          </p:cNvSpPr>
          <p:nvPr>
            <p:ph idx="1"/>
          </p:nvPr>
        </p:nvSpPr>
        <p:spPr>
          <a:xfrm>
            <a:off x="1484310" y="1165412"/>
            <a:ext cx="10018713" cy="5271247"/>
          </a:xfrm>
        </p:spPr>
        <p:txBody>
          <a:bodyPr>
            <a:normAutofit/>
          </a:bodyPr>
          <a:lstStyle/>
          <a:p>
            <a:r>
              <a:rPr lang="tr-TR" b="1" i="1" dirty="0"/>
              <a:t>5 yaş çocuğu</a:t>
            </a:r>
            <a:endParaRPr lang="tr-TR" dirty="0"/>
          </a:p>
          <a:p>
            <a:r>
              <a:rPr lang="tr-TR" b="1" dirty="0"/>
              <a:t>5 yaş çocuğu,</a:t>
            </a:r>
            <a:r>
              <a:rPr lang="tr-TR" dirty="0"/>
              <a:t> </a:t>
            </a:r>
            <a:r>
              <a:rPr lang="tr-TR" b="1" dirty="0"/>
              <a:t>dikka</a:t>
            </a:r>
            <a:r>
              <a:rPr lang="tr-TR" dirty="0"/>
              <a:t>tini sürdürürken bir çok dış uyaranı yok sayabilir. Tek başına, ilgisini çeken bir etkinlikte </a:t>
            </a:r>
            <a:r>
              <a:rPr lang="tr-TR" b="1" dirty="0"/>
              <a:t>dikkat</a:t>
            </a:r>
            <a:r>
              <a:rPr lang="tr-TR" dirty="0"/>
              <a:t>ini 10-15 dakika sürdürebilir. Ona verilen bir görev/ etkinlik yaşına ve </a:t>
            </a:r>
            <a:r>
              <a:rPr lang="tr-TR" b="1" dirty="0"/>
              <a:t>gelişim</a:t>
            </a:r>
            <a:r>
              <a:rPr lang="tr-TR" dirty="0"/>
              <a:t>ine uygun ise yaklaşık 4-6 dakika </a:t>
            </a:r>
            <a:r>
              <a:rPr lang="tr-TR" b="1" dirty="0"/>
              <a:t>dikkat</a:t>
            </a:r>
            <a:r>
              <a:rPr lang="tr-TR" dirty="0"/>
              <a:t>ini </a:t>
            </a:r>
            <a:r>
              <a:rPr lang="tr-TR" dirty="0" err="1"/>
              <a:t>verebilir.Yaşına</a:t>
            </a:r>
            <a:r>
              <a:rPr lang="tr-TR" dirty="0"/>
              <a:t> ve </a:t>
            </a:r>
            <a:r>
              <a:rPr lang="tr-TR" b="1" dirty="0"/>
              <a:t>gelişim</a:t>
            </a:r>
            <a:r>
              <a:rPr lang="tr-TR" dirty="0"/>
              <a:t>ine uygun bir grup çocuk ile </a:t>
            </a:r>
            <a:r>
              <a:rPr lang="tr-TR" b="1" dirty="0"/>
              <a:t>10-25 dakika kadar oyunu dikkati dağılmadan sürdürebilir</a:t>
            </a:r>
            <a:r>
              <a:rPr lang="tr-TR" dirty="0"/>
              <a:t>.</a:t>
            </a:r>
          </a:p>
          <a:p>
            <a:r>
              <a:rPr lang="tr-TR" b="1" i="1" dirty="0"/>
              <a:t>6 yaş çocuğu</a:t>
            </a:r>
            <a:br>
              <a:rPr lang="tr-TR" dirty="0"/>
            </a:br>
            <a:r>
              <a:rPr lang="tr-TR" b="1" dirty="0"/>
              <a:t>6 yaş çocuğu</a:t>
            </a:r>
            <a:r>
              <a:rPr lang="tr-TR" dirty="0"/>
              <a:t> tek başına ilgisini çeken bir etkinliğe </a:t>
            </a:r>
            <a:r>
              <a:rPr lang="tr-TR" b="1" dirty="0"/>
              <a:t>30 dakika kadar dikkatini verebilir</a:t>
            </a:r>
            <a:r>
              <a:rPr lang="tr-TR" dirty="0"/>
              <a:t>.</a:t>
            </a:r>
          </a:p>
          <a:p>
            <a:endParaRPr lang="tr-TR" sz="2800" dirty="0"/>
          </a:p>
        </p:txBody>
      </p:sp>
    </p:spTree>
    <p:extLst>
      <p:ext uri="{BB962C8B-B14F-4D97-AF65-F5344CB8AC3E}">
        <p14:creationId xmlns:p14="http://schemas.microsoft.com/office/powerpoint/2010/main" val="25050073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61365"/>
            <a:ext cx="10018713" cy="1237129"/>
          </a:xfrm>
        </p:spPr>
        <p:txBody>
          <a:bodyPr/>
          <a:lstStyle/>
          <a:p>
            <a:r>
              <a:rPr lang="tr-TR" b="1" dirty="0"/>
              <a:t>PEDİATRİK ODYOLOJİYE GİRİŞ</a:t>
            </a:r>
            <a:endParaRPr lang="tr-TR" dirty="0"/>
          </a:p>
        </p:txBody>
      </p:sp>
      <p:sp>
        <p:nvSpPr>
          <p:cNvPr id="3" name="İçerik Yer Tutucusu 2"/>
          <p:cNvSpPr>
            <a:spLocks noGrp="1"/>
          </p:cNvSpPr>
          <p:nvPr>
            <p:ph idx="1"/>
          </p:nvPr>
        </p:nvSpPr>
        <p:spPr>
          <a:xfrm>
            <a:off x="1484310" y="1165412"/>
            <a:ext cx="10018713" cy="5271247"/>
          </a:xfrm>
        </p:spPr>
        <p:txBody>
          <a:bodyPr>
            <a:normAutofit/>
          </a:bodyPr>
          <a:lstStyle/>
          <a:p>
            <a:r>
              <a:rPr lang="tr-TR" sz="2800" dirty="0"/>
              <a:t>Bu nedenle bir çocukla ilgilenmekte olan bir </a:t>
            </a:r>
            <a:r>
              <a:rPr lang="tr-TR" sz="2800" dirty="0" err="1"/>
              <a:t>odyoloğun</a:t>
            </a:r>
            <a:r>
              <a:rPr lang="tr-TR" sz="2800" dirty="0"/>
              <a:t> çocuğun dikkatini bir süreliğine teste odaklayabilmesi gerekmektedir.</a:t>
            </a:r>
          </a:p>
          <a:p>
            <a:r>
              <a:rPr lang="tr-TR" sz="2800" dirty="0"/>
              <a:t> </a:t>
            </a:r>
            <a:r>
              <a:rPr lang="tr-TR" sz="2800" b="1" dirty="0"/>
              <a:t>Dikkat, en genel anlamıyla; zihinsel bir faaliyetin bir etkinliğe odaklaşmasıdır</a:t>
            </a:r>
            <a:r>
              <a:rPr lang="tr-TR" sz="2800" dirty="0"/>
              <a:t>. </a:t>
            </a:r>
          </a:p>
          <a:p>
            <a:r>
              <a:rPr lang="tr-TR" sz="2800" b="1" dirty="0"/>
              <a:t>Dikkatin yapısında zihinsel bir </a:t>
            </a:r>
            <a:r>
              <a:rPr lang="tr-TR" sz="2800" b="1" dirty="0" err="1"/>
              <a:t>uyarılmışlık</a:t>
            </a:r>
            <a:r>
              <a:rPr lang="tr-TR" sz="2800" b="1" dirty="0"/>
              <a:t> hâli ve seçme işlemi vardır.</a:t>
            </a:r>
          </a:p>
          <a:p>
            <a:r>
              <a:rPr lang="tr-TR" sz="2800" dirty="0"/>
              <a:t> </a:t>
            </a:r>
            <a:r>
              <a:rPr lang="tr-TR" sz="2800" b="1" dirty="0"/>
              <a:t>Zihin dış dünyadan gelen uyarıcıları almaya hazır hâldedir, uyarıcıları fark eder ve karşı karşıya olduğu büyük miktardaki uyarıcılar arasından amacına uygun olanları seçer</a:t>
            </a:r>
            <a:r>
              <a:rPr lang="tr-TR" sz="2800" dirty="0"/>
              <a:t>.</a:t>
            </a:r>
          </a:p>
          <a:p>
            <a:r>
              <a:rPr lang="tr-TR" sz="2800" dirty="0"/>
              <a:t> </a:t>
            </a:r>
            <a:r>
              <a:rPr lang="tr-TR" sz="2800" b="1" dirty="0"/>
              <a:t>Bu süreci yönlendiren unsur “DİKKAT” mekanizmasıdır.</a:t>
            </a:r>
            <a:endParaRPr lang="tr-TR" sz="2800" dirty="0"/>
          </a:p>
          <a:p>
            <a:endParaRPr lang="tr-TR" sz="2800" dirty="0"/>
          </a:p>
        </p:txBody>
      </p:sp>
    </p:spTree>
    <p:extLst>
      <p:ext uri="{BB962C8B-B14F-4D97-AF65-F5344CB8AC3E}">
        <p14:creationId xmlns:p14="http://schemas.microsoft.com/office/powerpoint/2010/main" val="23275293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TM03457496[[fn=Paralaks]]</Template>
  <TotalTime>560</TotalTime>
  <Words>3892</Words>
  <Application>Microsoft Office PowerPoint</Application>
  <PresentationFormat>Geniş ekran</PresentationFormat>
  <Paragraphs>374</Paragraphs>
  <Slides>120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120</vt:i4>
      </vt:variant>
    </vt:vector>
  </HeadingPairs>
  <TitlesOfParts>
    <vt:vector size="123" baseType="lpstr">
      <vt:lpstr>Arial</vt:lpstr>
      <vt:lpstr>Corbel</vt:lpstr>
      <vt:lpstr>Paralaks</vt:lpstr>
      <vt:lpstr>PEDİATRİK ODYOLOJİ</vt:lpstr>
      <vt:lpstr>Yrd. Doçent Dr. Kemal Tuskan</vt:lpstr>
      <vt:lpstr>Pediatrik Odyoloji</vt:lpstr>
      <vt:lpstr>Pediatrik Odyoloji ve Pediatride Anatomik-Fizyolojik Farklılıklar</vt:lpstr>
      <vt:lpstr>Kulak Anatomisi </vt:lpstr>
      <vt:lpstr>Kulak Sayvanı (Aurikula)</vt:lpstr>
      <vt:lpstr>Kulak Sayvanı (Aurikula)</vt:lpstr>
      <vt:lpstr>Kulak Sayvanı (Aurikula)</vt:lpstr>
      <vt:lpstr>Kulak Sayvanı (Aurikula)</vt:lpstr>
      <vt:lpstr>Dış Kulak Yolu (DKY) </vt:lpstr>
      <vt:lpstr>Dış Kulak Yolu</vt:lpstr>
      <vt:lpstr>Dış Kulak Yolu</vt:lpstr>
      <vt:lpstr>Temporal Kemik (Kulak Kemiği)</vt:lpstr>
      <vt:lpstr>ORTA KULAK </vt:lpstr>
      <vt:lpstr>Mastoid Hücreler</vt:lpstr>
      <vt:lpstr>Mastoid Hücreler</vt:lpstr>
      <vt:lpstr>Pnömotik Tip</vt:lpstr>
      <vt:lpstr>Diploik Tip</vt:lpstr>
      <vt:lpstr>Sklerotik Tip</vt:lpstr>
      <vt:lpstr>Mastoid Kemik Hücreler</vt:lpstr>
      <vt:lpstr>PowerPoint Sunusu</vt:lpstr>
      <vt:lpstr>PowerPoint Sunusu</vt:lpstr>
      <vt:lpstr>PowerPoint Sunusu</vt:lpstr>
      <vt:lpstr>Timpanik Boşluk </vt:lpstr>
      <vt:lpstr>PowerPoint Sunusu</vt:lpstr>
      <vt:lpstr>PowerPoint Sunusu</vt:lpstr>
      <vt:lpstr>PowerPoint Sunusu</vt:lpstr>
      <vt:lpstr>Kulak Zarı Histolojisi</vt:lpstr>
      <vt:lpstr>Orta Kulak İç Duvar</vt:lpstr>
      <vt:lpstr>Promontium</vt:lpstr>
      <vt:lpstr>PowerPoint Sunusu</vt:lpstr>
      <vt:lpstr>PowerPoint Sunusu</vt:lpstr>
      <vt:lpstr>PowerPoint Sunusu</vt:lpstr>
      <vt:lpstr>PowerPoint Sunusu</vt:lpstr>
      <vt:lpstr>PowerPoint Sunusu</vt:lpstr>
      <vt:lpstr>ORTA KULAK KEMİKÇİKLERİ </vt:lpstr>
      <vt:lpstr>ORTA KULAK KEMİKÇİKLERİ</vt:lpstr>
      <vt:lpstr>ORTA KULAK KEMİKÇİKLERİ </vt:lpstr>
      <vt:lpstr>ORTA KULAK KEMİKÇİKLERİ </vt:lpstr>
      <vt:lpstr>ORTA KULAKTAKİ KASLAR </vt:lpstr>
      <vt:lpstr>Östaki Borusu – Tuba Eustachi </vt:lpstr>
      <vt:lpstr>Östaki Borusu – Tuba Eustachi </vt:lpstr>
      <vt:lpstr>Östaki Borusu – Tuba Eustachi</vt:lpstr>
      <vt:lpstr>Östaki Borusunun Çocuklardaki Anatomik ve Fizyolojik farklılıklar</vt:lpstr>
      <vt:lpstr>Östaki Borusunun Çocuklardaki Anatomik ve Fizyolojik farklılıklar</vt:lpstr>
      <vt:lpstr>Östaki Borusunun Çocuklardaki Anatomik ve Fizyolojik farklılıklar</vt:lpstr>
      <vt:lpstr>Östaki Borusunun Çocuklardaki Anatomik ve Fizyolojik farklılıklar</vt:lpstr>
      <vt:lpstr>Östaki Borusunun Çocuklardaki Anatomik ve Fizyolojik farklılıklar</vt:lpstr>
      <vt:lpstr>Östaki Borusunun Çocuklardaki Anatomik ve Fizyolojik farklılıklar</vt:lpstr>
      <vt:lpstr>Östaki Borusunun Çocuklardaki Anatomik ve Fizyolojik farklılıklar</vt:lpstr>
      <vt:lpstr>KULAK FİZYOLOJİSİ</vt:lpstr>
      <vt:lpstr>Ses </vt:lpstr>
      <vt:lpstr>PowerPoint Sunusu</vt:lpstr>
      <vt:lpstr>PowerPoint Sunusu</vt:lpstr>
      <vt:lpstr>PowerPoint Sunusu</vt:lpstr>
      <vt:lpstr>Orta Kulak Fizyolojisi</vt:lpstr>
      <vt:lpstr>Sesin Alınması ve İşitmenin Algılanması</vt:lpstr>
      <vt:lpstr>PowerPoint Sunusu</vt:lpstr>
      <vt:lpstr>PowerPoint Sunusu</vt:lpstr>
      <vt:lpstr>PowerPoint Sunusu</vt:lpstr>
      <vt:lpstr>PowerPoint Sunusu</vt:lpstr>
      <vt:lpstr>PowerPoint Sunusu</vt:lpstr>
      <vt:lpstr>PowerPoint Sunusu</vt:lpstr>
      <vt:lpstr>PowerPoint Sunusu</vt:lpstr>
      <vt:lpstr>Yuvarlak ve Oval Pencerelerin Rolü </vt:lpstr>
      <vt:lpstr>Despahage</vt:lpstr>
      <vt:lpstr>Despahage</vt:lpstr>
      <vt:lpstr>Yuvarlak pencere elastisitesi </vt:lpstr>
      <vt:lpstr>Östaki Borusu Fonksiyonları </vt:lpstr>
      <vt:lpstr>Östaki Borusu Fonksiyonları</vt:lpstr>
      <vt:lpstr>Östaki Borusu Fonksiyonları</vt:lpstr>
      <vt:lpstr>Östaki Borusu Fonksiyonları</vt:lpstr>
      <vt:lpstr>Pediatrik Odyolojiye Giriş</vt:lpstr>
      <vt:lpstr>PowerPoint Sunusu</vt:lpstr>
      <vt:lpstr>PowerPoint Sunusu</vt:lpstr>
      <vt:lpstr>PowerPoint Sunusu</vt:lpstr>
      <vt:lpstr>PowerPoint Sunusu</vt:lpstr>
      <vt:lpstr>PowerPoint Sunusu</vt:lpstr>
      <vt:lpstr>PowerPoint Sunusu</vt:lpstr>
      <vt:lpstr>PowerPoint Sunusu</vt:lpstr>
      <vt:lpstr>Nöral Plastisite</vt:lpstr>
      <vt:lpstr>PowerPoint Sunusu</vt:lpstr>
      <vt:lpstr>PowerPoint Sunusu</vt:lpstr>
      <vt:lpstr>Crossmodal Reorganization  (Çapraz Modal Plastisite)</vt:lpstr>
      <vt:lpstr>PowerPoint Sunusu</vt:lpstr>
      <vt:lpstr>Sağırlık ve Plastisite</vt:lpstr>
      <vt:lpstr>PowerPoint Sunusu</vt:lpstr>
      <vt:lpstr>PowerPoint Sunusu</vt:lpstr>
      <vt:lpstr>PowerPoint Sunusu</vt:lpstr>
      <vt:lpstr>PowerPoint Sunusu</vt:lpstr>
      <vt:lpstr>PowerPoint Sunusu</vt:lpstr>
      <vt:lpstr>PowerPoint Sunusu</vt:lpstr>
      <vt:lpstr>PEDİATRİK ODYOLOJİYE GİRİŞ</vt:lpstr>
      <vt:lpstr>PEDİATRİK ODYOLOJİYE GİRİŞ</vt:lpstr>
      <vt:lpstr>PEDİATRİK ODYOLOJİYE GİRİŞ</vt:lpstr>
      <vt:lpstr>PEDİATRİK ODYOLOJİYE GİRİŞ</vt:lpstr>
      <vt:lpstr>PEDİATRİK ODYOLOJİYE GİRİŞ</vt:lpstr>
      <vt:lpstr>PEDİATRİK ODYOLOJİYE GİRİŞ</vt:lpstr>
      <vt:lpstr>PEDİATRİK ODYOLOJİYE GİRİŞ</vt:lpstr>
      <vt:lpstr>PEDİATRİK ODYOLOJİYE GİRİŞ</vt:lpstr>
      <vt:lpstr>PEDİATRİK ODYOLOJİYE GİRİŞ</vt:lpstr>
      <vt:lpstr>PEDİATRİK ODYOLOJİYE GİRİŞ</vt:lpstr>
      <vt:lpstr>PEDİATRİK ODYOLOJİYE GİRİŞ</vt:lpstr>
      <vt:lpstr>Dikkat Mekanizmasını Harekete Geçirmek 1</vt:lpstr>
      <vt:lpstr>Dikkat Mekanizmasını Harekete Geçirmek 2</vt:lpstr>
      <vt:lpstr>Dikkat Mekanizmasını Harekete Geçirmek 3</vt:lpstr>
      <vt:lpstr>Dikkat Mekanizmasını Harekete Geçirmek 4</vt:lpstr>
      <vt:lpstr>Dikkat Mekanizmasını Harekete Geçirmek 5</vt:lpstr>
      <vt:lpstr>Pediatrik Hasta Grubunda Değerlendirilen Parametreler</vt:lpstr>
      <vt:lpstr>Pediatrik Hasta Grubunda Değerlendirilen Parametreler</vt:lpstr>
      <vt:lpstr>Cross Check İlkesi </vt:lpstr>
      <vt:lpstr>Cross Check İlkesi </vt:lpstr>
      <vt:lpstr>Cross Check İlkesi </vt:lpstr>
      <vt:lpstr>Cross Check İlkesi </vt:lpstr>
      <vt:lpstr>Cross Check İlkesi </vt:lpstr>
      <vt:lpstr>Cross Check İlkesi </vt:lpstr>
      <vt:lpstr>Pediatrik Odyolojide Öykü Alma </vt:lpstr>
      <vt:lpstr>Pediatrik Odyolojide Öykü Alma </vt:lpstr>
      <vt:lpstr>Pediatrik Odyolojide Öykü Alma </vt:lpstr>
      <vt:lpstr>Pediatrik Odyolojide Öykü Alma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PEDİATRİK ODYOLOJİ</dc:title>
  <dc:creator>Kemal Tuskan</dc:creator>
  <cp:lastModifiedBy>Kemal Tuskan</cp:lastModifiedBy>
  <cp:revision>41</cp:revision>
  <dcterms:created xsi:type="dcterms:W3CDTF">2017-02-09T14:06:08Z</dcterms:created>
  <dcterms:modified xsi:type="dcterms:W3CDTF">2017-02-11T07:37:03Z</dcterms:modified>
</cp:coreProperties>
</file>