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6" r:id="rId11"/>
    <p:sldId id="268" r:id="rId12"/>
    <p:sldId id="265" r:id="rId13"/>
    <p:sldId id="267"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2" r:id="rId27"/>
    <p:sldId id="283" r:id="rId28"/>
    <p:sldId id="284" r:id="rId29"/>
    <p:sldId id="285" r:id="rId30"/>
    <p:sldId id="286" r:id="rId31"/>
    <p:sldId id="289" r:id="rId32"/>
    <p:sldId id="291" r:id="rId33"/>
    <p:sldId id="293" r:id="rId34"/>
    <p:sldId id="295" r:id="rId35"/>
    <p:sldId id="296" r:id="rId36"/>
    <p:sldId id="297" r:id="rId37"/>
    <p:sldId id="294"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1" r:id="rId51"/>
    <p:sldId id="310"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0" d="100"/>
          <a:sy n="70" d="100"/>
        </p:scale>
        <p:origin x="-63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4/1/2017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48A87A34-81AB-432B-8DAE-1953F412C126}" type="datetimeFigureOut">
              <a:rPr lang="en-US" dirty="0"/>
              <a:t>4/1/2017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8A87A34-81AB-432B-8DAE-1953F412C126}" type="datetimeFigureOut">
              <a:rPr lang="en-US" dirty="0"/>
              <a:t>4/1/2017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dirty="0"/>
              <a:t>4/1/2017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1336089"/>
          </a:xfrm>
        </p:spPr>
        <p:txBody>
          <a:bodyPr/>
          <a:lstStyle/>
          <a:p>
            <a:r>
              <a:rPr lang="tr-TR" dirty="0">
                <a:solidFill>
                  <a:srgbClr val="FF0000"/>
                </a:solidFill>
              </a:rPr>
              <a:t>PEDİATRİK ODYOLOJİ</a:t>
            </a:r>
          </a:p>
        </p:txBody>
      </p:sp>
      <p:sp>
        <p:nvSpPr>
          <p:cNvPr id="3" name="Alt Başlık 2"/>
          <p:cNvSpPr>
            <a:spLocks noGrp="1"/>
          </p:cNvSpPr>
          <p:nvPr>
            <p:ph type="subTitle" idx="1"/>
          </p:nvPr>
        </p:nvSpPr>
        <p:spPr/>
        <p:txBody>
          <a:bodyPr/>
          <a:lstStyle/>
          <a:p>
            <a:pPr algn="r"/>
            <a:r>
              <a:rPr lang="tr-TR" dirty="0">
                <a:solidFill>
                  <a:srgbClr val="00B0F0"/>
                </a:solidFill>
              </a:rPr>
              <a:t>Yrd.  Doçent Doktor Kemal Tuskan</a:t>
            </a:r>
          </a:p>
          <a:p>
            <a:pPr algn="r"/>
            <a:endParaRPr lang="tr-TR" dirty="0"/>
          </a:p>
        </p:txBody>
      </p:sp>
    </p:spTree>
    <p:extLst>
      <p:ext uri="{BB962C8B-B14F-4D97-AF65-F5344CB8AC3E}">
        <p14:creationId xmlns:p14="http://schemas.microsoft.com/office/powerpoint/2010/main" val="64253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6457323" cy="4532700"/>
          </a:xfrm>
        </p:spPr>
        <p:txBody>
          <a:bodyPr>
            <a:normAutofit fontScale="85000" lnSpcReduction="10000"/>
          </a:bodyPr>
          <a:lstStyle/>
          <a:p>
            <a:r>
              <a:rPr lang="tr-TR" sz="3800" b="1" u="sng" dirty="0">
                <a:solidFill>
                  <a:schemeClr val="bg2">
                    <a:lumMod val="75000"/>
                  </a:schemeClr>
                </a:solidFill>
              </a:rPr>
              <a:t>TESTLERİN FİZYOLOJİSİ</a:t>
            </a:r>
          </a:p>
          <a:p>
            <a:pPr marL="342900" indent="-342900" algn="just">
              <a:buFont typeface="Wingdings" panose="05000000000000000000" pitchFamily="2" charset="2"/>
              <a:buChar char="q"/>
            </a:pPr>
            <a:r>
              <a:rPr lang="tr-TR" dirty="0" smtClean="0">
                <a:solidFill>
                  <a:srgbClr val="00B050"/>
                </a:solidFill>
                <a:latin typeface="Times New Roman" panose="02020603050405020304" pitchFamily="18" charset="0"/>
                <a:cs typeface="Times New Roman" panose="02020603050405020304" pitchFamily="18" charset="0"/>
              </a:rPr>
              <a:t>Orta </a:t>
            </a:r>
            <a:r>
              <a:rPr lang="tr-TR" dirty="0">
                <a:solidFill>
                  <a:srgbClr val="00B050"/>
                </a:solidFill>
                <a:latin typeface="Times New Roman" panose="02020603050405020304" pitchFamily="18" charset="0"/>
                <a:cs typeface="Times New Roman" panose="02020603050405020304" pitchFamily="18" charset="0"/>
              </a:rPr>
              <a:t>ve dış kulak tüm frekanslardaki uyaranları eşit şekilde geçirmez.</a:t>
            </a:r>
          </a:p>
          <a:p>
            <a:pPr marL="800100" lvl="1" indent="-342900" algn="just">
              <a:buFont typeface="Wingdings" panose="05000000000000000000" pitchFamily="2" charset="2"/>
              <a:buChar char="q"/>
            </a:pPr>
            <a:r>
              <a:rPr lang="tr-TR" dirty="0" smtClean="0">
                <a:solidFill>
                  <a:srgbClr val="00B050"/>
                </a:solidFill>
                <a:latin typeface="Times New Roman" panose="02020603050405020304" pitchFamily="18" charset="0"/>
                <a:cs typeface="Times New Roman" panose="02020603050405020304" pitchFamily="18" charset="0"/>
              </a:rPr>
              <a:t>ŞEKİLLERDEN BİRİNCİSİ FREKANSLARA GÖRE SESLERİN ORTA KULAKTAKİ YANSIMASINI İKİNCİSİ İSE ORTA KULAKTA EMİLİMİNİ GÖSTERMEKTEDİR. ŞEKİLLERDE DE GÖRÜLMEKTE OLDUĞU ÜZERE EN İYİ ORTA KULAK YAYILIMINA SAHİP FREKANS ARALIĞI 1000 İLE 4000 HZ ARASINDADIR.</a:t>
            </a:r>
          </a:p>
          <a:p>
            <a:pPr marL="800100" lvl="1" indent="-342900" algn="just">
              <a:buFont typeface="Wingdings" panose="05000000000000000000" pitchFamily="2" charset="2"/>
              <a:buChar char="q"/>
            </a:pPr>
            <a:r>
              <a:rPr lang="tr-TR" dirty="0" smtClean="0">
                <a:solidFill>
                  <a:srgbClr val="00B050"/>
                </a:solidFill>
                <a:latin typeface="Times New Roman" panose="02020603050405020304" pitchFamily="18" charset="0"/>
                <a:cs typeface="Times New Roman" panose="02020603050405020304" pitchFamily="18" charset="0"/>
              </a:rPr>
              <a:t>FREKANSLARIN ETKİLERDEN DOLAYI FREKANS GEÇİRGENLİĞİ SINIRLI ORTA KULAK İŞİTME HASSASİYETİNİ SINIRLAYICI BİR ETKİ GÖSTERMEKTEDİR.</a:t>
            </a:r>
          </a:p>
          <a:p>
            <a:pPr marL="800100" lvl="1" indent="-342900" algn="just">
              <a:buFont typeface="Wingdings" panose="05000000000000000000" pitchFamily="2" charset="2"/>
              <a:buChar char="q"/>
            </a:pPr>
            <a:endParaRPr lang="tr-TR" dirty="0">
              <a:solidFill>
                <a:srgbClr val="00B050"/>
              </a:solidFill>
            </a:endParaRPr>
          </a:p>
        </p:txBody>
      </p:sp>
      <p:pic>
        <p:nvPicPr>
          <p:cNvPr id="5" name="Resim 4"/>
          <p:cNvPicPr>
            <a:picLocks noChangeAspect="1"/>
          </p:cNvPicPr>
          <p:nvPr/>
        </p:nvPicPr>
        <p:blipFill>
          <a:blip r:embed="rId2"/>
          <a:stretch>
            <a:fillRect/>
          </a:stretch>
        </p:blipFill>
        <p:spPr>
          <a:xfrm>
            <a:off x="8599989" y="2012480"/>
            <a:ext cx="3472405" cy="2337349"/>
          </a:xfrm>
          <a:prstGeom prst="rect">
            <a:avLst/>
          </a:prstGeom>
        </p:spPr>
      </p:pic>
      <p:pic>
        <p:nvPicPr>
          <p:cNvPr id="6" name="Resim 5"/>
          <p:cNvPicPr>
            <a:picLocks noChangeAspect="1"/>
          </p:cNvPicPr>
          <p:nvPr/>
        </p:nvPicPr>
        <p:blipFill>
          <a:blip r:embed="rId3"/>
          <a:stretch>
            <a:fillRect/>
          </a:stretch>
        </p:blipFill>
        <p:spPr>
          <a:xfrm>
            <a:off x="8599989" y="4349829"/>
            <a:ext cx="3472405" cy="2508171"/>
          </a:xfrm>
          <a:prstGeom prst="rect">
            <a:avLst/>
          </a:prstGeom>
        </p:spPr>
      </p:pic>
    </p:spTree>
    <p:extLst>
      <p:ext uri="{BB962C8B-B14F-4D97-AF65-F5344CB8AC3E}">
        <p14:creationId xmlns:p14="http://schemas.microsoft.com/office/powerpoint/2010/main" val="197389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9264318" cy="3838353"/>
          </a:xfrm>
        </p:spPr>
        <p:txBody>
          <a:bodyPr>
            <a:normAutofit fontScale="92500"/>
          </a:bodyPr>
          <a:lstStyle/>
          <a:p>
            <a:r>
              <a:rPr lang="tr-TR" sz="3800" b="1" u="sng" dirty="0">
                <a:solidFill>
                  <a:schemeClr val="bg2">
                    <a:lumMod val="75000"/>
                  </a:schemeClr>
                </a:solidFill>
              </a:rPr>
              <a:t>TESTLERİN FİZYOLOJİSİ</a:t>
            </a:r>
          </a:p>
          <a:p>
            <a:r>
              <a:rPr lang="tr-TR" sz="2000" b="1" u="sng" dirty="0">
                <a:solidFill>
                  <a:schemeClr val="bg2">
                    <a:lumMod val="75000"/>
                  </a:schemeClr>
                </a:solidFill>
              </a:rPr>
              <a:t>terimler</a:t>
            </a:r>
          </a:p>
          <a:p>
            <a:pPr algn="just"/>
            <a:r>
              <a:rPr lang="tr-TR" dirty="0" smtClean="0">
                <a:solidFill>
                  <a:srgbClr val="00B050"/>
                </a:solidFill>
              </a:rPr>
              <a:t>KULAK YAPILARI SESE KARŞI DİRENÇ GÖSTERMEKTE OLUP BUNA </a:t>
            </a:r>
            <a:r>
              <a:rPr lang="tr-TR" dirty="0" smtClean="0">
                <a:solidFill>
                  <a:srgbClr val="C00000"/>
                </a:solidFill>
              </a:rPr>
              <a:t>AKUSTİK İMPEDANS </a:t>
            </a:r>
            <a:r>
              <a:rPr lang="tr-TR" dirty="0" smtClean="0">
                <a:solidFill>
                  <a:srgbClr val="00B050"/>
                </a:solidFill>
              </a:rPr>
              <a:t>ADI VERİLİR. TERSİ YANİ SESİ GEÇİRME ÖZELLİĞİNE İSE ADMİTTANS DENİLMEKTEDİR.</a:t>
            </a:r>
          </a:p>
          <a:p>
            <a:pPr algn="just"/>
            <a:r>
              <a:rPr lang="tr-TR" dirty="0" smtClean="0">
                <a:solidFill>
                  <a:srgbClr val="C00000"/>
                </a:solidFill>
              </a:rPr>
              <a:t>İMMİTANS TERİMİ </a:t>
            </a:r>
            <a:r>
              <a:rPr lang="tr-TR" dirty="0" smtClean="0">
                <a:solidFill>
                  <a:srgbClr val="00B050"/>
                </a:solidFill>
              </a:rPr>
              <a:t>İSE İMPEDANS İLE ADMİTTANS ARASINDAKİ </a:t>
            </a:r>
            <a:r>
              <a:rPr lang="tr-TR" dirty="0" smtClean="0">
                <a:solidFill>
                  <a:srgbClr val="FFC000"/>
                </a:solidFill>
              </a:rPr>
              <a:t>DENGE KONUMU </a:t>
            </a:r>
            <a:r>
              <a:rPr lang="tr-TR" dirty="0" smtClean="0">
                <a:solidFill>
                  <a:srgbClr val="00B050"/>
                </a:solidFill>
              </a:rPr>
              <a:t>ANLAMINA GELEN BİR TERİMDİR.</a:t>
            </a:r>
          </a:p>
          <a:p>
            <a:pPr algn="just"/>
            <a:r>
              <a:rPr lang="tr-TR" dirty="0" smtClean="0">
                <a:solidFill>
                  <a:srgbClr val="00B050"/>
                </a:solidFill>
              </a:rPr>
              <a:t>MEVCUT İMMİTANSMETRİK CİHAZLARIMIZ ASLINDA </a:t>
            </a:r>
            <a:r>
              <a:rPr lang="tr-TR" dirty="0" smtClean="0">
                <a:solidFill>
                  <a:srgbClr val="FF0000"/>
                </a:solidFill>
              </a:rPr>
              <a:t>ADMİTTANSI ÖLÇMEKTE </a:t>
            </a:r>
            <a:r>
              <a:rPr lang="tr-TR" dirty="0" smtClean="0">
                <a:solidFill>
                  <a:srgbClr val="00B050"/>
                </a:solidFill>
              </a:rPr>
              <a:t>OLAN CİHAZLARDIR.</a:t>
            </a:r>
          </a:p>
          <a:p>
            <a:pPr algn="l"/>
            <a:endParaRPr lang="tr-TR" dirty="0"/>
          </a:p>
        </p:txBody>
      </p:sp>
    </p:spTree>
    <p:extLst>
      <p:ext uri="{BB962C8B-B14F-4D97-AF65-F5344CB8AC3E}">
        <p14:creationId xmlns:p14="http://schemas.microsoft.com/office/powerpoint/2010/main" val="1713505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9264318" cy="3838353"/>
          </a:xfrm>
        </p:spPr>
        <p:txBody>
          <a:bodyPr>
            <a:normAutofit/>
          </a:bodyPr>
          <a:lstStyle/>
          <a:p>
            <a:r>
              <a:rPr lang="tr-TR" sz="3800" b="1" u="sng" dirty="0">
                <a:solidFill>
                  <a:schemeClr val="bg2">
                    <a:lumMod val="75000"/>
                  </a:schemeClr>
                </a:solidFill>
              </a:rPr>
              <a:t>TESTLERİN FİZYOLOJİSİ</a:t>
            </a:r>
          </a:p>
          <a:p>
            <a:pPr algn="just"/>
            <a:r>
              <a:rPr lang="tr-TR" dirty="0" smtClean="0">
                <a:solidFill>
                  <a:srgbClr val="00B050"/>
                </a:solidFill>
              </a:rPr>
              <a:t>ADMİTTANS ÖLÇÜMÜ YAPMAKTA OLMAMIZIN NEDENLERİ ŞUNLARDIR;</a:t>
            </a:r>
          </a:p>
          <a:p>
            <a:pPr marL="914400" lvl="1" indent="-457200" algn="just">
              <a:buFont typeface="Wingdings" panose="05000000000000000000" pitchFamily="2" charset="2"/>
              <a:buChar char="q"/>
            </a:pPr>
            <a:r>
              <a:rPr lang="tr-TR" dirty="0" smtClean="0">
                <a:solidFill>
                  <a:srgbClr val="00B050"/>
                </a:solidFill>
              </a:rPr>
              <a:t>DIŞ KULAK YOLU HACMİ VE ŞEKLİ BİREYE GÖRE DEĞİŞMEKTEDİR. İMMİTANS ÖLÇMEK İSTEDİĞİMİZDE DIŞ KULAK YOLU HACMİ İMMİTANS DEĞERİNİ ETKİLEMEKTEDİR. OYSA ADMİTTANS ÖLÇTÜĞÜMÜZDE DIŞ KULAK YOLU HACMİ </a:t>
            </a:r>
            <a:r>
              <a:rPr lang="tr-TR" dirty="0" smtClean="0">
                <a:solidFill>
                  <a:srgbClr val="FF0000"/>
                </a:solidFill>
              </a:rPr>
              <a:t>SADECE TABAN ÇİZGİSİNİ </a:t>
            </a:r>
            <a:r>
              <a:rPr lang="tr-TR" dirty="0" smtClean="0">
                <a:solidFill>
                  <a:srgbClr val="00B050"/>
                </a:solidFill>
              </a:rPr>
              <a:t>ETKİLEMEKTEDİR.</a:t>
            </a:r>
          </a:p>
          <a:p>
            <a:pPr marL="914400" lvl="1" indent="-457200" algn="just">
              <a:buFont typeface="Wingdings" panose="05000000000000000000" pitchFamily="2" charset="2"/>
              <a:buChar char="q"/>
            </a:pPr>
            <a:r>
              <a:rPr lang="tr-TR" dirty="0" smtClean="0">
                <a:solidFill>
                  <a:srgbClr val="00B050"/>
                </a:solidFill>
              </a:rPr>
              <a:t>ADMİTTANS ORTA KULAK DEĞİŞİKLİKLERİNE İMMİTANSTAN ÇOK DAHA DUYARLIDIR.</a:t>
            </a:r>
          </a:p>
          <a:p>
            <a:pPr algn="l"/>
            <a:endParaRPr lang="tr-TR" dirty="0"/>
          </a:p>
        </p:txBody>
      </p:sp>
    </p:spTree>
    <p:extLst>
      <p:ext uri="{BB962C8B-B14F-4D97-AF65-F5344CB8AC3E}">
        <p14:creationId xmlns:p14="http://schemas.microsoft.com/office/powerpoint/2010/main" val="2148888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5980877" cy="4532700"/>
          </a:xfrm>
        </p:spPr>
        <p:txBody>
          <a:bodyPr>
            <a:normAutofit fontScale="92500"/>
          </a:bodyPr>
          <a:lstStyle/>
          <a:p>
            <a:r>
              <a:rPr lang="tr-TR" sz="3800" b="1" u="sng" dirty="0">
                <a:solidFill>
                  <a:schemeClr val="bg2">
                    <a:lumMod val="75000"/>
                  </a:schemeClr>
                </a:solidFill>
              </a:rPr>
              <a:t>TESTLERİN FİZYOLOJİSİ</a:t>
            </a:r>
          </a:p>
          <a:p>
            <a:pPr marL="342900" indent="-342900" algn="just">
              <a:buFont typeface="Wingdings" panose="05000000000000000000" pitchFamily="2" charset="2"/>
              <a:buChar char="q"/>
            </a:pPr>
            <a:r>
              <a:rPr lang="tr-TR" dirty="0">
                <a:solidFill>
                  <a:schemeClr val="tx1"/>
                </a:solidFill>
                <a:latin typeface="Times New Roman" panose="02020603050405020304" pitchFamily="18" charset="0"/>
                <a:cs typeface="Times New Roman" panose="02020603050405020304" pitchFamily="18" charset="0"/>
              </a:rPr>
              <a:t>Admittans ölçümünde sertlik ve kütle birbirlerine zıt vektörlerdir. Bu iki olay </a:t>
            </a:r>
            <a:r>
              <a:rPr lang="tr-TR" dirty="0" err="1">
                <a:solidFill>
                  <a:schemeClr val="tx1"/>
                </a:solidFill>
                <a:latin typeface="Times New Roman" panose="02020603050405020304" pitchFamily="18" charset="0"/>
                <a:cs typeface="Times New Roman" panose="02020603050405020304" pitchFamily="18" charset="0"/>
              </a:rPr>
              <a:t>admittans</a:t>
            </a:r>
            <a:r>
              <a:rPr lang="tr-TR" dirty="0">
                <a:solidFill>
                  <a:schemeClr val="tx1"/>
                </a:solidFill>
                <a:latin typeface="Times New Roman" panose="02020603050405020304" pitchFamily="18" charset="0"/>
                <a:cs typeface="Times New Roman" panose="02020603050405020304" pitchFamily="18" charset="0"/>
              </a:rPr>
              <a:t> sırasında birbiri ile yarışmakta olduğunda birlikte oluşturdukları duruma  </a:t>
            </a:r>
            <a:r>
              <a:rPr lang="tr-TR" dirty="0">
                <a:solidFill>
                  <a:srgbClr val="FF0000"/>
                </a:solidFill>
                <a:latin typeface="Times New Roman" panose="02020603050405020304" pitchFamily="18" charset="0"/>
                <a:cs typeface="Times New Roman" panose="02020603050405020304" pitchFamily="18" charset="0"/>
              </a:rPr>
              <a:t>SUSSCEPTANS (EMİR)</a:t>
            </a:r>
            <a:r>
              <a:rPr lang="tr-TR" dirty="0">
                <a:solidFill>
                  <a:schemeClr val="tx1"/>
                </a:solidFill>
                <a:latin typeface="Times New Roman" panose="02020603050405020304" pitchFamily="18" charset="0"/>
                <a:cs typeface="Times New Roman" panose="02020603050405020304" pitchFamily="18" charset="0"/>
              </a:rPr>
              <a:t> denir. Eğer ortamda </a:t>
            </a:r>
            <a:r>
              <a:rPr lang="tr-TR" dirty="0" err="1">
                <a:solidFill>
                  <a:schemeClr val="tx1"/>
                </a:solidFill>
                <a:latin typeface="Times New Roman" panose="02020603050405020304" pitchFamily="18" charset="0"/>
                <a:cs typeface="Times New Roman" panose="02020603050405020304" pitchFamily="18" charset="0"/>
              </a:rPr>
              <a:t>admittansı</a:t>
            </a:r>
            <a:r>
              <a:rPr lang="tr-TR" dirty="0">
                <a:solidFill>
                  <a:schemeClr val="tx1"/>
                </a:solidFill>
                <a:latin typeface="Times New Roman" panose="02020603050405020304" pitchFamily="18" charset="0"/>
                <a:cs typeface="Times New Roman" panose="02020603050405020304" pitchFamily="18" charset="0"/>
              </a:rPr>
              <a:t> yaratan </a:t>
            </a:r>
            <a:r>
              <a:rPr lang="tr-TR" dirty="0">
                <a:solidFill>
                  <a:srgbClr val="7030A0"/>
                </a:solidFill>
                <a:latin typeface="Times New Roman" panose="02020603050405020304" pitchFamily="18" charset="0"/>
                <a:cs typeface="Times New Roman" panose="02020603050405020304" pitchFamily="18" charset="0"/>
              </a:rPr>
              <a:t>sertlik ise </a:t>
            </a:r>
            <a:r>
              <a:rPr lang="tr-TR" dirty="0" err="1">
                <a:solidFill>
                  <a:srgbClr val="7030A0"/>
                </a:solidFill>
                <a:latin typeface="Times New Roman" panose="02020603050405020304" pitchFamily="18" charset="0"/>
                <a:cs typeface="Times New Roman" panose="02020603050405020304" pitchFamily="18" charset="0"/>
              </a:rPr>
              <a:t>sussceptans</a:t>
            </a:r>
            <a:r>
              <a:rPr lang="tr-TR" dirty="0">
                <a:solidFill>
                  <a:srgbClr val="7030A0"/>
                </a:solidFill>
                <a:latin typeface="Times New Roman" panose="02020603050405020304" pitchFamily="18" charset="0"/>
                <a:cs typeface="Times New Roman" panose="02020603050405020304" pitchFamily="18" charset="0"/>
              </a:rPr>
              <a:t> pozitif alanda kütle ise </a:t>
            </a:r>
            <a:r>
              <a:rPr lang="tr-TR" dirty="0" err="1">
                <a:solidFill>
                  <a:srgbClr val="7030A0"/>
                </a:solidFill>
                <a:latin typeface="Times New Roman" panose="02020603050405020304" pitchFamily="18" charset="0"/>
                <a:cs typeface="Times New Roman" panose="02020603050405020304" pitchFamily="18" charset="0"/>
              </a:rPr>
              <a:t>sussceptance</a:t>
            </a:r>
            <a:r>
              <a:rPr lang="tr-TR" dirty="0">
                <a:solidFill>
                  <a:srgbClr val="7030A0"/>
                </a:solidFill>
                <a:latin typeface="Times New Roman" panose="02020603050405020304" pitchFamily="18" charset="0"/>
                <a:cs typeface="Times New Roman" panose="02020603050405020304" pitchFamily="18" charset="0"/>
              </a:rPr>
              <a:t> negatif alanda</a:t>
            </a:r>
            <a:r>
              <a:rPr lang="tr-TR" dirty="0">
                <a:solidFill>
                  <a:schemeClr val="tx1"/>
                </a:solidFill>
                <a:latin typeface="Times New Roman" panose="02020603050405020304" pitchFamily="18" charset="0"/>
                <a:cs typeface="Times New Roman" panose="02020603050405020304" pitchFamily="18" charset="0"/>
              </a:rPr>
              <a:t> ifade edilir.</a:t>
            </a:r>
          </a:p>
        </p:txBody>
      </p:sp>
      <p:pic>
        <p:nvPicPr>
          <p:cNvPr id="4" name="Resim 3"/>
          <p:cNvPicPr>
            <a:picLocks noChangeAspect="1"/>
          </p:cNvPicPr>
          <p:nvPr/>
        </p:nvPicPr>
        <p:blipFill>
          <a:blip r:embed="rId2"/>
          <a:stretch>
            <a:fillRect/>
          </a:stretch>
        </p:blipFill>
        <p:spPr>
          <a:xfrm>
            <a:off x="7899502" y="3217763"/>
            <a:ext cx="4207618" cy="2801072"/>
          </a:xfrm>
          <a:prstGeom prst="rect">
            <a:avLst/>
          </a:prstGeom>
        </p:spPr>
      </p:pic>
    </p:spTree>
    <p:extLst>
      <p:ext uri="{BB962C8B-B14F-4D97-AF65-F5344CB8AC3E}">
        <p14:creationId xmlns:p14="http://schemas.microsoft.com/office/powerpoint/2010/main" val="61866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5980877" cy="4532700"/>
          </a:xfrm>
        </p:spPr>
        <p:txBody>
          <a:bodyPr>
            <a:normAutofit/>
          </a:bodyPr>
          <a:lstStyle/>
          <a:p>
            <a:r>
              <a:rPr lang="tr-TR" sz="3800" b="1" u="sng" dirty="0">
                <a:solidFill>
                  <a:schemeClr val="bg2">
                    <a:lumMod val="75000"/>
                  </a:schemeClr>
                </a:solidFill>
              </a:rPr>
              <a:t>TESTLERİN FİZYOLOJİSİ</a:t>
            </a:r>
          </a:p>
          <a:p>
            <a:pPr marL="342900" indent="-342900" algn="just">
              <a:buFont typeface="Wingdings" panose="05000000000000000000" pitchFamily="2" charset="2"/>
              <a:buChar char="q"/>
            </a:pPr>
            <a:r>
              <a:rPr lang="tr-TR" dirty="0" smtClean="0">
                <a:solidFill>
                  <a:srgbClr val="7030A0"/>
                </a:solidFill>
              </a:rPr>
              <a:t>KONDUKTANS</a:t>
            </a:r>
            <a:r>
              <a:rPr lang="tr-TR" dirty="0" smtClean="0">
                <a:solidFill>
                  <a:schemeClr val="tx1"/>
                </a:solidFill>
              </a:rPr>
              <a:t>, EMİLİME UĞRAYAN ENERJİNİN SÜRTÜNME TARAFINDAN YOK EDİLMESİ DURUMUDUR.</a:t>
            </a:r>
            <a:endParaRPr lang="tr-TR" dirty="0">
              <a:solidFill>
                <a:schemeClr val="tx1"/>
              </a:solidFill>
            </a:endParaRPr>
          </a:p>
          <a:p>
            <a:pPr marL="342900" indent="-342900" algn="just">
              <a:buFont typeface="Wingdings" panose="05000000000000000000" pitchFamily="2" charset="2"/>
              <a:buChar char="q"/>
            </a:pPr>
            <a:r>
              <a:rPr lang="tr-TR" dirty="0" smtClean="0">
                <a:solidFill>
                  <a:schemeClr val="tx1"/>
                </a:solidFill>
              </a:rPr>
              <a:t>SUSSEPTANS VE KONDUKTANS İKİ AYRI VEKTÖR OLARAK DEĞERLENDİRİLİR VE AKUSTİK  ENERJİ KUTUPLANMIŞ OLUR. </a:t>
            </a:r>
            <a:endParaRPr lang="tr-TR" dirty="0">
              <a:solidFill>
                <a:schemeClr val="tx1"/>
              </a:solidFill>
            </a:endParaRPr>
          </a:p>
        </p:txBody>
      </p:sp>
      <p:pic>
        <p:nvPicPr>
          <p:cNvPr id="4" name="Resim 3"/>
          <p:cNvPicPr>
            <a:picLocks noChangeAspect="1"/>
          </p:cNvPicPr>
          <p:nvPr/>
        </p:nvPicPr>
        <p:blipFill>
          <a:blip r:embed="rId2"/>
          <a:stretch>
            <a:fillRect/>
          </a:stretch>
        </p:blipFill>
        <p:spPr>
          <a:xfrm>
            <a:off x="7899502" y="3217763"/>
            <a:ext cx="4207618" cy="2801072"/>
          </a:xfrm>
          <a:prstGeom prst="rect">
            <a:avLst/>
          </a:prstGeom>
        </p:spPr>
      </p:pic>
    </p:spTree>
    <p:extLst>
      <p:ext uri="{BB962C8B-B14F-4D97-AF65-F5344CB8AC3E}">
        <p14:creationId xmlns:p14="http://schemas.microsoft.com/office/powerpoint/2010/main" val="236162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9604560" cy="4136065"/>
          </a:xfrm>
        </p:spPr>
        <p:txBody>
          <a:bodyPr>
            <a:normAutofit fontScale="92500" lnSpcReduction="10000"/>
          </a:bodyPr>
          <a:lstStyle/>
          <a:p>
            <a:r>
              <a:rPr lang="tr-TR" sz="4500" b="1" u="sng" dirty="0" smtClean="0">
                <a:solidFill>
                  <a:schemeClr val="bg2">
                    <a:lumMod val="75000"/>
                  </a:schemeClr>
                </a:solidFill>
              </a:rPr>
              <a:t>TİMPANOMETRİ</a:t>
            </a:r>
          </a:p>
          <a:p>
            <a:pPr marL="457200" indent="-457200" algn="just">
              <a:buFont typeface="Wingdings" panose="05000000000000000000" pitchFamily="2" charset="2"/>
              <a:buChar char="q"/>
            </a:pPr>
            <a:r>
              <a:rPr lang="tr-TR" sz="2800" b="1" dirty="0" smtClean="0">
                <a:solidFill>
                  <a:schemeClr val="bg2">
                    <a:lumMod val="75000"/>
                  </a:schemeClr>
                </a:solidFill>
              </a:rPr>
              <a:t>ATMOSFERİK BASINÇLAR ALTINDA KARŞI KULAK ZARININ AKUSTİK UYARANLARA TEPKİSİNİ ÖLÇEN BİR TESTTİR.</a:t>
            </a:r>
            <a:endParaRPr lang="tr-TR" sz="2800" b="1" dirty="0">
              <a:solidFill>
                <a:schemeClr val="bg2">
                  <a:lumMod val="75000"/>
                </a:schemeClr>
              </a:solidFill>
            </a:endParaRPr>
          </a:p>
          <a:p>
            <a:pPr marL="914400" lvl="1" indent="-457200" algn="just">
              <a:buFont typeface="Wingdings" panose="05000000000000000000" pitchFamily="2" charset="2"/>
              <a:buChar char="q"/>
            </a:pPr>
            <a:r>
              <a:rPr lang="tr-TR" sz="2200" b="1" dirty="0">
                <a:solidFill>
                  <a:srgbClr val="7030A0"/>
                </a:solidFill>
              </a:rPr>
              <a:t>En önemli ve ilk şartı </a:t>
            </a:r>
            <a:r>
              <a:rPr lang="tr-TR" sz="2200" b="1" dirty="0">
                <a:solidFill>
                  <a:schemeClr val="bg2">
                    <a:lumMod val="75000"/>
                  </a:schemeClr>
                </a:solidFill>
              </a:rPr>
              <a:t>testin gerçekleştirilebilmesi için </a:t>
            </a:r>
            <a:r>
              <a:rPr lang="tr-TR" sz="2200" b="1" dirty="0">
                <a:solidFill>
                  <a:srgbClr val="FF0000"/>
                </a:solidFill>
              </a:rPr>
              <a:t>timpan </a:t>
            </a:r>
            <a:r>
              <a:rPr lang="tr-TR" sz="2200" b="1" dirty="0" err="1">
                <a:solidFill>
                  <a:srgbClr val="FF0000"/>
                </a:solidFill>
              </a:rPr>
              <a:t>membranın</a:t>
            </a:r>
            <a:r>
              <a:rPr lang="tr-TR" sz="2200" b="1" dirty="0">
                <a:solidFill>
                  <a:srgbClr val="FF0000"/>
                </a:solidFill>
              </a:rPr>
              <a:t> sağlam olması gerekmesidir</a:t>
            </a:r>
            <a:r>
              <a:rPr lang="tr-TR" sz="2200" b="1" dirty="0">
                <a:solidFill>
                  <a:schemeClr val="bg2">
                    <a:lumMod val="75000"/>
                  </a:schemeClr>
                </a:solidFill>
              </a:rPr>
              <a:t>. Perfore kulak zarı durumunda test gerçekleştirilemez. Dolayısıyla </a:t>
            </a:r>
            <a:r>
              <a:rPr lang="tr-TR" sz="2200" b="1" dirty="0" err="1">
                <a:solidFill>
                  <a:schemeClr val="bg2">
                    <a:lumMod val="75000"/>
                  </a:schemeClr>
                </a:solidFill>
              </a:rPr>
              <a:t>otoskopik</a:t>
            </a:r>
            <a:r>
              <a:rPr lang="tr-TR" sz="2200" b="1" dirty="0">
                <a:solidFill>
                  <a:schemeClr val="bg2">
                    <a:lumMod val="75000"/>
                  </a:schemeClr>
                </a:solidFill>
              </a:rPr>
              <a:t> olarak incelenmemiş bir kişide testi uygulamamak gerekir.</a:t>
            </a:r>
          </a:p>
          <a:p>
            <a:pPr marL="914400" lvl="1" indent="-457200" algn="just">
              <a:buFont typeface="Wingdings" panose="05000000000000000000" pitchFamily="2" charset="2"/>
              <a:buChar char="q"/>
            </a:pPr>
            <a:r>
              <a:rPr lang="tr-TR" sz="2200" b="1" dirty="0">
                <a:solidFill>
                  <a:srgbClr val="7030A0"/>
                </a:solidFill>
              </a:rPr>
              <a:t>İkinci şart </a:t>
            </a:r>
            <a:r>
              <a:rPr lang="tr-TR" sz="2200" b="1" dirty="0">
                <a:solidFill>
                  <a:schemeClr val="bg2">
                    <a:lumMod val="75000"/>
                  </a:schemeClr>
                </a:solidFill>
              </a:rPr>
              <a:t>test sırasında hastanın kıpırdamadan durması ve yutkunmuyor olması gerekliliğidir.</a:t>
            </a:r>
          </a:p>
        </p:txBody>
      </p:sp>
    </p:spTree>
    <p:extLst>
      <p:ext uri="{BB962C8B-B14F-4D97-AF65-F5344CB8AC3E}">
        <p14:creationId xmlns:p14="http://schemas.microsoft.com/office/powerpoint/2010/main" val="80735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9604560" cy="4136065"/>
          </a:xfrm>
        </p:spPr>
        <p:txBody>
          <a:bodyPr>
            <a:normAutofit fontScale="92500" lnSpcReduction="10000"/>
          </a:bodyPr>
          <a:lstStyle/>
          <a:p>
            <a:r>
              <a:rPr lang="tr-TR" sz="4500" b="1" u="sng" dirty="0" smtClean="0">
                <a:solidFill>
                  <a:schemeClr val="bg2">
                    <a:lumMod val="75000"/>
                  </a:schemeClr>
                </a:solidFill>
              </a:rPr>
              <a:t>TİMPANOMETRİ</a:t>
            </a:r>
          </a:p>
          <a:p>
            <a:pPr marL="457200" indent="-457200" algn="just">
              <a:buFont typeface="Wingdings" panose="05000000000000000000" pitchFamily="2" charset="2"/>
              <a:buChar char="q"/>
            </a:pPr>
            <a:r>
              <a:rPr lang="tr-TR" sz="2800" b="1" dirty="0" smtClean="0">
                <a:solidFill>
                  <a:schemeClr val="bg2">
                    <a:lumMod val="75000"/>
                  </a:schemeClr>
                </a:solidFill>
              </a:rPr>
              <a:t>ATMOSFERİK BASINÇLAR ALTINDA KARŞI KULAK ZARININ AKUSTİK UYARANLARA TEPKİSİNİ ÖLÇEN BİR TESTTİR.</a:t>
            </a:r>
          </a:p>
          <a:p>
            <a:pPr marL="914400" lvl="1" indent="-457200" algn="just">
              <a:buFont typeface="Wingdings" panose="05000000000000000000" pitchFamily="2" charset="2"/>
              <a:buChar char="q"/>
            </a:pPr>
            <a:r>
              <a:rPr lang="tr-TR" sz="2200" b="1" dirty="0" smtClean="0">
                <a:solidFill>
                  <a:srgbClr val="7030A0"/>
                </a:solidFill>
              </a:rPr>
              <a:t>EN ÖNEMLİ VE İLK ŞARTI </a:t>
            </a:r>
            <a:r>
              <a:rPr lang="tr-TR" sz="2200" b="1" dirty="0" smtClean="0">
                <a:solidFill>
                  <a:schemeClr val="bg2">
                    <a:lumMod val="75000"/>
                  </a:schemeClr>
                </a:solidFill>
              </a:rPr>
              <a:t>TESTİN GERÇEKLEŞTİRİLEBİLMESİ İÇİN </a:t>
            </a:r>
            <a:r>
              <a:rPr lang="tr-TR" sz="2200" b="1" dirty="0" smtClean="0">
                <a:solidFill>
                  <a:srgbClr val="FF0000"/>
                </a:solidFill>
              </a:rPr>
              <a:t>TİMPAN MEMBRANIN SAĞLAM OLMASI GEREKMESİDİR</a:t>
            </a:r>
            <a:r>
              <a:rPr lang="tr-TR" sz="2200" b="1" dirty="0" smtClean="0">
                <a:solidFill>
                  <a:schemeClr val="bg2">
                    <a:lumMod val="75000"/>
                  </a:schemeClr>
                </a:solidFill>
              </a:rPr>
              <a:t>. PERFORE KULAK ZARI DURUMUNDA TEST GERÇEKLEŞTİRİLEMEZ. DOLAYISIYLA OTOSKOPİK OLARAK İNCELENMEMİŞ BİR KİŞİDE TESTİ UYGULAMAMAK GEREKİR.</a:t>
            </a:r>
          </a:p>
          <a:p>
            <a:pPr marL="914400" lvl="1" indent="-457200" algn="just">
              <a:buFont typeface="Wingdings" panose="05000000000000000000" pitchFamily="2" charset="2"/>
              <a:buChar char="q"/>
            </a:pPr>
            <a:r>
              <a:rPr lang="tr-TR" sz="2200" b="1" dirty="0" smtClean="0">
                <a:solidFill>
                  <a:srgbClr val="7030A0"/>
                </a:solidFill>
              </a:rPr>
              <a:t>İKİNCİ ŞART </a:t>
            </a:r>
            <a:r>
              <a:rPr lang="tr-TR" sz="2200" b="1" dirty="0" smtClean="0">
                <a:solidFill>
                  <a:schemeClr val="bg2">
                    <a:lumMod val="75000"/>
                  </a:schemeClr>
                </a:solidFill>
              </a:rPr>
              <a:t>TEST SIRASINDA HASTANIN KIPIRDAMADAN DURMASI VE YUTKUNMUYOR OLMASI GEREKLİLİĞİDİR.</a:t>
            </a:r>
            <a:endParaRPr lang="tr-TR" sz="2200" b="1" dirty="0">
              <a:solidFill>
                <a:schemeClr val="bg2">
                  <a:lumMod val="75000"/>
                </a:schemeClr>
              </a:solidFill>
            </a:endParaRPr>
          </a:p>
        </p:txBody>
      </p:sp>
    </p:spTree>
    <p:extLst>
      <p:ext uri="{BB962C8B-B14F-4D97-AF65-F5344CB8AC3E}">
        <p14:creationId xmlns:p14="http://schemas.microsoft.com/office/powerpoint/2010/main" val="3921048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9604560" cy="4136065"/>
          </a:xfrm>
        </p:spPr>
        <p:txBody>
          <a:bodyPr>
            <a:normAutofit fontScale="85000" lnSpcReduction="20000"/>
          </a:bodyPr>
          <a:lstStyle/>
          <a:p>
            <a:r>
              <a:rPr lang="tr-TR" sz="4500" b="1" u="sng" dirty="0" smtClean="0">
                <a:solidFill>
                  <a:schemeClr val="bg2">
                    <a:lumMod val="75000"/>
                  </a:schemeClr>
                </a:solidFill>
              </a:rPr>
              <a:t>TİMPANOMETRİ</a:t>
            </a:r>
          </a:p>
          <a:p>
            <a:pPr marL="457200" indent="-457200" algn="just">
              <a:buFont typeface="Wingdings" panose="05000000000000000000" pitchFamily="2" charset="2"/>
              <a:buChar char="q"/>
            </a:pPr>
            <a:r>
              <a:rPr lang="tr-TR" sz="2800" b="1" dirty="0" smtClean="0">
                <a:solidFill>
                  <a:schemeClr val="bg2">
                    <a:lumMod val="75000"/>
                  </a:schemeClr>
                </a:solidFill>
              </a:rPr>
              <a:t>DIŞ KULAK YOLUNDAKİ PROBTAN </a:t>
            </a:r>
            <a:r>
              <a:rPr lang="tr-TR" sz="2800" b="1" u="sng" dirty="0" smtClean="0">
                <a:solidFill>
                  <a:srgbClr val="FF0000"/>
                </a:solidFill>
              </a:rPr>
              <a:t>226 HZ’DE 85 DB </a:t>
            </a:r>
            <a:r>
              <a:rPr lang="tr-TR" sz="2800" b="1" dirty="0" smtClean="0">
                <a:solidFill>
                  <a:schemeClr val="bg2">
                    <a:lumMod val="75000"/>
                  </a:schemeClr>
                </a:solidFill>
              </a:rPr>
              <a:t>HL UYARAN VERİLEREK YAPILMAKTA OLDUĞU HALDE </a:t>
            </a:r>
            <a:r>
              <a:rPr lang="tr-TR" sz="2800" b="1" u="sng" dirty="0" smtClean="0">
                <a:solidFill>
                  <a:srgbClr val="FF0000"/>
                </a:solidFill>
              </a:rPr>
              <a:t>6. AYINA KADAR BEBEKLERDE 1000 HZ </a:t>
            </a:r>
            <a:r>
              <a:rPr lang="tr-TR" sz="2800" b="1" dirty="0" smtClean="0">
                <a:solidFill>
                  <a:schemeClr val="bg2">
                    <a:lumMod val="75000"/>
                  </a:schemeClr>
                </a:solidFill>
              </a:rPr>
              <a:t>İLE YAPILMALIDIR.</a:t>
            </a:r>
            <a:endParaRPr lang="tr-TR" sz="2800" b="1" dirty="0">
              <a:solidFill>
                <a:schemeClr val="bg2">
                  <a:lumMod val="75000"/>
                </a:schemeClr>
              </a:solidFill>
            </a:endParaRPr>
          </a:p>
          <a:p>
            <a:pPr marL="457200" indent="-457200" algn="just">
              <a:buFont typeface="Wingdings" panose="05000000000000000000" pitchFamily="2" charset="2"/>
              <a:buChar char="q"/>
            </a:pPr>
            <a:r>
              <a:rPr lang="tr-TR" sz="2800" b="1" dirty="0" smtClean="0">
                <a:solidFill>
                  <a:schemeClr val="bg2">
                    <a:lumMod val="75000"/>
                  </a:schemeClr>
                </a:solidFill>
              </a:rPr>
              <a:t>İMMİTANSMETRİ TESTLERİ KOMBİNE ŞEKİLDE YAPILACAKSA İLK SIRADA YAPILMASI GEREKEN TİMPANOMETRİDİR.</a:t>
            </a:r>
            <a:endParaRPr lang="tr-TR" sz="2800" b="1" dirty="0">
              <a:solidFill>
                <a:schemeClr val="bg2">
                  <a:lumMod val="75000"/>
                </a:schemeClr>
              </a:solidFill>
            </a:endParaRPr>
          </a:p>
          <a:p>
            <a:pPr marL="457200" indent="-457200" algn="just">
              <a:buFont typeface="Wingdings" panose="05000000000000000000" pitchFamily="2" charset="2"/>
              <a:buChar char="q"/>
            </a:pPr>
            <a:r>
              <a:rPr lang="tr-TR" sz="2800" b="1" dirty="0" smtClean="0">
                <a:solidFill>
                  <a:schemeClr val="bg2">
                    <a:lumMod val="75000"/>
                  </a:schemeClr>
                </a:solidFill>
              </a:rPr>
              <a:t>-400 DAPA İLE +200 DAPA ARASINDA DIŞ KULAK YOLUNA BASINÇ UYGULAMASI YAPILARAK VERİLEN SESİN YANSIMASINA BAKILARAK TİMPANOGRAM ÇİZDİRİLİR.</a:t>
            </a:r>
            <a:endParaRPr lang="tr-TR" sz="2800" b="1" dirty="0">
              <a:solidFill>
                <a:schemeClr val="bg2">
                  <a:lumMod val="75000"/>
                </a:schemeClr>
              </a:solidFill>
            </a:endParaRPr>
          </a:p>
        </p:txBody>
      </p:sp>
    </p:spTree>
    <p:extLst>
      <p:ext uri="{BB962C8B-B14F-4D97-AF65-F5344CB8AC3E}">
        <p14:creationId xmlns:p14="http://schemas.microsoft.com/office/powerpoint/2010/main" val="345595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3"/>
            <a:ext cx="6244672" cy="3155312"/>
          </a:xfrm>
        </p:spPr>
        <p:txBody>
          <a:bodyPr>
            <a:normAutofit fontScale="92500" lnSpcReduction="20000"/>
          </a:bodyPr>
          <a:lstStyle/>
          <a:p>
            <a:r>
              <a:rPr lang="tr-TR" sz="4500" b="1" u="sng" dirty="0" smtClean="0">
                <a:solidFill>
                  <a:schemeClr val="bg2">
                    <a:lumMod val="75000"/>
                  </a:schemeClr>
                </a:solidFill>
              </a:rPr>
              <a:t>TİMPANOMETRİ</a:t>
            </a:r>
          </a:p>
          <a:p>
            <a:pPr marL="457200" indent="-457200" algn="just">
              <a:buFont typeface="Wingdings" panose="05000000000000000000" pitchFamily="2" charset="2"/>
              <a:buChar char="q"/>
            </a:pPr>
            <a:r>
              <a:rPr lang="tr-TR" sz="2800" b="1" dirty="0" smtClean="0">
                <a:solidFill>
                  <a:schemeClr val="bg2">
                    <a:lumMod val="75000"/>
                  </a:schemeClr>
                </a:solidFill>
              </a:rPr>
              <a:t>TİMPANOGRAMIN DEĞERLENDİRİLMESİNDE İKİ ÖNEMLİ KRİTER VARDIR;</a:t>
            </a:r>
          </a:p>
          <a:p>
            <a:pPr marL="914400" lvl="1" indent="-457200" algn="just">
              <a:buFont typeface="Wingdings" panose="05000000000000000000" pitchFamily="2" charset="2"/>
              <a:buChar char="q"/>
            </a:pPr>
            <a:r>
              <a:rPr lang="tr-TR" sz="2600" b="1" dirty="0" smtClean="0">
                <a:solidFill>
                  <a:schemeClr val="bg2">
                    <a:lumMod val="75000"/>
                  </a:schemeClr>
                </a:solidFill>
              </a:rPr>
              <a:t>PİK NOKTASININ AMPLİTÜDÜ</a:t>
            </a:r>
          </a:p>
          <a:p>
            <a:pPr marL="914400" lvl="1" indent="-457200" algn="just">
              <a:buFont typeface="Wingdings" panose="05000000000000000000" pitchFamily="2" charset="2"/>
              <a:buChar char="q"/>
            </a:pPr>
            <a:r>
              <a:rPr lang="tr-TR" sz="2600" b="1" dirty="0" smtClean="0">
                <a:solidFill>
                  <a:schemeClr val="bg2">
                    <a:lumMod val="75000"/>
                  </a:schemeClr>
                </a:solidFill>
              </a:rPr>
              <a:t>PİK NOKTASININ BASINÇ DEĞERİ.</a:t>
            </a:r>
            <a:endParaRPr lang="tr-TR" sz="2600" b="1" dirty="0">
              <a:solidFill>
                <a:schemeClr val="bg2">
                  <a:lumMod val="75000"/>
                </a:schemeClr>
              </a:solidFill>
            </a:endParaRPr>
          </a:p>
        </p:txBody>
      </p:sp>
      <p:pic>
        <p:nvPicPr>
          <p:cNvPr id="4" name="Resim 3"/>
          <p:cNvPicPr>
            <a:picLocks noChangeAspect="1"/>
          </p:cNvPicPr>
          <p:nvPr/>
        </p:nvPicPr>
        <p:blipFill>
          <a:blip r:embed="rId2"/>
          <a:stretch>
            <a:fillRect/>
          </a:stretch>
        </p:blipFill>
        <p:spPr>
          <a:xfrm>
            <a:off x="7995684" y="2696901"/>
            <a:ext cx="4196316" cy="2627453"/>
          </a:xfrm>
          <a:prstGeom prst="rect">
            <a:avLst/>
          </a:prstGeom>
        </p:spPr>
      </p:pic>
    </p:spTree>
    <p:extLst>
      <p:ext uri="{BB962C8B-B14F-4D97-AF65-F5344CB8AC3E}">
        <p14:creationId xmlns:p14="http://schemas.microsoft.com/office/powerpoint/2010/main" val="128987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3"/>
            <a:ext cx="6244672" cy="3155312"/>
          </a:xfrm>
        </p:spPr>
        <p:txBody>
          <a:bodyPr>
            <a:normAutofit fontScale="92500" lnSpcReduction="20000"/>
          </a:bodyPr>
          <a:lstStyle/>
          <a:p>
            <a:r>
              <a:rPr lang="tr-TR" sz="4500" b="1" u="sng" dirty="0" smtClean="0">
                <a:solidFill>
                  <a:schemeClr val="bg2">
                    <a:lumMod val="75000"/>
                  </a:schemeClr>
                </a:solidFill>
              </a:rPr>
              <a:t>TİMPANOMETRİ</a:t>
            </a:r>
          </a:p>
          <a:p>
            <a:pPr marL="457200" indent="-457200" algn="just">
              <a:buFont typeface="Wingdings" panose="05000000000000000000" pitchFamily="2" charset="2"/>
              <a:buChar char="q"/>
            </a:pPr>
            <a:r>
              <a:rPr lang="tr-TR" sz="2800" b="1" dirty="0" smtClean="0">
                <a:solidFill>
                  <a:schemeClr val="bg2">
                    <a:lumMod val="75000"/>
                  </a:schemeClr>
                </a:solidFill>
              </a:rPr>
              <a:t>TİMPANOGRAMIN DEĞERLENDİRİLMESİNDE İKİ ÖNEMLİ KRİTER VARDIR;</a:t>
            </a:r>
          </a:p>
          <a:p>
            <a:pPr marL="914400" lvl="1" indent="-457200" algn="just">
              <a:buFont typeface="Wingdings" panose="05000000000000000000" pitchFamily="2" charset="2"/>
              <a:buChar char="q"/>
            </a:pPr>
            <a:r>
              <a:rPr lang="tr-TR" sz="2600" b="1" dirty="0" smtClean="0">
                <a:solidFill>
                  <a:schemeClr val="bg2">
                    <a:lumMod val="75000"/>
                  </a:schemeClr>
                </a:solidFill>
              </a:rPr>
              <a:t>PİK NOKTASININ AMPLİTÜDÜ</a:t>
            </a:r>
          </a:p>
          <a:p>
            <a:pPr marL="914400" lvl="1" indent="-457200" algn="just">
              <a:buFont typeface="Wingdings" panose="05000000000000000000" pitchFamily="2" charset="2"/>
              <a:buChar char="q"/>
            </a:pPr>
            <a:r>
              <a:rPr lang="tr-TR" sz="2600" b="1" dirty="0" smtClean="0">
                <a:solidFill>
                  <a:schemeClr val="bg2">
                    <a:lumMod val="75000"/>
                  </a:schemeClr>
                </a:solidFill>
              </a:rPr>
              <a:t>PİK NOKTASININ BASINÇ DEĞERİ.</a:t>
            </a:r>
            <a:endParaRPr lang="tr-TR" sz="2600" b="1" dirty="0">
              <a:solidFill>
                <a:schemeClr val="bg2">
                  <a:lumMod val="75000"/>
                </a:schemeClr>
              </a:solidFill>
            </a:endParaRPr>
          </a:p>
        </p:txBody>
      </p:sp>
      <p:pic>
        <p:nvPicPr>
          <p:cNvPr id="4" name="Resim 3"/>
          <p:cNvPicPr>
            <a:picLocks noChangeAspect="1"/>
          </p:cNvPicPr>
          <p:nvPr/>
        </p:nvPicPr>
        <p:blipFill>
          <a:blip r:embed="rId2"/>
          <a:stretch>
            <a:fillRect/>
          </a:stretch>
        </p:blipFill>
        <p:spPr>
          <a:xfrm>
            <a:off x="7995684" y="2696901"/>
            <a:ext cx="4196316" cy="2627453"/>
          </a:xfrm>
          <a:prstGeom prst="rect">
            <a:avLst/>
          </a:prstGeom>
        </p:spPr>
      </p:pic>
    </p:spTree>
    <p:extLst>
      <p:ext uri="{BB962C8B-B14F-4D97-AF65-F5344CB8AC3E}">
        <p14:creationId xmlns:p14="http://schemas.microsoft.com/office/powerpoint/2010/main" val="386057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1336089"/>
          </a:xfrm>
        </p:spPr>
        <p:txBody>
          <a:bodyPr/>
          <a:lstStyle/>
          <a:p>
            <a:r>
              <a:rPr lang="tr-TR" dirty="0">
                <a:solidFill>
                  <a:srgbClr val="FF0000"/>
                </a:solidFill>
              </a:rPr>
              <a:t>PEDİATRİK ODYOLOJİ</a:t>
            </a:r>
          </a:p>
        </p:txBody>
      </p:sp>
      <p:sp>
        <p:nvSpPr>
          <p:cNvPr id="3" name="Alt Başlık 2"/>
          <p:cNvSpPr>
            <a:spLocks noGrp="1"/>
          </p:cNvSpPr>
          <p:nvPr>
            <p:ph type="subTitle" idx="1"/>
          </p:nvPr>
        </p:nvSpPr>
        <p:spPr>
          <a:xfrm>
            <a:off x="1751012" y="2945219"/>
            <a:ext cx="8689976" cy="2828259"/>
          </a:xfrm>
        </p:spPr>
        <p:txBody>
          <a:bodyPr>
            <a:normAutofit/>
          </a:bodyPr>
          <a:lstStyle/>
          <a:p>
            <a:pPr algn="l"/>
            <a:r>
              <a:rPr lang="tr-TR" sz="2000" dirty="0">
                <a:solidFill>
                  <a:srgbClr val="00B0F0"/>
                </a:solidFill>
              </a:rPr>
              <a:t>Yrd. Doçent Doktor Kemal Tuskan</a:t>
            </a:r>
          </a:p>
          <a:p>
            <a:pPr algn="l"/>
            <a:r>
              <a:rPr lang="tr-TR" sz="2000" dirty="0">
                <a:solidFill>
                  <a:srgbClr val="00B050"/>
                </a:solidFill>
              </a:rPr>
              <a:t>kemaltuskan@yahoo.com</a:t>
            </a:r>
          </a:p>
          <a:p>
            <a:pPr algn="l"/>
            <a:r>
              <a:rPr lang="tr-TR" sz="2000" dirty="0">
                <a:solidFill>
                  <a:srgbClr val="FF0000"/>
                </a:solidFill>
              </a:rPr>
              <a:t>Telefon +90 533 6854293</a:t>
            </a:r>
          </a:p>
          <a:p>
            <a:pPr algn="l"/>
            <a:r>
              <a:rPr lang="tr-TR" sz="2000" dirty="0">
                <a:solidFill>
                  <a:srgbClr val="00B0F0"/>
                </a:solidFill>
              </a:rPr>
              <a:t> Pediatrik </a:t>
            </a:r>
            <a:r>
              <a:rPr lang="tr-TR" sz="2000" dirty="0" err="1">
                <a:solidFill>
                  <a:srgbClr val="00B0F0"/>
                </a:solidFill>
              </a:rPr>
              <a:t>Odyoloji</a:t>
            </a:r>
            <a:r>
              <a:rPr lang="tr-TR" sz="2000" dirty="0">
                <a:solidFill>
                  <a:srgbClr val="00B0F0"/>
                </a:solidFill>
              </a:rPr>
              <a:t>  </a:t>
            </a:r>
          </a:p>
          <a:p>
            <a:pPr algn="l"/>
            <a:r>
              <a:rPr lang="tr-TR" sz="2000" dirty="0">
                <a:solidFill>
                  <a:srgbClr val="7030A0"/>
                </a:solidFill>
              </a:rPr>
              <a:t>https://kemaltuskan.wixsite.com/yrddocdrkemaltuskan </a:t>
            </a:r>
          </a:p>
        </p:txBody>
      </p:sp>
    </p:spTree>
    <p:extLst>
      <p:ext uri="{BB962C8B-B14F-4D97-AF65-F5344CB8AC3E}">
        <p14:creationId xmlns:p14="http://schemas.microsoft.com/office/powerpoint/2010/main" val="2012724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158949" y="2169043"/>
            <a:ext cx="6645349" cy="3498110"/>
          </a:xfrm>
        </p:spPr>
        <p:txBody>
          <a:bodyPr>
            <a:normAutofit fontScale="85000" lnSpcReduction="20000"/>
          </a:bodyPr>
          <a:lstStyle/>
          <a:p>
            <a:r>
              <a:rPr lang="tr-TR" sz="4500" b="1" u="sng" dirty="0" smtClean="0">
                <a:solidFill>
                  <a:schemeClr val="bg2">
                    <a:lumMod val="75000"/>
                  </a:schemeClr>
                </a:solidFill>
              </a:rPr>
              <a:t>TİMPANOMETRİ</a:t>
            </a:r>
          </a:p>
          <a:p>
            <a:pPr marL="457200" indent="-457200" algn="just">
              <a:buFont typeface="Wingdings" panose="05000000000000000000" pitchFamily="2" charset="2"/>
              <a:buChar char="q"/>
            </a:pPr>
            <a:r>
              <a:rPr lang="tr-TR" sz="2800" b="1" dirty="0" smtClean="0">
                <a:solidFill>
                  <a:schemeClr val="bg2">
                    <a:lumMod val="75000"/>
                  </a:schemeClr>
                </a:solidFill>
              </a:rPr>
              <a:t>PİK NOKTASININ BASINÇ DEĞERİ NORMAL KOŞULLARDA </a:t>
            </a:r>
            <a:r>
              <a:rPr lang="tr-TR" sz="2800" b="1" dirty="0" smtClean="0">
                <a:solidFill>
                  <a:srgbClr val="FF0000"/>
                </a:solidFill>
              </a:rPr>
              <a:t>-100 İLE +50 DAPA </a:t>
            </a:r>
            <a:r>
              <a:rPr lang="tr-TR" sz="2800" b="1" dirty="0" smtClean="0">
                <a:solidFill>
                  <a:schemeClr val="bg2">
                    <a:lumMod val="75000"/>
                  </a:schemeClr>
                </a:solidFill>
              </a:rPr>
              <a:t>ARASINDA OLMALIDIR. KULAK ZARININ OTOSKOPİK DEĞERLENDİRMESİNDE EĞER ZAR NORMAL OLARAK GÖRÜLÜYORSA PİK DEĞERİNİN </a:t>
            </a:r>
            <a:r>
              <a:rPr lang="tr-TR" sz="2800" b="1" dirty="0" smtClean="0">
                <a:solidFill>
                  <a:srgbClr val="FF0000"/>
                </a:solidFill>
              </a:rPr>
              <a:t>-150 DAPA’DA</a:t>
            </a:r>
            <a:r>
              <a:rPr lang="tr-TR" sz="2800" b="1" dirty="0" smtClean="0">
                <a:solidFill>
                  <a:schemeClr val="bg2">
                    <a:lumMod val="75000"/>
                  </a:schemeClr>
                </a:solidFill>
              </a:rPr>
              <a:t> BİLE BULUNMASI NORMAL OLARAK KABUL EDİLMELİDİR.</a:t>
            </a:r>
            <a:endParaRPr lang="tr-TR" sz="2600" b="1" dirty="0">
              <a:solidFill>
                <a:schemeClr val="bg2">
                  <a:lumMod val="75000"/>
                </a:schemeClr>
              </a:solidFill>
            </a:endParaRPr>
          </a:p>
        </p:txBody>
      </p:sp>
      <p:pic>
        <p:nvPicPr>
          <p:cNvPr id="4" name="Resim 3"/>
          <p:cNvPicPr>
            <a:picLocks noChangeAspect="1"/>
          </p:cNvPicPr>
          <p:nvPr/>
        </p:nvPicPr>
        <p:blipFill>
          <a:blip r:embed="rId2"/>
          <a:stretch>
            <a:fillRect/>
          </a:stretch>
        </p:blipFill>
        <p:spPr>
          <a:xfrm>
            <a:off x="7995684" y="2696901"/>
            <a:ext cx="4196316" cy="2627453"/>
          </a:xfrm>
          <a:prstGeom prst="rect">
            <a:avLst/>
          </a:prstGeom>
        </p:spPr>
      </p:pic>
    </p:spTree>
    <p:extLst>
      <p:ext uri="{BB962C8B-B14F-4D97-AF65-F5344CB8AC3E}">
        <p14:creationId xmlns:p14="http://schemas.microsoft.com/office/powerpoint/2010/main" val="2662957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158949" y="2169043"/>
            <a:ext cx="6645349" cy="3498110"/>
          </a:xfrm>
        </p:spPr>
        <p:txBody>
          <a:bodyPr>
            <a:normAutofit fontScale="85000" lnSpcReduction="20000"/>
          </a:bodyPr>
          <a:lstStyle/>
          <a:p>
            <a:r>
              <a:rPr lang="tr-TR" sz="4500" b="1" u="sng" dirty="0" smtClean="0">
                <a:solidFill>
                  <a:schemeClr val="bg2">
                    <a:lumMod val="75000"/>
                  </a:schemeClr>
                </a:solidFill>
              </a:rPr>
              <a:t>TİMPANOMETRİ</a:t>
            </a:r>
          </a:p>
          <a:p>
            <a:pPr marL="457200" indent="-457200" algn="just">
              <a:buFont typeface="Wingdings" panose="05000000000000000000" pitchFamily="2" charset="2"/>
              <a:buChar char="q"/>
            </a:pPr>
            <a:r>
              <a:rPr lang="tr-TR" sz="2800" b="1" dirty="0" smtClean="0">
                <a:solidFill>
                  <a:schemeClr val="bg2">
                    <a:lumMod val="75000"/>
                  </a:schemeClr>
                </a:solidFill>
              </a:rPr>
              <a:t>PİK NOKTASININ BASINÇ DEĞERİ NORMAL KOŞULLARDA </a:t>
            </a:r>
            <a:r>
              <a:rPr lang="tr-TR" sz="2800" b="1" dirty="0" smtClean="0">
                <a:solidFill>
                  <a:srgbClr val="FF0000"/>
                </a:solidFill>
              </a:rPr>
              <a:t>-100 İLE +50 DAPA </a:t>
            </a:r>
            <a:r>
              <a:rPr lang="tr-TR" sz="2800" b="1" dirty="0" smtClean="0">
                <a:solidFill>
                  <a:schemeClr val="bg2">
                    <a:lumMod val="75000"/>
                  </a:schemeClr>
                </a:solidFill>
              </a:rPr>
              <a:t>ARASINDA OLMALIDIR. KULAK ZARININ OTOSKOPİK DEĞERLENDİRMESİNDE EĞER ZAR NORMAL OLARAK GÖRÜLÜYORSA PİK DEĞERİNİN </a:t>
            </a:r>
            <a:r>
              <a:rPr lang="tr-TR" sz="2800" b="1" dirty="0" smtClean="0">
                <a:solidFill>
                  <a:srgbClr val="FF0000"/>
                </a:solidFill>
              </a:rPr>
              <a:t>-150 DAPA’DA</a:t>
            </a:r>
            <a:r>
              <a:rPr lang="tr-TR" sz="2800" b="1" dirty="0" smtClean="0">
                <a:solidFill>
                  <a:schemeClr val="bg2">
                    <a:lumMod val="75000"/>
                  </a:schemeClr>
                </a:solidFill>
              </a:rPr>
              <a:t> BİLE BULUNMASI NORMAL OLARAK KABUL EDİLMELİDİR.</a:t>
            </a:r>
            <a:endParaRPr lang="tr-TR" sz="2600" b="1" dirty="0">
              <a:solidFill>
                <a:schemeClr val="bg2">
                  <a:lumMod val="75000"/>
                </a:schemeClr>
              </a:solidFill>
            </a:endParaRPr>
          </a:p>
        </p:txBody>
      </p:sp>
      <p:pic>
        <p:nvPicPr>
          <p:cNvPr id="4" name="Resim 3"/>
          <p:cNvPicPr>
            <a:picLocks noChangeAspect="1"/>
          </p:cNvPicPr>
          <p:nvPr/>
        </p:nvPicPr>
        <p:blipFill>
          <a:blip r:embed="rId2"/>
          <a:stretch>
            <a:fillRect/>
          </a:stretch>
        </p:blipFill>
        <p:spPr>
          <a:xfrm>
            <a:off x="7995684" y="2696901"/>
            <a:ext cx="4196316" cy="2627453"/>
          </a:xfrm>
          <a:prstGeom prst="rect">
            <a:avLst/>
          </a:prstGeom>
        </p:spPr>
      </p:pic>
    </p:spTree>
    <p:extLst>
      <p:ext uri="{BB962C8B-B14F-4D97-AF65-F5344CB8AC3E}">
        <p14:creationId xmlns:p14="http://schemas.microsoft.com/office/powerpoint/2010/main" val="154752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158949" y="2169042"/>
            <a:ext cx="6645349" cy="4231757"/>
          </a:xfrm>
        </p:spPr>
        <p:txBody>
          <a:bodyPr>
            <a:normAutofit/>
          </a:bodyPr>
          <a:lstStyle/>
          <a:p>
            <a:r>
              <a:rPr lang="tr-TR" sz="4500" b="1" u="sng" dirty="0" smtClean="0">
                <a:solidFill>
                  <a:schemeClr val="bg2">
                    <a:lumMod val="75000"/>
                  </a:schemeClr>
                </a:solidFill>
              </a:rPr>
              <a:t>TİMPANOMETRİ</a:t>
            </a:r>
          </a:p>
          <a:p>
            <a:pPr marL="457200" indent="-457200" algn="l">
              <a:buFont typeface="Wingdings" panose="05000000000000000000" pitchFamily="2" charset="2"/>
              <a:buChar char="q"/>
            </a:pPr>
            <a:r>
              <a:rPr lang="tr-TR" sz="2800" b="1" dirty="0" smtClean="0">
                <a:solidFill>
                  <a:schemeClr val="bg2">
                    <a:lumMod val="75000"/>
                  </a:schemeClr>
                </a:solidFill>
              </a:rPr>
              <a:t>TİMPANOGRAMDA TEPENİN OLUŞTUĞU NOKTAYA C2 NOKTASI DENİLMEKTEDİR.</a:t>
            </a:r>
          </a:p>
          <a:p>
            <a:pPr marL="457200" indent="-457200" algn="l">
              <a:buFont typeface="Wingdings" panose="05000000000000000000" pitchFamily="2" charset="2"/>
              <a:buChar char="q"/>
            </a:pPr>
            <a:r>
              <a:rPr lang="tr-TR" sz="2600" b="1" dirty="0" smtClean="0">
                <a:solidFill>
                  <a:schemeClr val="bg2">
                    <a:lumMod val="75000"/>
                  </a:schemeClr>
                </a:solidFill>
              </a:rPr>
              <a:t>TİMPANOMETRİDE OLUŞAN TEPENİN YERİNE GÖRE TİMPANOMETRİ TİPLERİ TANIMLANMIŞTIR.</a:t>
            </a:r>
            <a:endParaRPr lang="tr-TR" sz="2600" b="1" dirty="0">
              <a:solidFill>
                <a:schemeClr val="bg2">
                  <a:lumMod val="75000"/>
                </a:schemeClr>
              </a:solidFill>
            </a:endParaRPr>
          </a:p>
        </p:txBody>
      </p:sp>
      <p:pic>
        <p:nvPicPr>
          <p:cNvPr id="4" name="Resim 3"/>
          <p:cNvPicPr>
            <a:picLocks noChangeAspect="1"/>
          </p:cNvPicPr>
          <p:nvPr/>
        </p:nvPicPr>
        <p:blipFill>
          <a:blip r:embed="rId2"/>
          <a:stretch>
            <a:fillRect/>
          </a:stretch>
        </p:blipFill>
        <p:spPr>
          <a:xfrm>
            <a:off x="7995684" y="2696901"/>
            <a:ext cx="4196316" cy="2627453"/>
          </a:xfrm>
          <a:prstGeom prst="rect">
            <a:avLst/>
          </a:prstGeom>
        </p:spPr>
      </p:pic>
    </p:spTree>
    <p:extLst>
      <p:ext uri="{BB962C8B-B14F-4D97-AF65-F5344CB8AC3E}">
        <p14:creationId xmlns:p14="http://schemas.microsoft.com/office/powerpoint/2010/main" val="3940165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158949" y="2169042"/>
            <a:ext cx="6645349" cy="4231757"/>
          </a:xfrm>
        </p:spPr>
        <p:txBody>
          <a:bodyPr>
            <a:normAutofit fontScale="85000" lnSpcReduction="20000"/>
          </a:bodyPr>
          <a:lstStyle/>
          <a:p>
            <a:r>
              <a:rPr lang="tr-TR" sz="4500" b="1" u="sng" dirty="0" smtClean="0">
                <a:solidFill>
                  <a:schemeClr val="bg2">
                    <a:lumMod val="75000"/>
                  </a:schemeClr>
                </a:solidFill>
              </a:rPr>
              <a:t>TİMPANOMETRİ</a:t>
            </a:r>
          </a:p>
          <a:p>
            <a:r>
              <a:rPr lang="tr-TR" sz="2800" b="1" dirty="0" smtClean="0">
                <a:solidFill>
                  <a:srgbClr val="FF0000"/>
                </a:solidFill>
              </a:rPr>
              <a:t>TİP A</a:t>
            </a:r>
          </a:p>
          <a:p>
            <a:r>
              <a:rPr lang="tr-TR" sz="2800" b="1" dirty="0" smtClean="0">
                <a:solidFill>
                  <a:schemeClr val="bg2">
                    <a:lumMod val="75000"/>
                  </a:schemeClr>
                </a:solidFill>
              </a:rPr>
              <a:t>GENELDE </a:t>
            </a:r>
            <a:r>
              <a:rPr lang="tr-TR" sz="2800" b="1" dirty="0" smtClean="0">
                <a:solidFill>
                  <a:srgbClr val="FF0000"/>
                </a:solidFill>
              </a:rPr>
              <a:t>NORMAL</a:t>
            </a:r>
            <a:r>
              <a:rPr lang="tr-TR" sz="2800" b="1" dirty="0" smtClean="0">
                <a:solidFill>
                  <a:schemeClr val="bg2">
                    <a:lumMod val="75000"/>
                  </a:schemeClr>
                </a:solidFill>
              </a:rPr>
              <a:t> KULAK BASINÇLARININ MEVCUT OLDUĞU KULAKLARDA ELDE EDİLEN TİMPANOMETRİ TİPİ OLMAKLA BİRLİKTE BUNU BOZAN BİR </a:t>
            </a:r>
            <a:r>
              <a:rPr lang="tr-TR" sz="2800" b="1" dirty="0" smtClean="0">
                <a:solidFill>
                  <a:srgbClr val="FF0000"/>
                </a:solidFill>
              </a:rPr>
              <a:t>İSTİSNAİ</a:t>
            </a:r>
            <a:r>
              <a:rPr lang="tr-TR" sz="2800" b="1" dirty="0" smtClean="0">
                <a:solidFill>
                  <a:schemeClr val="bg2">
                    <a:lumMod val="75000"/>
                  </a:schemeClr>
                </a:solidFill>
              </a:rPr>
              <a:t> DURUM VARDIR. O DA </a:t>
            </a:r>
            <a:r>
              <a:rPr lang="tr-TR" sz="2800" b="1" dirty="0" smtClean="0">
                <a:solidFill>
                  <a:srgbClr val="FF0000"/>
                </a:solidFill>
              </a:rPr>
              <a:t>OTOSKLEROZUN BAŞLANGIÇ EVRESİDİR</a:t>
            </a:r>
            <a:r>
              <a:rPr lang="tr-TR" sz="2800" b="1" dirty="0" smtClean="0">
                <a:solidFill>
                  <a:schemeClr val="bg2">
                    <a:lumMod val="75000"/>
                  </a:schemeClr>
                </a:solidFill>
              </a:rPr>
              <a:t>. </a:t>
            </a:r>
            <a:r>
              <a:rPr lang="tr-TR" sz="2800" b="1" u="sng" dirty="0" smtClean="0">
                <a:solidFill>
                  <a:schemeClr val="bg2">
                    <a:lumMod val="75000"/>
                  </a:schemeClr>
                </a:solidFill>
              </a:rPr>
              <a:t>OTOSKLEROZDA KEMİKÇİK FİKSASYONU HENÜZ ERKEN EVREDEYKEN TİMPANOGRAM BOZULMAZ.</a:t>
            </a:r>
            <a:endParaRPr lang="tr-TR" sz="2600" b="1" u="sng" dirty="0">
              <a:solidFill>
                <a:schemeClr val="bg2">
                  <a:lumMod val="75000"/>
                </a:schemeClr>
              </a:solidFill>
            </a:endParaRPr>
          </a:p>
        </p:txBody>
      </p:sp>
      <p:pic>
        <p:nvPicPr>
          <p:cNvPr id="4" name="Resim 3"/>
          <p:cNvPicPr>
            <a:picLocks noChangeAspect="1"/>
          </p:cNvPicPr>
          <p:nvPr/>
        </p:nvPicPr>
        <p:blipFill>
          <a:blip r:embed="rId2"/>
          <a:stretch>
            <a:fillRect/>
          </a:stretch>
        </p:blipFill>
        <p:spPr>
          <a:xfrm>
            <a:off x="7995684" y="2696901"/>
            <a:ext cx="4196316" cy="2627453"/>
          </a:xfrm>
          <a:prstGeom prst="rect">
            <a:avLst/>
          </a:prstGeom>
        </p:spPr>
      </p:pic>
    </p:spTree>
    <p:extLst>
      <p:ext uri="{BB962C8B-B14F-4D97-AF65-F5344CB8AC3E}">
        <p14:creationId xmlns:p14="http://schemas.microsoft.com/office/powerpoint/2010/main" val="2823320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158949" y="2169042"/>
            <a:ext cx="6645349" cy="4231757"/>
          </a:xfrm>
        </p:spPr>
        <p:txBody>
          <a:bodyPr>
            <a:normAutofit fontScale="92500"/>
          </a:bodyPr>
          <a:lstStyle/>
          <a:p>
            <a:r>
              <a:rPr lang="tr-TR" sz="4500" b="1" u="sng" dirty="0" smtClean="0">
                <a:solidFill>
                  <a:schemeClr val="bg2">
                    <a:lumMod val="75000"/>
                  </a:schemeClr>
                </a:solidFill>
              </a:rPr>
              <a:t>TİMPANOMETRİ</a:t>
            </a:r>
          </a:p>
          <a:p>
            <a:r>
              <a:rPr lang="tr-TR" sz="2800" b="1" dirty="0" smtClean="0">
                <a:solidFill>
                  <a:srgbClr val="FF0000"/>
                </a:solidFill>
              </a:rPr>
              <a:t>TİP AS (STİFFNESS-SERTLİK)</a:t>
            </a:r>
          </a:p>
          <a:p>
            <a:r>
              <a:rPr lang="tr-TR" sz="2800" b="1" dirty="0" smtClean="0">
                <a:solidFill>
                  <a:schemeClr val="bg2">
                    <a:lumMod val="75000"/>
                  </a:schemeClr>
                </a:solidFill>
              </a:rPr>
              <a:t>KEMİKÇİKLERİN VE TİMPAN MEMBRANIN SERTLEŞMEYE BAŞLAMIŞ OLMASINDAN DOLAYI OTOSKLEROZDA TİMPANOGRAMDA TEPE NOKTASI OLMASI GEREKENDEN DAHA AŞAĞIDA GERÇEKLEŞİR.</a:t>
            </a:r>
            <a:endParaRPr lang="tr-TR" sz="2600" b="1" u="sng" dirty="0">
              <a:solidFill>
                <a:schemeClr val="bg2">
                  <a:lumMod val="75000"/>
                </a:schemeClr>
              </a:solidFill>
            </a:endParaRPr>
          </a:p>
        </p:txBody>
      </p:sp>
      <p:pic>
        <p:nvPicPr>
          <p:cNvPr id="5" name="Resim 4"/>
          <p:cNvPicPr>
            <a:picLocks noChangeAspect="1"/>
          </p:cNvPicPr>
          <p:nvPr/>
        </p:nvPicPr>
        <p:blipFill>
          <a:blip r:embed="rId2"/>
          <a:stretch>
            <a:fillRect/>
          </a:stretch>
        </p:blipFill>
        <p:spPr>
          <a:xfrm>
            <a:off x="7661785" y="2601735"/>
            <a:ext cx="4438273" cy="3182388"/>
          </a:xfrm>
          <a:prstGeom prst="rect">
            <a:avLst/>
          </a:prstGeom>
        </p:spPr>
      </p:pic>
    </p:spTree>
    <p:extLst>
      <p:ext uri="{BB962C8B-B14F-4D97-AF65-F5344CB8AC3E}">
        <p14:creationId xmlns:p14="http://schemas.microsoft.com/office/powerpoint/2010/main" val="214422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158949" y="2169042"/>
            <a:ext cx="6645349" cy="4231757"/>
          </a:xfrm>
        </p:spPr>
        <p:txBody>
          <a:bodyPr>
            <a:normAutofit fontScale="77500" lnSpcReduction="20000"/>
          </a:bodyPr>
          <a:lstStyle/>
          <a:p>
            <a:r>
              <a:rPr lang="tr-TR" sz="4500" b="1" u="sng" dirty="0" smtClean="0">
                <a:solidFill>
                  <a:schemeClr val="bg2">
                    <a:lumMod val="75000"/>
                  </a:schemeClr>
                </a:solidFill>
              </a:rPr>
              <a:t>TİMPANOMETRİ</a:t>
            </a:r>
          </a:p>
          <a:p>
            <a:r>
              <a:rPr lang="tr-TR" sz="2800" b="1" dirty="0" smtClean="0">
                <a:solidFill>
                  <a:srgbClr val="FF0000"/>
                </a:solidFill>
              </a:rPr>
              <a:t>TİP AD (DEEP-DERİN)</a:t>
            </a:r>
          </a:p>
          <a:p>
            <a:pPr marL="457200" indent="-457200" algn="l">
              <a:buFont typeface="Wingdings" panose="05000000000000000000" pitchFamily="2" charset="2"/>
              <a:buChar char="q"/>
            </a:pPr>
            <a:r>
              <a:rPr lang="tr-TR" sz="2800" b="1" dirty="0" smtClean="0">
                <a:solidFill>
                  <a:schemeClr val="bg2">
                    <a:lumMod val="75000"/>
                  </a:schemeClr>
                </a:solidFill>
              </a:rPr>
              <a:t>TEPE NOKTASI OLMASI GEREKEN BASINÇ BÖLGESİNDE OLDUĞU HALDE TEPE NOKTASI     </a:t>
            </a:r>
            <a:r>
              <a:rPr lang="tr-TR" sz="2800" b="1" dirty="0" smtClean="0">
                <a:solidFill>
                  <a:srgbClr val="FF0000"/>
                </a:solidFill>
              </a:rPr>
              <a:t>1,6 ML ÜZERİNDE </a:t>
            </a:r>
            <a:r>
              <a:rPr lang="tr-TR" sz="2800" b="1" dirty="0" smtClean="0">
                <a:solidFill>
                  <a:schemeClr val="bg2">
                    <a:lumMod val="75000"/>
                  </a:schemeClr>
                </a:solidFill>
              </a:rPr>
              <a:t>GERÇEKLEŞMEKTEDİR. </a:t>
            </a:r>
          </a:p>
          <a:p>
            <a:pPr marL="457200" indent="-457200" algn="l">
              <a:buFont typeface="Wingdings" panose="05000000000000000000" pitchFamily="2" charset="2"/>
              <a:buChar char="q"/>
            </a:pPr>
            <a:r>
              <a:rPr lang="tr-TR" sz="2800" b="1" dirty="0" smtClean="0">
                <a:solidFill>
                  <a:srgbClr val="FF0000"/>
                </a:solidFill>
              </a:rPr>
              <a:t>EN SIK NEDENİ OTİT SEKELİDİR</a:t>
            </a:r>
            <a:r>
              <a:rPr lang="tr-TR" sz="2800" b="1" dirty="0" smtClean="0">
                <a:solidFill>
                  <a:schemeClr val="bg2">
                    <a:lumMod val="75000"/>
                  </a:schemeClr>
                </a:solidFill>
              </a:rPr>
              <a:t>. TİMPAN MEMBRANIN YENİDEN EPİTELİZE OLMASI SIRASINDA GERÇEKLEŞEN BİR SEKELDİR. </a:t>
            </a:r>
          </a:p>
          <a:p>
            <a:pPr marL="457200" indent="-457200" algn="l">
              <a:buFont typeface="Wingdings" panose="05000000000000000000" pitchFamily="2" charset="2"/>
              <a:buChar char="q"/>
            </a:pPr>
            <a:r>
              <a:rPr lang="tr-TR" sz="2800" b="1" dirty="0" smtClean="0">
                <a:solidFill>
                  <a:schemeClr val="bg2">
                    <a:lumMod val="75000"/>
                  </a:schemeClr>
                </a:solidFill>
              </a:rPr>
              <a:t>İLERİ </a:t>
            </a:r>
            <a:r>
              <a:rPr lang="tr-TR" sz="2800" b="1" dirty="0" smtClean="0">
                <a:solidFill>
                  <a:srgbClr val="FF0000"/>
                </a:solidFill>
              </a:rPr>
              <a:t>OTOSKLEROZDA</a:t>
            </a:r>
            <a:r>
              <a:rPr lang="tr-TR" sz="2800" b="1" dirty="0" smtClean="0">
                <a:solidFill>
                  <a:schemeClr val="bg2">
                    <a:lumMod val="75000"/>
                  </a:schemeClr>
                </a:solidFill>
              </a:rPr>
              <a:t> KEMİKÇİKLERDE KOPMA MEYDANA GELMESİDİR. </a:t>
            </a:r>
            <a:endParaRPr lang="tr-TR" sz="2600" b="1" u="sng" dirty="0">
              <a:solidFill>
                <a:schemeClr val="bg2">
                  <a:lumMod val="75000"/>
                </a:schemeClr>
              </a:solidFill>
            </a:endParaRPr>
          </a:p>
        </p:txBody>
      </p:sp>
      <p:pic>
        <p:nvPicPr>
          <p:cNvPr id="5" name="Resim 4"/>
          <p:cNvPicPr>
            <a:picLocks noChangeAspect="1"/>
          </p:cNvPicPr>
          <p:nvPr/>
        </p:nvPicPr>
        <p:blipFill>
          <a:blip r:embed="rId2"/>
          <a:stretch>
            <a:fillRect/>
          </a:stretch>
        </p:blipFill>
        <p:spPr>
          <a:xfrm>
            <a:off x="7661785" y="2601735"/>
            <a:ext cx="4438273" cy="3182388"/>
          </a:xfrm>
          <a:prstGeom prst="rect">
            <a:avLst/>
          </a:prstGeom>
        </p:spPr>
      </p:pic>
    </p:spTree>
    <p:extLst>
      <p:ext uri="{BB962C8B-B14F-4D97-AF65-F5344CB8AC3E}">
        <p14:creationId xmlns:p14="http://schemas.microsoft.com/office/powerpoint/2010/main" val="3625179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501685"/>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531629" y="1583140"/>
            <a:ext cx="7272670" cy="4998413"/>
          </a:xfrm>
        </p:spPr>
        <p:txBody>
          <a:bodyPr>
            <a:normAutofit fontScale="62500" lnSpcReduction="20000"/>
          </a:bodyPr>
          <a:lstStyle/>
          <a:p>
            <a:r>
              <a:rPr lang="tr-TR" sz="4500" b="1" u="sng" dirty="0" smtClean="0">
                <a:solidFill>
                  <a:schemeClr val="bg2">
                    <a:lumMod val="75000"/>
                  </a:schemeClr>
                </a:solidFill>
              </a:rPr>
              <a:t>TİMPANOMETRİ</a:t>
            </a:r>
          </a:p>
          <a:p>
            <a:r>
              <a:rPr lang="tr-TR" sz="5100" b="1" dirty="0" smtClean="0">
                <a:solidFill>
                  <a:srgbClr val="FF0000"/>
                </a:solidFill>
              </a:rPr>
              <a:t>TİP C</a:t>
            </a:r>
          </a:p>
          <a:p>
            <a:pPr marL="457200" indent="-457200" algn="l">
              <a:buFont typeface="Wingdings" panose="05000000000000000000" pitchFamily="2" charset="2"/>
              <a:buChar char="q"/>
            </a:pPr>
            <a:r>
              <a:rPr lang="tr-TR" sz="2800" b="1" dirty="0" smtClean="0">
                <a:solidFill>
                  <a:schemeClr val="bg2">
                    <a:lumMod val="75000"/>
                  </a:schemeClr>
                </a:solidFill>
              </a:rPr>
              <a:t>TEPE NOKTASININ -100 DAPA’NIN GERİSİNDE OLMASI İLE KARAKTERİZE DURUMDUR. </a:t>
            </a:r>
          </a:p>
          <a:p>
            <a:pPr marL="457200" indent="-457200" algn="l">
              <a:buFont typeface="Wingdings" panose="05000000000000000000" pitchFamily="2" charset="2"/>
              <a:buChar char="q"/>
            </a:pPr>
            <a:r>
              <a:rPr lang="tr-TR" sz="2800" b="1" dirty="0" smtClean="0">
                <a:solidFill>
                  <a:schemeClr val="bg2">
                    <a:lumMod val="75000"/>
                  </a:schemeClr>
                </a:solidFill>
              </a:rPr>
              <a:t>ANCAK TEPE NOKTASINDA DÜŞÜŞ GÖRÜLMEZ. </a:t>
            </a:r>
          </a:p>
          <a:p>
            <a:pPr marL="457200" indent="-457200" algn="l">
              <a:buFont typeface="Wingdings" panose="05000000000000000000" pitchFamily="2" charset="2"/>
              <a:buChar char="q"/>
            </a:pPr>
            <a:r>
              <a:rPr lang="tr-TR" sz="2800" b="1" dirty="0" smtClean="0">
                <a:solidFill>
                  <a:schemeClr val="bg2">
                    <a:lumMod val="75000"/>
                  </a:schemeClr>
                </a:solidFill>
              </a:rPr>
              <a:t>KULAK ZARI HAREKETLİLİĞİ DEĞİŞMEMİŞTİR. </a:t>
            </a:r>
          </a:p>
          <a:p>
            <a:pPr marL="457200" indent="-457200" algn="l">
              <a:buFont typeface="Wingdings" panose="05000000000000000000" pitchFamily="2" charset="2"/>
              <a:buChar char="q"/>
            </a:pPr>
            <a:r>
              <a:rPr lang="tr-TR" sz="2800" b="1" dirty="0" smtClean="0">
                <a:solidFill>
                  <a:schemeClr val="bg2">
                    <a:lumMod val="75000"/>
                  </a:schemeClr>
                </a:solidFill>
              </a:rPr>
              <a:t>EN ÖNEMLİ NEDENLERİ; </a:t>
            </a:r>
          </a:p>
          <a:p>
            <a:pPr marL="914400" lvl="1" indent="-457200" algn="l">
              <a:buFont typeface="Wingdings" panose="05000000000000000000" pitchFamily="2" charset="2"/>
              <a:buChar char="q"/>
            </a:pPr>
            <a:r>
              <a:rPr lang="tr-TR" sz="2600" b="1" dirty="0" smtClean="0">
                <a:solidFill>
                  <a:schemeClr val="bg2">
                    <a:lumMod val="75000"/>
                  </a:schemeClr>
                </a:solidFill>
              </a:rPr>
              <a:t>ÖSTAKİ TÜPÜ FONKSİYON BOZUKLUKLARI VE EFÜZYONLU OTİT GELİŞMEKTE OLDUĞU HALDE TİP B TİMPANOGRAM OLUŞTURACAK KADAR YETERİNCE BİRİKİM OLMAMIŞTIR. </a:t>
            </a:r>
          </a:p>
          <a:p>
            <a:pPr marL="914400" lvl="1" indent="-457200" algn="l">
              <a:buFont typeface="Wingdings" panose="05000000000000000000" pitchFamily="2" charset="2"/>
              <a:buChar char="q"/>
            </a:pPr>
            <a:r>
              <a:rPr lang="tr-TR" sz="2600" b="1" dirty="0" smtClean="0">
                <a:solidFill>
                  <a:schemeClr val="bg2">
                    <a:lumMod val="75000"/>
                  </a:schemeClr>
                </a:solidFill>
              </a:rPr>
              <a:t>TİP C1; TEPE NOKTASI -100 İLE -200 DAPA ARASINDADIR.</a:t>
            </a:r>
            <a:endParaRPr lang="tr-TR" sz="2600" b="1" dirty="0">
              <a:solidFill>
                <a:schemeClr val="bg2">
                  <a:lumMod val="75000"/>
                </a:schemeClr>
              </a:solidFill>
            </a:endParaRPr>
          </a:p>
          <a:p>
            <a:pPr marL="914400" lvl="1" indent="-457200" algn="l">
              <a:buFont typeface="Wingdings" panose="05000000000000000000" pitchFamily="2" charset="2"/>
              <a:buChar char="q"/>
            </a:pPr>
            <a:r>
              <a:rPr lang="tr-TR" sz="2600" b="1" dirty="0" smtClean="0">
                <a:solidFill>
                  <a:schemeClr val="bg2">
                    <a:lumMod val="75000"/>
                  </a:schemeClr>
                </a:solidFill>
              </a:rPr>
              <a:t>TİP C2; TEPE NOKTASI -200 İLE -400 DAPA ARASINDADIR.</a:t>
            </a:r>
            <a:endParaRPr lang="tr-TR" sz="2600" b="1" dirty="0">
              <a:solidFill>
                <a:schemeClr val="bg2">
                  <a:lumMod val="75000"/>
                </a:schemeClr>
              </a:solidFill>
            </a:endParaRPr>
          </a:p>
          <a:p>
            <a:pPr marL="914400" lvl="1" indent="-457200" algn="l">
              <a:buFont typeface="Wingdings" panose="05000000000000000000" pitchFamily="2" charset="2"/>
              <a:buChar char="q"/>
            </a:pPr>
            <a:r>
              <a:rPr lang="tr-TR" sz="2600" b="1" dirty="0" smtClean="0">
                <a:solidFill>
                  <a:schemeClr val="bg2">
                    <a:lumMod val="75000"/>
                  </a:schemeClr>
                </a:solidFill>
              </a:rPr>
              <a:t>C2’DE BİRİKEN SIVI ARTMIŞ VE KIVAMI KOYULAŞMAYA BAŞLAMIŞTIR.</a:t>
            </a:r>
            <a:endParaRPr lang="tr-TR" sz="2600" b="1" dirty="0">
              <a:solidFill>
                <a:schemeClr val="bg2">
                  <a:lumMod val="75000"/>
                </a:schemeClr>
              </a:solidFill>
            </a:endParaRPr>
          </a:p>
        </p:txBody>
      </p:sp>
      <p:pic>
        <p:nvPicPr>
          <p:cNvPr id="5" name="Resim 4"/>
          <p:cNvPicPr>
            <a:picLocks noChangeAspect="1"/>
          </p:cNvPicPr>
          <p:nvPr/>
        </p:nvPicPr>
        <p:blipFill>
          <a:blip r:embed="rId2"/>
          <a:stretch>
            <a:fillRect/>
          </a:stretch>
        </p:blipFill>
        <p:spPr>
          <a:xfrm>
            <a:off x="7661785" y="2601735"/>
            <a:ext cx="4438273" cy="3182388"/>
          </a:xfrm>
          <a:prstGeom prst="rect">
            <a:avLst/>
          </a:prstGeom>
        </p:spPr>
      </p:pic>
    </p:spTree>
    <p:extLst>
      <p:ext uri="{BB962C8B-B14F-4D97-AF65-F5344CB8AC3E}">
        <p14:creationId xmlns:p14="http://schemas.microsoft.com/office/powerpoint/2010/main" val="2733361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463390" y="2053424"/>
            <a:ext cx="10473069" cy="3686571"/>
          </a:xfrm>
        </p:spPr>
        <p:txBody>
          <a:bodyPr>
            <a:normAutofit fontScale="55000" lnSpcReduction="20000"/>
          </a:bodyPr>
          <a:lstStyle/>
          <a:p>
            <a:r>
              <a:rPr lang="tr-TR" sz="8000" b="1" dirty="0" smtClean="0">
                <a:solidFill>
                  <a:schemeClr val="bg2">
                    <a:lumMod val="75000"/>
                  </a:schemeClr>
                </a:solidFill>
              </a:rPr>
              <a:t>ÖSTAKİ BORUSU FONKSİYON TESTLERİ</a:t>
            </a:r>
          </a:p>
          <a:p>
            <a:endParaRPr lang="tr-TR" sz="4500" b="1" dirty="0">
              <a:solidFill>
                <a:schemeClr val="bg2">
                  <a:lumMod val="75000"/>
                </a:schemeClr>
              </a:solidFill>
            </a:endParaRPr>
          </a:p>
          <a:p>
            <a:r>
              <a:rPr lang="tr-TR" sz="5100" b="1" dirty="0" smtClean="0">
                <a:solidFill>
                  <a:schemeClr val="bg2">
                    <a:lumMod val="75000"/>
                  </a:schemeClr>
                </a:solidFill>
              </a:rPr>
              <a:t>KRONİK OTİT CERRAHİSİNDE ÖSTAKİ FONKSİYONLARININ VARLIĞI CERRAHİNİN </a:t>
            </a:r>
            <a:r>
              <a:rPr lang="tr-TR" sz="5100" b="1" dirty="0" smtClean="0">
                <a:solidFill>
                  <a:srgbClr val="FF0000"/>
                </a:solidFill>
              </a:rPr>
              <a:t>PROGNOZUNU İYİ YÖNDE ETKİLEYEN </a:t>
            </a:r>
            <a:r>
              <a:rPr lang="tr-TR" sz="5100" b="1" dirty="0" smtClean="0">
                <a:solidFill>
                  <a:schemeClr val="bg2">
                    <a:lumMod val="75000"/>
                  </a:schemeClr>
                </a:solidFill>
              </a:rPr>
              <a:t>ÖNEMLİ BİR FAKTÖRDÜR.</a:t>
            </a: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138162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531628" y="2012481"/>
            <a:ext cx="10473069" cy="4430850"/>
          </a:xfrm>
        </p:spPr>
        <p:txBody>
          <a:bodyPr>
            <a:normAutofit fontScale="25000" lnSpcReduction="20000"/>
          </a:bodyPr>
          <a:lstStyle/>
          <a:p>
            <a:r>
              <a:rPr lang="tr-TR" sz="8000" b="1" dirty="0" smtClean="0">
                <a:solidFill>
                  <a:schemeClr val="bg2">
                    <a:lumMod val="75000"/>
                  </a:schemeClr>
                </a:solidFill>
              </a:rPr>
              <a:t>ÖSTAKİ BORUSU FONKSİYON TESTLERİ</a:t>
            </a:r>
          </a:p>
          <a:p>
            <a:endParaRPr lang="tr-TR" sz="4500" b="1" dirty="0">
              <a:solidFill>
                <a:schemeClr val="bg2">
                  <a:lumMod val="75000"/>
                </a:schemeClr>
              </a:solidFill>
            </a:endParaRPr>
          </a:p>
          <a:p>
            <a:pPr algn="l"/>
            <a:r>
              <a:rPr lang="tr-TR" sz="6400" b="1" dirty="0" smtClean="0">
                <a:solidFill>
                  <a:schemeClr val="bg2">
                    <a:lumMod val="75000"/>
                  </a:schemeClr>
                </a:solidFill>
              </a:rPr>
              <a:t>ÜÇ TÜRLÜ ÖSTAKİ FONKSİYON TESTİ MEVCUTTUR.</a:t>
            </a:r>
          </a:p>
          <a:p>
            <a:pPr lvl="1" algn="l"/>
            <a:r>
              <a:rPr lang="tr-TR" sz="6400" b="1" dirty="0" smtClean="0">
                <a:solidFill>
                  <a:srgbClr val="FF0000"/>
                </a:solidFill>
              </a:rPr>
              <a:t>PASİF AÇILMA KAPASİTESİ</a:t>
            </a:r>
          </a:p>
          <a:p>
            <a:pPr lvl="2" algn="l"/>
            <a:r>
              <a:rPr lang="tr-TR" sz="5600" b="1" dirty="0" smtClean="0">
                <a:solidFill>
                  <a:schemeClr val="bg2">
                    <a:lumMod val="75000"/>
                  </a:schemeClr>
                </a:solidFill>
              </a:rPr>
              <a:t>ORTA KULAK VEYA NAZOFARENKS BASINÇ ARTIŞI İLE ÖSTAKİ BORUSUNU AÇILDIĞININ GÖSTERİLMESİ</a:t>
            </a:r>
            <a:endParaRPr lang="tr-TR" sz="5600" b="1" dirty="0">
              <a:solidFill>
                <a:schemeClr val="bg2">
                  <a:lumMod val="75000"/>
                </a:schemeClr>
              </a:solidFill>
            </a:endParaRPr>
          </a:p>
          <a:p>
            <a:pPr lvl="1" algn="l"/>
            <a:r>
              <a:rPr lang="tr-TR" sz="6400" b="1" dirty="0" err="1">
                <a:solidFill>
                  <a:srgbClr val="FF0000"/>
                </a:solidFill>
              </a:rPr>
              <a:t>ToynbeE</a:t>
            </a:r>
            <a:endParaRPr lang="tr-TR" sz="6400" b="1" dirty="0">
              <a:solidFill>
                <a:srgbClr val="FF0000"/>
              </a:solidFill>
            </a:endParaRPr>
          </a:p>
          <a:p>
            <a:pPr lvl="2" algn="l"/>
            <a:r>
              <a:rPr lang="tr-TR" sz="6400" b="1" dirty="0" smtClean="0">
                <a:solidFill>
                  <a:schemeClr val="bg2">
                    <a:lumMod val="75000"/>
                  </a:schemeClr>
                </a:solidFill>
              </a:rPr>
              <a:t>BURUN PARMAKLAR İLE KAPATTIRIRILIR.</a:t>
            </a:r>
          </a:p>
          <a:p>
            <a:pPr lvl="2" algn="l"/>
            <a:r>
              <a:rPr lang="tr-TR" sz="6400" b="1" dirty="0" smtClean="0">
                <a:solidFill>
                  <a:schemeClr val="bg2">
                    <a:lumMod val="75000"/>
                  </a:schemeClr>
                </a:solidFill>
              </a:rPr>
              <a:t>-200, 0 VE +200 DAPA’DA 3 KEZ YUTKUNDURULUR. TİMPANOMETRİ YAPILIR.</a:t>
            </a:r>
          </a:p>
          <a:p>
            <a:pPr lvl="2" algn="l"/>
            <a:r>
              <a:rPr lang="tr-TR" sz="6400" b="1" dirty="0" smtClean="0">
                <a:solidFill>
                  <a:schemeClr val="bg2">
                    <a:lumMod val="75000"/>
                  </a:schemeClr>
                </a:solidFill>
              </a:rPr>
              <a:t>ÇALIŞMAKTA OLAN ÖSTAKİDE TEPE NOKTASI NEGATİF BASINÇ BÖLGESİNE HAREKET EDER.</a:t>
            </a:r>
            <a:endParaRPr lang="tr-TR" sz="6400" b="1" dirty="0">
              <a:solidFill>
                <a:schemeClr val="bg2">
                  <a:lumMod val="75000"/>
                </a:schemeClr>
              </a:solidFill>
            </a:endParaRPr>
          </a:p>
          <a:p>
            <a:pPr lvl="1" algn="l"/>
            <a:r>
              <a:rPr lang="tr-TR" sz="6400" b="1" dirty="0" err="1">
                <a:solidFill>
                  <a:srgbClr val="FF0000"/>
                </a:solidFill>
              </a:rPr>
              <a:t>Valsava</a:t>
            </a:r>
            <a:endParaRPr lang="tr-TR" sz="6400" b="1" dirty="0">
              <a:solidFill>
                <a:srgbClr val="FF0000"/>
              </a:solidFill>
            </a:endParaRPr>
          </a:p>
          <a:p>
            <a:pPr lvl="2" algn="l"/>
            <a:r>
              <a:rPr lang="tr-TR" sz="6400" b="1" dirty="0" smtClean="0">
                <a:solidFill>
                  <a:schemeClr val="bg2">
                    <a:lumMod val="75000"/>
                  </a:schemeClr>
                </a:solidFill>
              </a:rPr>
              <a:t>VALSALVA HAREKETİ İLE TİMPANOMETRİ YAPILIR.</a:t>
            </a:r>
          </a:p>
          <a:p>
            <a:pPr lvl="2" algn="l"/>
            <a:r>
              <a:rPr lang="tr-TR" sz="6400" b="1" dirty="0" smtClean="0">
                <a:solidFill>
                  <a:schemeClr val="bg2">
                    <a:lumMod val="75000"/>
                  </a:schemeClr>
                </a:solidFill>
              </a:rPr>
              <a:t>ÇALIŞMAKTA OLAN ÖSTAKİDE TEPE NOKTASI POZİTİF BASINÇ BÖLGESİNE HAREKET EDER.</a:t>
            </a: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84041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859465" y="2115403"/>
            <a:ext cx="10473069" cy="4742597"/>
          </a:xfrm>
        </p:spPr>
        <p:txBody>
          <a:bodyPr>
            <a:normAutofit fontScale="25000" lnSpcReduction="20000"/>
          </a:bodyPr>
          <a:lstStyle/>
          <a:p>
            <a:endParaRPr lang="tr-TR" sz="4500" b="1" dirty="0">
              <a:solidFill>
                <a:schemeClr val="bg2">
                  <a:lumMod val="75000"/>
                </a:schemeClr>
              </a:solidFill>
            </a:endParaRPr>
          </a:p>
          <a:p>
            <a:r>
              <a:rPr lang="tr-TR" sz="11200" b="1" dirty="0" smtClean="0">
                <a:solidFill>
                  <a:srgbClr val="FF0000"/>
                </a:solidFill>
              </a:rPr>
              <a:t>FİSTÜL TESTİ</a:t>
            </a:r>
          </a:p>
          <a:p>
            <a:pPr marL="857250" indent="-857250" algn="l">
              <a:buFont typeface="Wingdings" panose="05000000000000000000" pitchFamily="2" charset="2"/>
              <a:buChar char="q"/>
            </a:pPr>
            <a:r>
              <a:rPr lang="tr-TR" sz="7200" b="1" dirty="0" smtClean="0">
                <a:solidFill>
                  <a:schemeClr val="bg2">
                    <a:lumMod val="75000"/>
                  </a:schemeClr>
                </a:solidFill>
              </a:rPr>
              <a:t>TİMPANOMETRİ CİHAZI İLE -400 İLE +200 DAPA BASINÇ DIŞ KULAK YOLUNA VERİLDİĞİNDE BAŞ DÖNMESİ VE BASINÇ VERİLEN TARAFA NİSTAGMUS GERÇEKLEŞMESİ DURUMUNDA FİSTÜL TESTİ POZİTİFTİR.</a:t>
            </a:r>
          </a:p>
          <a:p>
            <a:pPr marL="857250" indent="-857250" algn="l">
              <a:buFont typeface="Wingdings" panose="05000000000000000000" pitchFamily="2" charset="2"/>
              <a:buChar char="q"/>
            </a:pPr>
            <a:r>
              <a:rPr lang="tr-TR" sz="7200" b="1" dirty="0" smtClean="0">
                <a:solidFill>
                  <a:schemeClr val="bg2">
                    <a:lumMod val="75000"/>
                  </a:schemeClr>
                </a:solidFill>
              </a:rPr>
              <a:t>TESTİN POZİTİF OLMASI YARIM DAİRE KANALLARINDA BİR DEFEKT-FİSTÜL OLDUĞU ANLAMINA GELİRKEN TESTİN NEGATİF OLMASI KLİNİK OLARAK ANLAMLI DEĞİLDİR VE FİSTÜL OLMADIĞI ANLAMINA GELMEZ.</a:t>
            </a:r>
          </a:p>
          <a:p>
            <a:pPr marL="857250" indent="-857250" algn="l">
              <a:buFont typeface="Wingdings" panose="05000000000000000000" pitchFamily="2" charset="2"/>
              <a:buChar char="q"/>
            </a:pPr>
            <a:r>
              <a:rPr lang="tr-TR" sz="7200" b="1" dirty="0" smtClean="0">
                <a:solidFill>
                  <a:schemeClr val="bg2">
                    <a:lumMod val="75000"/>
                  </a:schemeClr>
                </a:solidFill>
              </a:rPr>
              <a:t>NORMAL KULAK ZARI OLAN BİR BİREYDE TİMPANOGRAM YAPILIRKEN BAŞ DÖNMESİ VE NİSTAGMUS GELİŞMESİ DURUMUNA YALANCI FİSTÜL TESTİ POZİTİFLİĞİ DENİR. ENDOLENFATİK HİDROPSTA GÖRÜLÜR VE HENNEBERT BELİRTİSİ İSMİNİ ALIR.</a:t>
            </a:r>
          </a:p>
          <a:p>
            <a:pPr algn="l"/>
            <a:r>
              <a:rPr lang="tr-TR" sz="7200" b="1" dirty="0" smtClean="0">
                <a:solidFill>
                  <a:schemeClr val="bg2">
                    <a:lumMod val="75000"/>
                  </a:schemeClr>
                </a:solidFill>
              </a:rPr>
              <a:t>*ENDOLENFATİK HİDROPS; </a:t>
            </a:r>
            <a:r>
              <a:rPr lang="tr-TR" sz="7200" b="1" dirty="0" err="1" smtClean="0">
                <a:solidFill>
                  <a:schemeClr val="bg2">
                    <a:lumMod val="75000"/>
                  </a:schemeClr>
                </a:solidFill>
              </a:rPr>
              <a:t>Koklea</a:t>
            </a:r>
            <a:r>
              <a:rPr lang="tr-TR" sz="7200" b="1" dirty="0" smtClean="0">
                <a:solidFill>
                  <a:schemeClr val="bg2">
                    <a:lumMod val="75000"/>
                  </a:schemeClr>
                </a:solidFill>
              </a:rPr>
              <a:t> içindeki sıvıların basıncının yüksek olması</a:t>
            </a: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150648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8689976" cy="3848986"/>
          </a:xfrm>
        </p:spPr>
        <p:txBody>
          <a:bodyPr>
            <a:normAutofit fontScale="77500" lnSpcReduction="20000"/>
          </a:bodyPr>
          <a:lstStyle/>
          <a:p>
            <a:r>
              <a:rPr lang="tr-TR" sz="3800" b="1" u="sng" dirty="0" smtClean="0">
                <a:solidFill>
                  <a:srgbClr val="0070C0"/>
                </a:solidFill>
              </a:rPr>
              <a:t>giriş</a:t>
            </a:r>
          </a:p>
          <a:p>
            <a:endParaRPr lang="tr-TR" sz="2100" b="1" u="sng" dirty="0" smtClean="0">
              <a:solidFill>
                <a:srgbClr val="0070C0"/>
              </a:solidFill>
            </a:endParaRPr>
          </a:p>
          <a:p>
            <a:pPr marL="342900" indent="-342900" algn="just">
              <a:buFont typeface="Arial" panose="020B0604020202020204" pitchFamily="34" charset="0"/>
              <a:buChar char="•"/>
            </a:pPr>
            <a:r>
              <a:rPr lang="tr-TR" sz="2300" dirty="0" smtClean="0">
                <a:solidFill>
                  <a:srgbClr val="00B050"/>
                </a:solidFill>
                <a:latin typeface="Times New Roman" panose="02020603050405020304" pitchFamily="18" charset="0"/>
                <a:cs typeface="Times New Roman" panose="02020603050405020304" pitchFamily="18" charset="0"/>
              </a:rPr>
              <a:t>ORTA KULAK FONKSİYONLARINI DEĞERLENDİRMEK İÇİN KULLANILAN </a:t>
            </a:r>
            <a:r>
              <a:rPr lang="tr-TR" sz="2300" dirty="0" smtClean="0">
                <a:solidFill>
                  <a:srgbClr val="FF0000"/>
                </a:solidFill>
                <a:latin typeface="Times New Roman" panose="02020603050405020304" pitchFamily="18" charset="0"/>
                <a:cs typeface="Times New Roman" panose="02020603050405020304" pitchFamily="18" charset="0"/>
              </a:rPr>
              <a:t>HIZLI, NON-İNVAZİF VE OBJEKTİF </a:t>
            </a:r>
            <a:r>
              <a:rPr lang="tr-TR" sz="2300" dirty="0" smtClean="0">
                <a:solidFill>
                  <a:srgbClr val="00B050"/>
                </a:solidFill>
                <a:latin typeface="Times New Roman" panose="02020603050405020304" pitchFamily="18" charset="0"/>
                <a:cs typeface="Times New Roman" panose="02020603050405020304" pitchFamily="18" charset="0"/>
              </a:rPr>
              <a:t>BİR</a:t>
            </a:r>
            <a:r>
              <a:rPr lang="tr-TR" sz="2300" dirty="0" smtClean="0">
                <a:solidFill>
                  <a:srgbClr val="FF0000"/>
                </a:solidFill>
                <a:latin typeface="Times New Roman" panose="02020603050405020304" pitchFamily="18" charset="0"/>
                <a:cs typeface="Times New Roman" panose="02020603050405020304" pitchFamily="18" charset="0"/>
              </a:rPr>
              <a:t> </a:t>
            </a:r>
            <a:r>
              <a:rPr lang="tr-TR" sz="2300" dirty="0" smtClean="0">
                <a:solidFill>
                  <a:srgbClr val="00B050"/>
                </a:solidFill>
                <a:latin typeface="Times New Roman" panose="02020603050405020304" pitchFamily="18" charset="0"/>
                <a:cs typeface="Times New Roman" panose="02020603050405020304" pitchFamily="18" charset="0"/>
              </a:rPr>
              <a:t>TEST YÖNTEMİDİR.</a:t>
            </a:r>
          </a:p>
          <a:p>
            <a:pPr marL="342900" indent="-342900" algn="just">
              <a:buFont typeface="Arial" panose="020B0604020202020204" pitchFamily="34" charset="0"/>
              <a:buChar char="•"/>
            </a:pPr>
            <a:r>
              <a:rPr lang="tr-TR" sz="2300" dirty="0" smtClean="0">
                <a:solidFill>
                  <a:srgbClr val="00B050"/>
                </a:solidFill>
                <a:latin typeface="Times New Roman" panose="02020603050405020304" pitchFamily="18" charset="0"/>
                <a:cs typeface="Times New Roman" panose="02020603050405020304" pitchFamily="18" charset="0"/>
              </a:rPr>
              <a:t>HASTANIN ÖZEL DURUMLARINDAN ETKİLENMEYEN BİR TEST YÖNTEMİDİR. </a:t>
            </a:r>
            <a:r>
              <a:rPr lang="tr-TR" sz="2300" dirty="0" smtClean="0">
                <a:solidFill>
                  <a:srgbClr val="FF0000"/>
                </a:solidFill>
                <a:latin typeface="Times New Roman" panose="02020603050405020304" pitchFamily="18" charset="0"/>
                <a:cs typeface="Times New Roman" panose="02020603050405020304" pitchFamily="18" charset="0"/>
              </a:rPr>
              <a:t>TEK ŞART</a:t>
            </a:r>
            <a:r>
              <a:rPr lang="tr-TR" sz="2300" dirty="0" smtClean="0">
                <a:solidFill>
                  <a:srgbClr val="00B050"/>
                </a:solidFill>
                <a:latin typeface="Times New Roman" panose="02020603050405020304" pitchFamily="18" charset="0"/>
                <a:cs typeface="Times New Roman" panose="02020603050405020304" pitchFamily="18" charset="0"/>
              </a:rPr>
              <a:t> ÖNCESİNE KULAK YOLUNDA ENGELLEYİCİ BİR LEZYONUN TESPİT EDİLMESİ GEREKLİLİĞİDİR.</a:t>
            </a:r>
          </a:p>
          <a:p>
            <a:pPr marL="342900" indent="-342900" algn="just">
              <a:buFont typeface="Arial" panose="020B0604020202020204" pitchFamily="34" charset="0"/>
              <a:buChar char="•"/>
            </a:pPr>
            <a:r>
              <a:rPr lang="tr-TR" sz="2300" dirty="0" smtClean="0">
                <a:solidFill>
                  <a:srgbClr val="00B050"/>
                </a:solidFill>
                <a:latin typeface="Times New Roman" panose="02020603050405020304" pitchFamily="18" charset="0"/>
                <a:cs typeface="Times New Roman" panose="02020603050405020304" pitchFamily="18" charset="0"/>
              </a:rPr>
              <a:t>AKUSTİK İMMİTANSMETRİ KULAK ZARI VE ORTA KULAK FONKSİYONLARI ÜZERİNE KURGULANMIŞ BİR TEST OLMASINA RAĞMEN </a:t>
            </a:r>
            <a:r>
              <a:rPr lang="tr-TR" sz="2300" dirty="0" smtClean="0">
                <a:solidFill>
                  <a:srgbClr val="FF0000"/>
                </a:solidFill>
                <a:latin typeface="Times New Roman" panose="02020603050405020304" pitchFamily="18" charset="0"/>
                <a:cs typeface="Times New Roman" panose="02020603050405020304" pitchFamily="18" charset="0"/>
              </a:rPr>
              <a:t>KOKLEAR VE RETRO-KOKLEAR PATOLOJİLERİN HATTA FASYAL SİNİRİN </a:t>
            </a:r>
            <a:r>
              <a:rPr lang="tr-TR" sz="2300" dirty="0" smtClean="0">
                <a:solidFill>
                  <a:srgbClr val="00B050"/>
                </a:solidFill>
                <a:latin typeface="Times New Roman" panose="02020603050405020304" pitchFamily="18" charset="0"/>
                <a:cs typeface="Times New Roman" panose="02020603050405020304" pitchFamily="18" charset="0"/>
              </a:rPr>
              <a:t>ARAŞTIRILMASINDA KULLANILMAKTA OLAN BİR TESTTİR.</a:t>
            </a:r>
          </a:p>
          <a:p>
            <a:pPr algn="l"/>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131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859465" y="2124222"/>
            <a:ext cx="10473069" cy="4360984"/>
          </a:xfrm>
        </p:spPr>
        <p:txBody>
          <a:bodyPr>
            <a:normAutofit fontScale="92500" lnSpcReduction="20000"/>
          </a:bodyPr>
          <a:lstStyle/>
          <a:p>
            <a:r>
              <a:rPr lang="tr-TR" sz="3600" b="1" dirty="0" smtClean="0">
                <a:solidFill>
                  <a:srgbClr val="FF0000"/>
                </a:solidFill>
              </a:rPr>
              <a:t>AKUSTİK REFLEKS (STAPES REFLEKSİ) TESTİ</a:t>
            </a:r>
          </a:p>
          <a:p>
            <a:pPr marL="914400" lvl="1" indent="-457200" algn="l">
              <a:buFont typeface="Wingdings" panose="05000000000000000000" pitchFamily="2" charset="2"/>
              <a:buChar char="q"/>
            </a:pPr>
            <a:r>
              <a:rPr lang="tr-TR" sz="2600" b="1" dirty="0" smtClean="0">
                <a:solidFill>
                  <a:schemeClr val="bg2">
                    <a:lumMod val="75000"/>
                  </a:schemeClr>
                </a:solidFill>
              </a:rPr>
              <a:t>AKUSTİK REFLEKS TESTİNİN MAKSİMUM GEÇİRGENLİĞİN OLDUĞU KULAK BASINCINDA UYGULANMASI GEREKİR.</a:t>
            </a:r>
          </a:p>
          <a:p>
            <a:pPr marL="914400" lvl="1" indent="-457200" algn="l">
              <a:buFont typeface="Wingdings" panose="05000000000000000000" pitchFamily="2" charset="2"/>
              <a:buChar char="q"/>
            </a:pPr>
            <a:r>
              <a:rPr lang="tr-TR" sz="2600" b="1" dirty="0" smtClean="0">
                <a:solidFill>
                  <a:schemeClr val="bg2">
                    <a:lumMod val="75000"/>
                  </a:schemeClr>
                </a:solidFill>
              </a:rPr>
              <a:t>KULAK ZARI PERFORE İKEN BU TESTİN UYGULANMAMASI GEREKİR.</a:t>
            </a:r>
            <a:endParaRPr lang="tr-TR" sz="2600" b="1" dirty="0">
              <a:solidFill>
                <a:schemeClr val="bg2">
                  <a:lumMod val="75000"/>
                </a:schemeClr>
              </a:solidFill>
            </a:endParaRPr>
          </a:p>
          <a:p>
            <a:pPr marL="914400" lvl="1" indent="-457200" algn="l">
              <a:buFont typeface="Wingdings" panose="05000000000000000000" pitchFamily="2" charset="2"/>
              <a:buChar char="q"/>
            </a:pPr>
            <a:r>
              <a:rPr lang="tr-TR" sz="2600" b="1" dirty="0" smtClean="0">
                <a:solidFill>
                  <a:schemeClr val="bg2">
                    <a:lumMod val="75000"/>
                  </a:schemeClr>
                </a:solidFill>
              </a:rPr>
              <a:t>İŞİTME EŞİĞİNİN 70-80 DB ÜSTÜNDE UYARIM YAPILMASI GEREKMEKTEDİR. BU NEDENLE 50 DB ÜSTÜNDE İŞİTME KAYBI OLAN BİR KİŞİDE BU REFLEKSİN ALINMASI OLDUKÇA DÜŞÜK BİR İHTİMALDİR.</a:t>
            </a:r>
            <a:endParaRPr lang="tr-TR" sz="2600" b="1" dirty="0">
              <a:solidFill>
                <a:schemeClr val="bg2">
                  <a:lumMod val="75000"/>
                </a:schemeClr>
              </a:solidFill>
            </a:endParaRPr>
          </a:p>
          <a:p>
            <a:pPr marL="914400" lvl="1" indent="-457200" algn="l">
              <a:buFont typeface="Wingdings" panose="05000000000000000000" pitchFamily="2" charset="2"/>
              <a:buChar char="q"/>
            </a:pPr>
            <a:r>
              <a:rPr lang="tr-TR" sz="2600" b="1" dirty="0" smtClean="0">
                <a:solidFill>
                  <a:schemeClr val="bg2">
                    <a:lumMod val="75000"/>
                  </a:schemeClr>
                </a:solidFill>
              </a:rPr>
              <a:t>BÖYLE YÜKSEK BİR SESİN NORMAL ÇALIŞAN BİR REFLEKS ARKINDA PERİLENFE İLETİMİNİN ENGELLENMESİ AMACIYLA M.STAPEDİUS İSTEMSİZ KASILARAK TEPKİ VERİYOR OLMALIDIR.</a:t>
            </a: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2413630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842448" y="5308979"/>
            <a:ext cx="9048465" cy="1248770"/>
          </a:xfrm>
        </p:spPr>
        <p:txBody>
          <a:bodyPr/>
          <a:lstStyle/>
          <a:p>
            <a:r>
              <a:rPr lang="tr-TR" b="1" dirty="0" err="1" smtClean="0">
                <a:latin typeface="Times New Roman" panose="02020603050405020304" pitchFamily="18" charset="0"/>
                <a:cs typeface="Times New Roman" panose="02020603050405020304" pitchFamily="18" charset="0"/>
              </a:rPr>
              <a:t>akustİk</a:t>
            </a:r>
            <a:r>
              <a:rPr lang="tr-TR" b="1" dirty="0" smtClean="0">
                <a:latin typeface="Times New Roman" panose="02020603050405020304" pitchFamily="18" charset="0"/>
                <a:cs typeface="Times New Roman" panose="02020603050405020304" pitchFamily="18" charset="0"/>
              </a:rPr>
              <a:t> refleks </a:t>
            </a:r>
            <a:r>
              <a:rPr lang="tr-TR" b="1" dirty="0" err="1" smtClean="0">
                <a:latin typeface="Times New Roman" panose="02020603050405020304" pitchFamily="18" charset="0"/>
                <a:cs typeface="Times New Roman" panose="02020603050405020304" pitchFamily="18" charset="0"/>
              </a:rPr>
              <a:t>arkI</a:t>
            </a:r>
            <a:endParaRPr lang="tr-TR" b="1" dirty="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4709" y="536162"/>
            <a:ext cx="7861111" cy="513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509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32899" y="603784"/>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10436"/>
            <a:ext cx="10473069" cy="4926842"/>
          </a:xfrm>
        </p:spPr>
        <p:txBody>
          <a:bodyPr>
            <a:normAutofit fontScale="85000" lnSpcReduction="10000"/>
          </a:bodyPr>
          <a:lstStyle/>
          <a:p>
            <a:r>
              <a:rPr lang="tr-TR" sz="3500" b="1" dirty="0" smtClean="0">
                <a:solidFill>
                  <a:srgbClr val="FF0000"/>
                </a:solidFill>
                <a:latin typeface="Times New Roman" panose="02020603050405020304" pitchFamily="18" charset="0"/>
                <a:cs typeface="Times New Roman" panose="02020603050405020304" pitchFamily="18" charset="0"/>
              </a:rPr>
              <a:t>AKUSTİK REFLEKS (STAPES REFLEKSİ) TESTİ</a:t>
            </a:r>
            <a:endParaRPr lang="tr-TR" sz="3500" b="1" dirty="0" smtClean="0">
              <a:solidFill>
                <a:srgbClr val="FF0000"/>
              </a:solidFill>
              <a:latin typeface="Times New Roman" panose="02020603050405020304" pitchFamily="18" charset="0"/>
              <a:cs typeface="Times New Roman" panose="02020603050405020304" pitchFamily="18" charset="0"/>
            </a:endParaRPr>
          </a:p>
          <a:p>
            <a:pPr marL="914400" lvl="1" indent="-457200" algn="l">
              <a:buFont typeface="Wingdings" panose="05000000000000000000" pitchFamily="2" charset="2"/>
              <a:buChar char="q"/>
            </a:pPr>
            <a:r>
              <a:rPr lang="tr-TR" sz="2600" b="1" dirty="0" smtClean="0">
                <a:solidFill>
                  <a:schemeClr val="bg2">
                    <a:lumMod val="75000"/>
                  </a:schemeClr>
                </a:solidFill>
                <a:latin typeface="Times New Roman" panose="02020603050405020304" pitchFamily="18" charset="0"/>
                <a:cs typeface="Times New Roman" panose="02020603050405020304" pitchFamily="18" charset="0"/>
              </a:rPr>
              <a:t>AKUSTİK REFLEKS TESTİNİN MAKSİMUM GEÇİRGENLİĞİN OLDUĞU KULAK BASINCINDA UYGULANMASI GEREKİR.</a:t>
            </a:r>
          </a:p>
          <a:p>
            <a:pPr marL="914400" lvl="1" indent="-457200" algn="l">
              <a:buFont typeface="Wingdings" panose="05000000000000000000" pitchFamily="2" charset="2"/>
              <a:buChar char="q"/>
            </a:pPr>
            <a:r>
              <a:rPr lang="tr-TR" sz="2600" b="1" dirty="0" smtClean="0">
                <a:solidFill>
                  <a:schemeClr val="bg2">
                    <a:lumMod val="75000"/>
                  </a:schemeClr>
                </a:solidFill>
                <a:latin typeface="Times New Roman" panose="02020603050405020304" pitchFamily="18" charset="0"/>
                <a:cs typeface="Times New Roman" panose="02020603050405020304" pitchFamily="18" charset="0"/>
              </a:rPr>
              <a:t>KULAK ZARI PERFORE İKEN BU TESTİN UYGULANMAMASI GEREKİR.</a:t>
            </a:r>
          </a:p>
          <a:p>
            <a:pPr marL="914400" lvl="1" indent="-457200" algn="l">
              <a:buFont typeface="Wingdings" panose="05000000000000000000" pitchFamily="2" charset="2"/>
              <a:buChar char="q"/>
            </a:pPr>
            <a:r>
              <a:rPr lang="tr-TR" sz="2600" b="1" dirty="0" smtClean="0">
                <a:solidFill>
                  <a:schemeClr val="bg2">
                    <a:lumMod val="75000"/>
                  </a:schemeClr>
                </a:solidFill>
                <a:latin typeface="Times New Roman" panose="02020603050405020304" pitchFamily="18" charset="0"/>
                <a:cs typeface="Times New Roman" panose="02020603050405020304" pitchFamily="18" charset="0"/>
              </a:rPr>
              <a:t>İŞİTME EŞİĞİNİN 70-80 DB ÜSTÜNDE UYARIM YAPILMASI GEREKMEKTEDİR. BU NEDENLE 50 DB ÜSTÜNDE İŞİTME KAYBI OLAN BİR KİŞİDE BU REFLEKSİN ALINMASI OLDUKÇA DÜŞÜK BİR İHTİMALDİR.</a:t>
            </a:r>
          </a:p>
          <a:p>
            <a:pPr marL="914400" lvl="1" indent="-457200" algn="l">
              <a:buFont typeface="Wingdings" panose="05000000000000000000" pitchFamily="2" charset="2"/>
              <a:buChar char="q"/>
            </a:pPr>
            <a:r>
              <a:rPr lang="tr-TR" sz="2600" b="1" dirty="0" smtClean="0">
                <a:solidFill>
                  <a:schemeClr val="bg2">
                    <a:lumMod val="75000"/>
                  </a:schemeClr>
                </a:solidFill>
                <a:latin typeface="Times New Roman" panose="02020603050405020304" pitchFamily="18" charset="0"/>
                <a:cs typeface="Times New Roman" panose="02020603050405020304" pitchFamily="18" charset="0"/>
              </a:rPr>
              <a:t>BÖYLE YÜKSEK BİR SESİN NORMAL ÇALIŞAN BİR REFLEKS ARKINDA PERİLENFE İLETİMİNİN ENGELLENMESİ AMACIYLA M.STAPEDİUS İSTEMSİZ KASILARAK TEPKİ VERİYOR OLMALIDIR.</a:t>
            </a:r>
            <a:endParaRPr lang="tr-TR" sz="2600" b="1" dirty="0">
              <a:solidFill>
                <a:schemeClr val="bg2">
                  <a:lumMod val="75000"/>
                </a:schemeClr>
              </a:solidFill>
              <a:latin typeface="Times New Roman" panose="02020603050405020304" pitchFamily="18" charset="0"/>
              <a:cs typeface="Times New Roman" panose="02020603050405020304" pitchFamily="18" charset="0"/>
            </a:endParaRP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2487183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32899" y="603784"/>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10436"/>
            <a:ext cx="10473069" cy="4926842"/>
          </a:xfrm>
        </p:spPr>
        <p:txBody>
          <a:bodyPr>
            <a:normAutofit fontScale="92500" lnSpcReduction="10000"/>
          </a:bodyPr>
          <a:lstStyle/>
          <a:p>
            <a:r>
              <a:rPr lang="tr-TR" sz="3500" b="1" dirty="0" smtClean="0">
                <a:solidFill>
                  <a:srgbClr val="FF0000"/>
                </a:solidFill>
                <a:latin typeface="Times New Roman" panose="02020603050405020304" pitchFamily="18" charset="0"/>
                <a:cs typeface="Times New Roman" panose="02020603050405020304" pitchFamily="18" charset="0"/>
              </a:rPr>
              <a:t>AKUSTİK REFLEKS (STAPES REFLEKSİ) TESTİ</a:t>
            </a:r>
            <a:endParaRPr lang="tr-TR" sz="3500" b="1" dirty="0" smtClean="0">
              <a:solidFill>
                <a:srgbClr val="FF0000"/>
              </a:solidFill>
              <a:latin typeface="Times New Roman" panose="02020603050405020304" pitchFamily="18" charset="0"/>
              <a:cs typeface="Times New Roman" panose="02020603050405020304" pitchFamily="18" charset="0"/>
            </a:endParaRPr>
          </a:p>
          <a:p>
            <a:pPr marL="914400" lvl="1" indent="-457200" algn="l">
              <a:buFont typeface="Wingdings" panose="05000000000000000000" pitchFamily="2" charset="2"/>
              <a:buChar char="q"/>
            </a:pPr>
            <a:r>
              <a:rPr lang="tr-TR" sz="3200" b="1" dirty="0" smtClean="0">
                <a:solidFill>
                  <a:schemeClr val="bg2">
                    <a:lumMod val="75000"/>
                  </a:schemeClr>
                </a:solidFill>
                <a:latin typeface="Times New Roman" panose="02020603050405020304" pitchFamily="18" charset="0"/>
                <a:cs typeface="Times New Roman" panose="02020603050405020304" pitchFamily="18" charset="0"/>
              </a:rPr>
              <a:t>NORMAL İŞİTME EŞİKLERİNE SAHİP BİR KİŞİDE 105 DBHL VE ÜZERİNDE UYARANDA REFLEKS ALINABİLİYORSA BU DURUM BİR PATOLOJİNİ VARLIĞINA İŞARET EDER.</a:t>
            </a:r>
          </a:p>
          <a:p>
            <a:pPr marL="1828800" lvl="3" indent="-457200" algn="l">
              <a:buFont typeface="Wingdings" panose="05000000000000000000" pitchFamily="2" charset="2"/>
              <a:buChar char="q"/>
            </a:pPr>
            <a:r>
              <a:rPr lang="tr-TR" sz="2800" b="1" dirty="0" smtClean="0">
                <a:solidFill>
                  <a:schemeClr val="bg2">
                    <a:lumMod val="75000"/>
                  </a:schemeClr>
                </a:solidFill>
                <a:latin typeface="Times New Roman" panose="02020603050405020304" pitchFamily="18" charset="0"/>
                <a:cs typeface="Times New Roman" panose="02020603050405020304" pitchFamily="18" charset="0"/>
              </a:rPr>
              <a:t>OTİTİS MEDİA SEKELİ</a:t>
            </a:r>
          </a:p>
          <a:p>
            <a:pPr marL="1828800" lvl="3" indent="-457200" algn="l">
              <a:buFont typeface="Wingdings" panose="05000000000000000000" pitchFamily="2" charset="2"/>
              <a:buChar char="q"/>
            </a:pPr>
            <a:r>
              <a:rPr lang="tr-TR" sz="2800" b="1" dirty="0" smtClean="0">
                <a:solidFill>
                  <a:schemeClr val="bg2">
                    <a:lumMod val="75000"/>
                  </a:schemeClr>
                </a:solidFill>
                <a:latin typeface="Times New Roman" panose="02020603050405020304" pitchFamily="18" charset="0"/>
                <a:cs typeface="Times New Roman" panose="02020603050405020304" pitchFamily="18" charset="0"/>
              </a:rPr>
              <a:t>VESTİBÜLERPATOLOJİ </a:t>
            </a:r>
          </a:p>
          <a:p>
            <a:pPr marL="1828800" lvl="3" indent="-457200" algn="l">
              <a:buFont typeface="Wingdings" panose="05000000000000000000" pitchFamily="2" charset="2"/>
              <a:buChar char="q"/>
            </a:pPr>
            <a:r>
              <a:rPr lang="tr-TR" sz="2800" b="1" dirty="0" smtClean="0">
                <a:solidFill>
                  <a:schemeClr val="bg2">
                    <a:lumMod val="75000"/>
                  </a:schemeClr>
                </a:solidFill>
                <a:latin typeface="Times New Roman" panose="02020603050405020304" pitchFamily="18" charset="0"/>
                <a:cs typeface="Times New Roman" panose="02020603050405020304" pitchFamily="18" charset="0"/>
              </a:rPr>
              <a:t>RETROKOKLEARPATOLOJİ (?) </a:t>
            </a:r>
          </a:p>
          <a:p>
            <a:pPr marL="1371600" lvl="2" indent="-457200" algn="l">
              <a:buFont typeface="Wingdings" panose="05000000000000000000" pitchFamily="2" charset="2"/>
              <a:buChar char="q"/>
            </a:pPr>
            <a:r>
              <a:rPr lang="tr-TR" sz="3000" b="1" dirty="0" smtClean="0">
                <a:solidFill>
                  <a:schemeClr val="bg2">
                    <a:lumMod val="75000"/>
                  </a:schemeClr>
                </a:solidFill>
                <a:latin typeface="Times New Roman" panose="02020603050405020304" pitchFamily="18" charset="0"/>
                <a:cs typeface="Times New Roman" panose="02020603050405020304" pitchFamily="18" charset="0"/>
              </a:rPr>
              <a:t>İLERİ TETKİK; ABR YAPILMALIDIR.</a:t>
            </a: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3998645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842448" y="5308979"/>
            <a:ext cx="9048465" cy="1248770"/>
          </a:xfrm>
        </p:spPr>
        <p:txBody>
          <a:bodyPr/>
          <a:lstStyle/>
          <a:p>
            <a:r>
              <a:rPr lang="tr-TR" b="1" dirty="0" err="1" smtClean="0">
                <a:latin typeface="Times New Roman" panose="02020603050405020304" pitchFamily="18" charset="0"/>
                <a:cs typeface="Times New Roman" panose="02020603050405020304" pitchFamily="18" charset="0"/>
              </a:rPr>
              <a:t>akustİk</a:t>
            </a:r>
            <a:r>
              <a:rPr lang="tr-TR" b="1" dirty="0" smtClean="0">
                <a:latin typeface="Times New Roman" panose="02020603050405020304" pitchFamily="18" charset="0"/>
                <a:cs typeface="Times New Roman" panose="02020603050405020304" pitchFamily="18" charset="0"/>
              </a:rPr>
              <a:t> refleks </a:t>
            </a:r>
            <a:r>
              <a:rPr lang="tr-TR" b="1" dirty="0" err="1" smtClean="0">
                <a:latin typeface="Times New Roman" panose="02020603050405020304" pitchFamily="18" charset="0"/>
                <a:cs typeface="Times New Roman" panose="02020603050405020304" pitchFamily="18" charset="0"/>
              </a:rPr>
              <a:t>arkI</a:t>
            </a:r>
            <a:endParaRPr lang="tr-TR" b="1"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441325"/>
            <a:ext cx="10394950"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209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842448" y="5308979"/>
            <a:ext cx="9048465" cy="1248770"/>
          </a:xfrm>
        </p:spPr>
        <p:txBody>
          <a:bodyPr/>
          <a:lstStyle/>
          <a:p>
            <a:r>
              <a:rPr lang="tr-TR" b="1" dirty="0" err="1" smtClean="0">
                <a:latin typeface="Times New Roman" panose="02020603050405020304" pitchFamily="18" charset="0"/>
                <a:cs typeface="Times New Roman" panose="02020603050405020304" pitchFamily="18" charset="0"/>
              </a:rPr>
              <a:t>akustİk</a:t>
            </a:r>
            <a:r>
              <a:rPr lang="tr-TR" b="1" dirty="0" smtClean="0">
                <a:latin typeface="Times New Roman" panose="02020603050405020304" pitchFamily="18" charset="0"/>
                <a:cs typeface="Times New Roman" panose="02020603050405020304" pitchFamily="18" charset="0"/>
              </a:rPr>
              <a:t> refleks </a:t>
            </a:r>
            <a:r>
              <a:rPr lang="tr-TR" b="1" dirty="0" err="1" smtClean="0">
                <a:latin typeface="Times New Roman" panose="02020603050405020304" pitchFamily="18" charset="0"/>
                <a:cs typeface="Times New Roman" panose="02020603050405020304" pitchFamily="18" charset="0"/>
              </a:rPr>
              <a:t>arkI</a:t>
            </a:r>
            <a:endParaRPr lang="tr-TR"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427038"/>
            <a:ext cx="10502900" cy="600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8869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842448" y="5308979"/>
            <a:ext cx="9048465" cy="1248770"/>
          </a:xfrm>
        </p:spPr>
        <p:txBody>
          <a:bodyPr/>
          <a:lstStyle/>
          <a:p>
            <a:r>
              <a:rPr lang="tr-TR" b="1" dirty="0" err="1" smtClean="0">
                <a:latin typeface="Times New Roman" panose="02020603050405020304" pitchFamily="18" charset="0"/>
                <a:cs typeface="Times New Roman" panose="02020603050405020304" pitchFamily="18" charset="0"/>
              </a:rPr>
              <a:t>akustİk</a:t>
            </a:r>
            <a:r>
              <a:rPr lang="tr-TR" b="1" dirty="0" smtClean="0">
                <a:latin typeface="Times New Roman" panose="02020603050405020304" pitchFamily="18" charset="0"/>
                <a:cs typeface="Times New Roman" panose="02020603050405020304" pitchFamily="18" charset="0"/>
              </a:rPr>
              <a:t> refleks </a:t>
            </a:r>
            <a:r>
              <a:rPr lang="tr-TR" b="1" dirty="0" err="1" smtClean="0">
                <a:latin typeface="Times New Roman" panose="02020603050405020304" pitchFamily="18" charset="0"/>
                <a:cs typeface="Times New Roman" panose="02020603050405020304" pitchFamily="18" charset="0"/>
              </a:rPr>
              <a:t>arkI</a:t>
            </a:r>
            <a:endParaRPr lang="tr-TR" b="1"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225" y="655638"/>
            <a:ext cx="9856788" cy="555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771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32899" y="603784"/>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10436"/>
            <a:ext cx="10473069" cy="4926842"/>
          </a:xfrm>
        </p:spPr>
        <p:txBody>
          <a:bodyPr>
            <a:normAutofit/>
          </a:bodyPr>
          <a:lstStyle/>
          <a:p>
            <a:r>
              <a:rPr lang="tr-TR" sz="3500" b="1" dirty="0" smtClean="0">
                <a:solidFill>
                  <a:srgbClr val="FF0000"/>
                </a:solidFill>
                <a:latin typeface="Times New Roman" panose="02020603050405020304" pitchFamily="18" charset="0"/>
                <a:cs typeface="Times New Roman" panose="02020603050405020304" pitchFamily="18" charset="0"/>
              </a:rPr>
              <a:t>Akustik </a:t>
            </a:r>
            <a:r>
              <a:rPr lang="tr-TR" sz="3500" b="1" dirty="0">
                <a:solidFill>
                  <a:srgbClr val="FF0000"/>
                </a:solidFill>
                <a:latin typeface="Times New Roman" panose="02020603050405020304" pitchFamily="18" charset="0"/>
                <a:cs typeface="Times New Roman" panose="02020603050405020304" pitchFamily="18" charset="0"/>
              </a:rPr>
              <a:t>Refleks (</a:t>
            </a:r>
            <a:r>
              <a:rPr lang="tr-TR" sz="3500" b="1" dirty="0" err="1">
                <a:solidFill>
                  <a:srgbClr val="FF0000"/>
                </a:solidFill>
                <a:latin typeface="Times New Roman" panose="02020603050405020304" pitchFamily="18" charset="0"/>
                <a:cs typeface="Times New Roman" panose="02020603050405020304" pitchFamily="18" charset="0"/>
              </a:rPr>
              <a:t>Stapes</a:t>
            </a:r>
            <a:r>
              <a:rPr lang="tr-TR" sz="3500" b="1" dirty="0">
                <a:solidFill>
                  <a:srgbClr val="FF0000"/>
                </a:solidFill>
                <a:latin typeface="Times New Roman" panose="02020603050405020304" pitchFamily="18" charset="0"/>
                <a:cs typeface="Times New Roman" panose="02020603050405020304" pitchFamily="18" charset="0"/>
              </a:rPr>
              <a:t> Refleksi) Testi</a:t>
            </a:r>
            <a:endParaRPr lang="tr-TR" sz="3500" b="1" dirty="0" smtClean="0">
              <a:solidFill>
                <a:srgbClr val="FF0000"/>
              </a:solidFill>
              <a:latin typeface="Times New Roman" panose="02020603050405020304" pitchFamily="18" charset="0"/>
              <a:cs typeface="Times New Roman" panose="02020603050405020304" pitchFamily="18" charset="0"/>
            </a:endParaRPr>
          </a:p>
          <a:p>
            <a:pPr marL="914400" lvl="1" indent="-457200" algn="l">
              <a:buFont typeface="Wingdings" panose="05000000000000000000" pitchFamily="2" charset="2"/>
              <a:buChar char="q"/>
            </a:pPr>
            <a:r>
              <a:rPr lang="tr-TR" sz="3200" b="1" dirty="0" smtClean="0">
                <a:solidFill>
                  <a:srgbClr val="00B0F0"/>
                </a:solidFill>
                <a:latin typeface="Times New Roman" panose="02020603050405020304" pitchFamily="18" charset="0"/>
                <a:cs typeface="Times New Roman" panose="02020603050405020304" pitchFamily="18" charset="0"/>
              </a:rPr>
              <a:t>AKUSTİK REFLEKSİ İLE PATOLOJİLERİN DEĞERLENDİRİLMESİ</a:t>
            </a:r>
          </a:p>
          <a:p>
            <a:pPr marL="914400" lvl="1" indent="-457200" algn="l">
              <a:buFont typeface="Wingdings" panose="05000000000000000000" pitchFamily="2" charset="2"/>
              <a:buChar char="q"/>
            </a:pPr>
            <a:r>
              <a:rPr lang="tr-TR" sz="2400" b="1" dirty="0" smtClean="0">
                <a:solidFill>
                  <a:schemeClr val="bg2">
                    <a:lumMod val="75000"/>
                  </a:schemeClr>
                </a:solidFill>
                <a:latin typeface="Times New Roman" panose="02020603050405020304" pitchFamily="18" charset="0"/>
                <a:cs typeface="Times New Roman" panose="02020603050405020304" pitchFamily="18" charset="0"/>
              </a:rPr>
              <a:t>KOKLEAR PATOLOJİLER</a:t>
            </a:r>
          </a:p>
          <a:p>
            <a:pPr marL="1371600" lvl="2" indent="-457200" algn="just">
              <a:buFont typeface="Wingdings" panose="05000000000000000000" pitchFamily="2" charset="2"/>
              <a:buChar char="q"/>
            </a:pPr>
            <a:r>
              <a:rPr lang="tr-TR" sz="2400" b="1" dirty="0" smtClean="0">
                <a:solidFill>
                  <a:schemeClr val="bg2">
                    <a:lumMod val="75000"/>
                  </a:schemeClr>
                </a:solidFill>
                <a:latin typeface="Times New Roman" panose="02020603050405020304" pitchFamily="18" charset="0"/>
                <a:cs typeface="Times New Roman" panose="02020603050405020304" pitchFamily="18" charset="0"/>
              </a:rPr>
              <a:t>KOKLEAR PATOLOJİLERDE STAPES REFLEKSİ </a:t>
            </a:r>
            <a:r>
              <a:rPr lang="tr-TR" sz="2400" b="1" dirty="0" smtClean="0">
                <a:solidFill>
                  <a:srgbClr val="FFC000"/>
                </a:solidFill>
                <a:latin typeface="Times New Roman" panose="02020603050405020304" pitchFamily="18" charset="0"/>
                <a:cs typeface="Times New Roman" panose="02020603050405020304" pitchFamily="18" charset="0"/>
              </a:rPr>
              <a:t>EŞİĞİNİN DÜŞTÜĞÜ</a:t>
            </a:r>
            <a:r>
              <a:rPr lang="tr-TR" sz="2400" b="1" dirty="0" smtClean="0">
                <a:solidFill>
                  <a:schemeClr val="bg2">
                    <a:lumMod val="75000"/>
                  </a:schemeClr>
                </a:solidFill>
                <a:latin typeface="Times New Roman" panose="02020603050405020304" pitchFamily="18" charset="0"/>
                <a:cs typeface="Times New Roman" panose="02020603050405020304" pitchFamily="18" charset="0"/>
              </a:rPr>
              <a:t> GÖRÜLMEKTEDİR. MENİERE HASTALIĞINDA GENELLİKLE İŞİTME EŞİĞİNİN 55DB VE ALTINDA AKUSTİK REFLEKS POZİTİF HALE GELMEKTEDİR.</a:t>
            </a: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115073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815152" y="5264782"/>
            <a:ext cx="9048465" cy="1248770"/>
          </a:xfrm>
        </p:spPr>
        <p:txBody>
          <a:bodyPr/>
          <a:lstStyle/>
          <a:p>
            <a:r>
              <a:rPr lang="tr-TR" b="1" dirty="0" smtClean="0">
                <a:latin typeface="Times New Roman" panose="02020603050405020304" pitchFamily="18" charset="0"/>
                <a:cs typeface="Times New Roman" panose="02020603050405020304" pitchFamily="18" charset="0"/>
              </a:rPr>
              <a:t>SAĞ KOKLEAR PATOLOJİDE REFLEKS ARKI</a:t>
            </a:r>
            <a:endParaRPr lang="tr-TR" b="1" dirty="0">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152" y="758046"/>
            <a:ext cx="8734567" cy="450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0137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95534" y="2236904"/>
            <a:ext cx="6155141" cy="2703586"/>
          </a:xfrm>
        </p:spPr>
        <p:txBody>
          <a:bodyPr>
            <a:normAutofit/>
          </a:bodyPr>
          <a:lstStyle/>
          <a:p>
            <a:r>
              <a:rPr lang="tr-TR" b="1" dirty="0" smtClean="0">
                <a:latin typeface="Times New Roman" panose="02020603050405020304" pitchFamily="18" charset="0"/>
                <a:cs typeface="Times New Roman" panose="02020603050405020304" pitchFamily="18" charset="0"/>
              </a:rPr>
              <a:t>Sağ </a:t>
            </a:r>
            <a:r>
              <a:rPr lang="tr-TR" b="1" dirty="0" err="1" smtClean="0">
                <a:latin typeface="Times New Roman" panose="02020603050405020304" pitchFamily="18" charset="0"/>
                <a:cs typeface="Times New Roman" panose="02020603050405020304" pitchFamily="18" charset="0"/>
              </a:rPr>
              <a:t>koklear</a:t>
            </a:r>
            <a:r>
              <a:rPr lang="tr-TR" b="1" dirty="0" smtClean="0">
                <a:latin typeface="Times New Roman" panose="02020603050405020304" pitchFamily="18" charset="0"/>
                <a:cs typeface="Times New Roman" panose="02020603050405020304" pitchFamily="18" charset="0"/>
              </a:rPr>
              <a:t> </a:t>
            </a:r>
            <a:r>
              <a:rPr lang="tr-TR" b="1" dirty="0" err="1" smtClean="0">
                <a:latin typeface="Times New Roman" panose="02020603050405020304" pitchFamily="18" charset="0"/>
                <a:cs typeface="Times New Roman" panose="02020603050405020304" pitchFamily="18" charset="0"/>
              </a:rPr>
              <a:t>patolojİde</a:t>
            </a:r>
            <a:r>
              <a:rPr lang="tr-TR" b="1" dirty="0" smtClean="0">
                <a:latin typeface="Times New Roman" panose="02020603050405020304" pitchFamily="18" charset="0"/>
                <a:cs typeface="Times New Roman" panose="02020603050405020304" pitchFamily="18" charset="0"/>
              </a:rPr>
              <a:t> refleks </a:t>
            </a:r>
            <a:r>
              <a:rPr lang="tr-TR" b="1" dirty="0" err="1" smtClean="0">
                <a:latin typeface="Times New Roman" panose="02020603050405020304" pitchFamily="18" charset="0"/>
                <a:cs typeface="Times New Roman" panose="02020603050405020304" pitchFamily="18" charset="0"/>
              </a:rPr>
              <a:t>arkI</a:t>
            </a:r>
            <a:r>
              <a:rPr lang="tr-TR" b="1" dirty="0">
                <a:latin typeface="Times New Roman" panose="02020603050405020304" pitchFamily="18" charset="0"/>
                <a:cs typeface="Times New Roman" panose="02020603050405020304" pitchFamily="18" charset="0"/>
              </a:rPr>
              <a:t/>
            </a:r>
            <a:br>
              <a:rPr lang="tr-TR" b="1" dirty="0">
                <a:latin typeface="Times New Roman" panose="02020603050405020304" pitchFamily="18" charset="0"/>
                <a:cs typeface="Times New Roman" panose="02020603050405020304" pitchFamily="18" charset="0"/>
              </a:rPr>
            </a:br>
            <a:r>
              <a:rPr lang="tr-TR" sz="2000" b="1" dirty="0" smtClean="0">
                <a:solidFill>
                  <a:srgbClr val="7030A0"/>
                </a:solidFill>
                <a:latin typeface="Times New Roman" panose="02020603050405020304" pitchFamily="18" charset="0"/>
                <a:cs typeface="Times New Roman" panose="02020603050405020304" pitchFamily="18" charset="0"/>
              </a:rPr>
              <a:t>LEZYON TARAFINDA İPSİLATERAL VE KONTRALATERAL REFLEKS ALINAMAZ. KARŞI TARAFTA İSE İPSİLATERAL VE KONTRALATERAL REFLEKS ALINABİLİR.</a:t>
            </a:r>
            <a:endParaRPr lang="tr-TR" sz="2000" b="1" dirty="0">
              <a:solidFill>
                <a:srgbClr val="7030A0"/>
              </a:solidFill>
              <a:latin typeface="Times New Roman" panose="02020603050405020304" pitchFamily="18" charset="0"/>
              <a:cs typeface="Times New Roman" panose="02020603050405020304"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063" y="758046"/>
            <a:ext cx="5008728" cy="450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13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8689976" cy="3848986"/>
          </a:xfrm>
        </p:spPr>
        <p:txBody>
          <a:bodyPr>
            <a:normAutofit/>
          </a:bodyPr>
          <a:lstStyle/>
          <a:p>
            <a:r>
              <a:rPr lang="tr-TR" sz="3800" b="1" u="sng" dirty="0">
                <a:solidFill>
                  <a:srgbClr val="0070C0"/>
                </a:solidFill>
              </a:rPr>
              <a:t>GİRİŞ</a:t>
            </a:r>
            <a:endParaRPr lang="tr-TR" sz="2100" b="1" u="sng" dirty="0">
              <a:solidFill>
                <a:srgbClr val="0070C0"/>
              </a:solidFill>
            </a:endParaRPr>
          </a:p>
          <a:p>
            <a:pPr marL="342900" indent="-342900" algn="just">
              <a:buFont typeface="Arial" panose="020B0604020202020204" pitchFamily="34" charset="0"/>
              <a:buChar char="•"/>
            </a:pPr>
            <a:r>
              <a:rPr lang="tr-TR" dirty="0" smtClean="0">
                <a:solidFill>
                  <a:srgbClr val="00B050"/>
                </a:solidFill>
              </a:rPr>
              <a:t>ORTA KULAK FONKSİYONLARININ DOĞRU ŞEKİLDE ÇALIŞABİLMESİ İÇİN ORTA KULAK BASINCININ ÖSTAKİ ARACILIĞIYLA DIŞ ORTAM BASINCI İLE </a:t>
            </a:r>
            <a:r>
              <a:rPr lang="tr-TR" dirty="0" smtClean="0">
                <a:solidFill>
                  <a:srgbClr val="FF0000"/>
                </a:solidFill>
              </a:rPr>
              <a:t>EŞİTLENMİŞ</a:t>
            </a:r>
            <a:r>
              <a:rPr lang="tr-TR" dirty="0" smtClean="0">
                <a:solidFill>
                  <a:srgbClr val="00B050"/>
                </a:solidFill>
              </a:rPr>
              <a:t> OLMASI GEREKMEKTEDİR.</a:t>
            </a:r>
          </a:p>
          <a:p>
            <a:pPr marL="342900" indent="-342900" algn="just">
              <a:buFont typeface="Arial" panose="020B0604020202020204" pitchFamily="34" charset="0"/>
              <a:buChar char="•"/>
            </a:pPr>
            <a:r>
              <a:rPr lang="tr-TR" dirty="0" smtClean="0">
                <a:solidFill>
                  <a:srgbClr val="00B050"/>
                </a:solidFill>
              </a:rPr>
              <a:t>ORTA KULAK YAPILARI VE KULAK ZARI DÜŞÜNÜLENİN AKSİNE SES İLETİMİNİ ENGELLEYEN YAPILARDIR VE SESİN İLETİMİNE DİRENÇ GÖSTERİRLER.</a:t>
            </a:r>
          </a:p>
          <a:p>
            <a:pPr algn="l"/>
            <a:endParaRPr lang="tr-TR" dirty="0"/>
          </a:p>
        </p:txBody>
      </p:sp>
    </p:spTree>
    <p:extLst>
      <p:ext uri="{BB962C8B-B14F-4D97-AF65-F5344CB8AC3E}">
        <p14:creationId xmlns:p14="http://schemas.microsoft.com/office/powerpoint/2010/main" val="1139413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842448" y="5308979"/>
            <a:ext cx="9048465" cy="1248770"/>
          </a:xfrm>
        </p:spPr>
        <p:txBody>
          <a:bodyPr/>
          <a:lstStyle/>
          <a:p>
            <a:r>
              <a:rPr lang="tr-TR" b="1" dirty="0" smtClean="0">
                <a:latin typeface="Times New Roman" panose="02020603050405020304" pitchFamily="18" charset="0"/>
                <a:cs typeface="Times New Roman" panose="02020603050405020304" pitchFamily="18" charset="0"/>
              </a:rPr>
              <a:t>VIII. SİNİR TÜMÖRLERİ</a:t>
            </a:r>
            <a:endParaRPr lang="tr-TR" b="1"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937" y="1132764"/>
            <a:ext cx="8420669" cy="452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185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95534" y="1978925"/>
            <a:ext cx="6155141" cy="3616657"/>
          </a:xfrm>
        </p:spPr>
        <p:txBody>
          <a:bodyPr>
            <a:normAutofit/>
          </a:bodyPr>
          <a:lstStyle/>
          <a:p>
            <a:r>
              <a:rPr lang="tr-TR" b="1" dirty="0" smtClean="0">
                <a:latin typeface="Times New Roman" panose="02020603050405020304" pitchFamily="18" charset="0"/>
                <a:cs typeface="Times New Roman" panose="02020603050405020304" pitchFamily="18" charset="0"/>
              </a:rPr>
              <a:t>VIII. SİNİR TÜMÖRLERİ</a:t>
            </a:r>
            <a:br>
              <a:rPr lang="tr-TR" b="1" dirty="0" smtClean="0">
                <a:latin typeface="Times New Roman" panose="02020603050405020304" pitchFamily="18" charset="0"/>
                <a:cs typeface="Times New Roman" panose="02020603050405020304" pitchFamily="18" charset="0"/>
              </a:rPr>
            </a:br>
            <a:r>
              <a:rPr lang="tr-TR" sz="2000" b="1" dirty="0" smtClean="0">
                <a:solidFill>
                  <a:srgbClr val="0070C0"/>
                </a:solidFill>
                <a:latin typeface="Times New Roman" panose="02020603050405020304" pitchFamily="18" charset="0"/>
                <a:cs typeface="Times New Roman" panose="02020603050405020304" pitchFamily="18" charset="0"/>
              </a:rPr>
              <a:t>VII. VE VIII. SİNİR ANATOMİK OLARAK BİRBİRLERİNE KOMŞU SİNİRLERDİR. BİRİNDEKİ TÜMÖR DİĞERİNİ ÇALIŞMASINI ETKİLEMEKTEDİR</a:t>
            </a:r>
            <a:r>
              <a:rPr lang="tr-TR" sz="2000" b="1" dirty="0" smtClean="0">
                <a:solidFill>
                  <a:srgbClr val="7030A0"/>
                </a:solidFill>
                <a:latin typeface="Times New Roman" panose="02020603050405020304" pitchFamily="18" charset="0"/>
                <a:cs typeface="Times New Roman" panose="02020603050405020304" pitchFamily="18" charset="0"/>
              </a:rPr>
              <a:t/>
            </a:r>
            <a:br>
              <a:rPr lang="tr-TR" sz="2000" b="1" dirty="0" smtClean="0">
                <a:solidFill>
                  <a:srgbClr val="7030A0"/>
                </a:solidFill>
                <a:latin typeface="Times New Roman" panose="02020603050405020304" pitchFamily="18" charset="0"/>
                <a:cs typeface="Times New Roman" panose="02020603050405020304" pitchFamily="18" charset="0"/>
              </a:rPr>
            </a:br>
            <a:r>
              <a:rPr lang="tr-TR" sz="2000" b="1" dirty="0" smtClean="0">
                <a:solidFill>
                  <a:schemeClr val="accent5">
                    <a:lumMod val="75000"/>
                  </a:schemeClr>
                </a:solidFill>
                <a:latin typeface="Times New Roman" panose="02020603050405020304" pitchFamily="18" charset="0"/>
                <a:cs typeface="Times New Roman" panose="02020603050405020304" pitchFamily="18" charset="0"/>
              </a:rPr>
              <a:t>LEZYON TARAFINDA İPSİLATERAL VE KONTRA LATERAL REFLEKS ALINAMAZ. KARŞI TARAFTA İSE İPSİLATERAL ALINABİLİRKEN KONTRALATERAL ALINAMAZ.</a:t>
            </a:r>
            <a:endParaRPr lang="tr-TR" sz="2000" b="1"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48" y="1596788"/>
            <a:ext cx="5581933" cy="399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693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1842448" y="5658597"/>
            <a:ext cx="9048465" cy="899151"/>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VII. SİNİR TUTULUMU-FASYAL SİNİR PATOLOJİLERİ</a:t>
            </a:r>
            <a:endParaRPr lang="tr-TR" b="1" dirty="0">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27" y="805218"/>
            <a:ext cx="8420669" cy="465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406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95534" y="1596788"/>
            <a:ext cx="6155141" cy="4271749"/>
          </a:xfrm>
        </p:spPr>
        <p:txBody>
          <a:bodyPr>
            <a:noAutofit/>
          </a:bodyPr>
          <a:lstStyle/>
          <a:p>
            <a:r>
              <a:rPr lang="tr-TR" sz="2400" b="1" dirty="0" err="1" smtClean="0">
                <a:solidFill>
                  <a:schemeClr val="accent5">
                    <a:lumMod val="75000"/>
                  </a:schemeClr>
                </a:solidFill>
                <a:latin typeface="Times New Roman" panose="02020603050405020304" pitchFamily="18" charset="0"/>
                <a:cs typeface="Times New Roman" panose="02020603050405020304" pitchFamily="18" charset="0"/>
              </a:rPr>
              <a:t>Otosklerozda</a:t>
            </a:r>
            <a:r>
              <a:rPr lang="tr-TR" sz="2400" b="1" dirty="0">
                <a:latin typeface="Times New Roman" panose="02020603050405020304" pitchFamily="18" charset="0"/>
                <a:cs typeface="Times New Roman" panose="02020603050405020304" pitchFamily="18" charset="0"/>
              </a:rPr>
              <a:t/>
            </a:r>
            <a:br>
              <a:rPr lang="tr-TR" sz="2400" b="1" dirty="0">
                <a:latin typeface="Times New Roman" panose="02020603050405020304" pitchFamily="18" charset="0"/>
                <a:cs typeface="Times New Roman" panose="02020603050405020304" pitchFamily="18" charset="0"/>
              </a:rPr>
            </a:br>
            <a:r>
              <a:rPr lang="tr-TR" sz="2400" b="1" dirty="0" err="1" smtClean="0">
                <a:solidFill>
                  <a:srgbClr val="7030A0"/>
                </a:solidFill>
                <a:latin typeface="Times New Roman" panose="02020603050405020304" pitchFamily="18" charset="0"/>
                <a:cs typeface="Times New Roman" panose="02020603050405020304" pitchFamily="18" charset="0"/>
              </a:rPr>
              <a:t>Otoskleroz</a:t>
            </a:r>
            <a:r>
              <a:rPr lang="tr-TR" sz="2400" b="1" dirty="0" smtClean="0">
                <a:solidFill>
                  <a:srgbClr val="7030A0"/>
                </a:solidFill>
                <a:latin typeface="Times New Roman" panose="02020603050405020304" pitchFamily="18" charset="0"/>
                <a:cs typeface="Times New Roman" panose="02020603050405020304" pitchFamily="18" charset="0"/>
              </a:rPr>
              <a:t> hafif ve orta düzeyde ise lezyon tarafındaki </a:t>
            </a:r>
            <a:r>
              <a:rPr lang="tr-TR" sz="2400" b="1" dirty="0" err="1" smtClean="0">
                <a:solidFill>
                  <a:srgbClr val="7030A0"/>
                </a:solidFill>
                <a:latin typeface="Times New Roman" panose="02020603050405020304" pitchFamily="18" charset="0"/>
                <a:cs typeface="Times New Roman" panose="02020603050405020304" pitchFamily="18" charset="0"/>
              </a:rPr>
              <a:t>ipsilateral</a:t>
            </a:r>
            <a:r>
              <a:rPr lang="tr-TR" sz="2400" b="1" dirty="0" smtClean="0">
                <a:solidFill>
                  <a:srgbClr val="7030A0"/>
                </a:solidFill>
                <a:latin typeface="Times New Roman" panose="02020603050405020304" pitchFamily="18" charset="0"/>
                <a:cs typeface="Times New Roman" panose="02020603050405020304" pitchFamily="18" charset="0"/>
              </a:rPr>
              <a:t> refleks ve karşı kulaktaki </a:t>
            </a:r>
            <a:r>
              <a:rPr lang="tr-TR" sz="2400" b="1" dirty="0" err="1" smtClean="0">
                <a:solidFill>
                  <a:srgbClr val="7030A0"/>
                </a:solidFill>
                <a:latin typeface="Times New Roman" panose="02020603050405020304" pitchFamily="18" charset="0"/>
                <a:cs typeface="Times New Roman" panose="02020603050405020304" pitchFamily="18" charset="0"/>
              </a:rPr>
              <a:t>kontralateral</a:t>
            </a:r>
            <a:r>
              <a:rPr lang="tr-TR" sz="2400" b="1" dirty="0" smtClean="0">
                <a:solidFill>
                  <a:srgbClr val="7030A0"/>
                </a:solidFill>
                <a:latin typeface="Times New Roman" panose="02020603050405020304" pitchFamily="18" charset="0"/>
                <a:cs typeface="Times New Roman" panose="02020603050405020304" pitchFamily="18" charset="0"/>
              </a:rPr>
              <a:t> refleks alınamaz.</a:t>
            </a:r>
            <a:br>
              <a:rPr lang="tr-TR" sz="2400" b="1" dirty="0" smtClean="0">
                <a:solidFill>
                  <a:srgbClr val="7030A0"/>
                </a:solidFill>
                <a:latin typeface="Times New Roman" panose="02020603050405020304" pitchFamily="18" charset="0"/>
                <a:cs typeface="Times New Roman" panose="02020603050405020304" pitchFamily="18" charset="0"/>
              </a:rPr>
            </a:br>
            <a:r>
              <a:rPr lang="tr-TR" sz="2400" b="1" dirty="0" smtClean="0">
                <a:solidFill>
                  <a:srgbClr val="0070C0"/>
                </a:solidFill>
                <a:latin typeface="Times New Roman" panose="02020603050405020304" pitchFamily="18" charset="0"/>
                <a:cs typeface="Times New Roman" panose="02020603050405020304" pitchFamily="18" charset="0"/>
              </a:rPr>
              <a:t>EĞER OTOSKLEROZ İLERİ DÜZEYDE İSE LEZYON TARAFINDA İPSİ VE KONTRALATERAL REFLEKSLER VE KARŞI KULAKTAN KONTRALATERAL REFLEKS ALINAMAZ</a:t>
            </a:r>
            <a:r>
              <a:rPr lang="tr-TR" sz="2400" b="1" dirty="0" smtClean="0">
                <a:latin typeface="Times New Roman" panose="02020603050405020304" pitchFamily="18" charset="0"/>
                <a:cs typeface="Times New Roman" panose="02020603050405020304" pitchFamily="18" charset="0"/>
              </a:rPr>
              <a:t>.</a:t>
            </a:r>
            <a:endParaRPr lang="tr-TR" sz="2400" b="1"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4448" y="1596788"/>
            <a:ext cx="5581933" cy="399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127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549" y="996287"/>
            <a:ext cx="8952932" cy="506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285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32899" y="603784"/>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10436"/>
            <a:ext cx="10473069" cy="4926842"/>
          </a:xfrm>
        </p:spPr>
        <p:txBody>
          <a:bodyPr>
            <a:normAutofit lnSpcReduction="10000"/>
          </a:bodyPr>
          <a:lstStyle/>
          <a:p>
            <a:r>
              <a:rPr lang="tr-TR" sz="3500" b="1" dirty="0" smtClean="0">
                <a:solidFill>
                  <a:srgbClr val="FF0000"/>
                </a:solidFill>
                <a:latin typeface="Times New Roman" panose="02020603050405020304" pitchFamily="18" charset="0"/>
                <a:cs typeface="Times New Roman" panose="02020603050405020304" pitchFamily="18" charset="0"/>
              </a:rPr>
              <a:t>REFLEKS ERİME TESTLERİ(REFLEX DECAY)</a:t>
            </a:r>
          </a:p>
          <a:p>
            <a:pPr marL="914400" lvl="1" indent="-457200" algn="l">
              <a:buFont typeface="Wingdings" panose="05000000000000000000" pitchFamily="2" charset="2"/>
              <a:buChar char="q"/>
            </a:pPr>
            <a:r>
              <a:rPr lang="tr-TR" sz="2600" b="1" dirty="0" smtClean="0">
                <a:solidFill>
                  <a:schemeClr val="bg2">
                    <a:lumMod val="75000"/>
                  </a:schemeClr>
                </a:solidFill>
              </a:rPr>
              <a:t>VIII. SİNİR VE RETROKOKLEAR ALANDA KALAN SİNİRLERİN HASTALIKLARINDA STAPES KASI TONUSUNU YETERLİ SÜRE KORUYAMAZ VE REFLEKSİN ERİDİĞİ TESPİT EDİLİR.</a:t>
            </a:r>
          </a:p>
          <a:p>
            <a:pPr marL="914400" lvl="1" indent="-457200" algn="l">
              <a:buFont typeface="Wingdings" panose="05000000000000000000" pitchFamily="2" charset="2"/>
              <a:buChar char="q"/>
            </a:pPr>
            <a:r>
              <a:rPr lang="tr-TR" sz="2600" b="1" dirty="0" smtClean="0">
                <a:solidFill>
                  <a:schemeClr val="bg2">
                    <a:lumMod val="75000"/>
                  </a:schemeClr>
                </a:solidFill>
              </a:rPr>
              <a:t>500 </a:t>
            </a:r>
            <a:r>
              <a:rPr lang="tr-TR" sz="2600" b="1" dirty="0">
                <a:solidFill>
                  <a:schemeClr val="bg2">
                    <a:lumMod val="75000"/>
                  </a:schemeClr>
                </a:solidFill>
              </a:rPr>
              <a:t>ve 1000 </a:t>
            </a:r>
            <a:r>
              <a:rPr lang="tr-TR" sz="2600" b="1" dirty="0" err="1">
                <a:solidFill>
                  <a:schemeClr val="bg2">
                    <a:lumMod val="75000"/>
                  </a:schemeClr>
                </a:solidFill>
              </a:rPr>
              <a:t>Hz’de</a:t>
            </a:r>
            <a:r>
              <a:rPr lang="tr-TR" sz="2600" b="1" dirty="0">
                <a:solidFill>
                  <a:schemeClr val="bg2">
                    <a:lumMod val="75000"/>
                  </a:schemeClr>
                </a:solidFill>
              </a:rPr>
              <a:t> akustik refleksin 10 </a:t>
            </a:r>
            <a:r>
              <a:rPr lang="tr-TR" sz="2600" b="1" dirty="0" err="1">
                <a:solidFill>
                  <a:schemeClr val="bg2">
                    <a:lumMod val="75000"/>
                  </a:schemeClr>
                </a:solidFill>
              </a:rPr>
              <a:t>dB</a:t>
            </a:r>
            <a:r>
              <a:rPr lang="tr-TR" sz="2600" b="1" dirty="0">
                <a:solidFill>
                  <a:schemeClr val="bg2">
                    <a:lumMod val="75000"/>
                  </a:schemeClr>
                </a:solidFill>
              </a:rPr>
              <a:t> üstünde </a:t>
            </a:r>
            <a:r>
              <a:rPr lang="tr-TR" sz="2600" b="1" dirty="0" err="1" smtClean="0">
                <a:solidFill>
                  <a:schemeClr val="bg2">
                    <a:lumMod val="75000"/>
                  </a:schemeClr>
                </a:solidFill>
              </a:rPr>
              <a:t>verİlen</a:t>
            </a:r>
            <a:r>
              <a:rPr lang="tr-TR" sz="2600" b="1" dirty="0" smtClean="0">
                <a:solidFill>
                  <a:schemeClr val="bg2">
                    <a:lumMod val="75000"/>
                  </a:schemeClr>
                </a:solidFill>
              </a:rPr>
              <a:t> </a:t>
            </a:r>
            <a:r>
              <a:rPr lang="tr-TR" sz="2600" b="1" dirty="0" err="1" smtClean="0">
                <a:solidFill>
                  <a:schemeClr val="bg2">
                    <a:lumMod val="75000"/>
                  </a:schemeClr>
                </a:solidFill>
              </a:rPr>
              <a:t>uyaranIn</a:t>
            </a:r>
            <a:r>
              <a:rPr lang="tr-TR" sz="2600" b="1" dirty="0" smtClean="0">
                <a:solidFill>
                  <a:schemeClr val="bg2">
                    <a:lumMod val="75000"/>
                  </a:schemeClr>
                </a:solidFill>
              </a:rPr>
              <a:t> </a:t>
            </a:r>
            <a:r>
              <a:rPr lang="tr-TR" sz="2600" b="1" dirty="0" err="1">
                <a:solidFill>
                  <a:schemeClr val="bg2">
                    <a:lumMod val="75000"/>
                  </a:schemeClr>
                </a:solidFill>
              </a:rPr>
              <a:t>kontralateralde</a:t>
            </a:r>
            <a:r>
              <a:rPr lang="tr-TR" sz="2600" b="1" dirty="0">
                <a:solidFill>
                  <a:schemeClr val="bg2">
                    <a:lumMod val="75000"/>
                  </a:schemeClr>
                </a:solidFill>
              </a:rPr>
              <a:t> refleks oluşturma </a:t>
            </a:r>
            <a:r>
              <a:rPr lang="tr-TR" sz="2600" b="1" dirty="0" err="1" smtClean="0">
                <a:solidFill>
                  <a:schemeClr val="bg2">
                    <a:lumMod val="75000"/>
                  </a:schemeClr>
                </a:solidFill>
              </a:rPr>
              <a:t>etkİnİlİğİne</a:t>
            </a:r>
            <a:r>
              <a:rPr lang="tr-TR" sz="2600" b="1" dirty="0" smtClean="0">
                <a:solidFill>
                  <a:schemeClr val="bg2">
                    <a:lumMod val="75000"/>
                  </a:schemeClr>
                </a:solidFill>
              </a:rPr>
              <a:t> </a:t>
            </a:r>
            <a:r>
              <a:rPr lang="tr-TR" sz="2600" b="1" dirty="0" err="1" smtClean="0">
                <a:solidFill>
                  <a:schemeClr val="bg2">
                    <a:lumMod val="75000"/>
                  </a:schemeClr>
                </a:solidFill>
              </a:rPr>
              <a:t>bakIlIr</a:t>
            </a:r>
            <a:r>
              <a:rPr lang="tr-TR" sz="2600" b="1" dirty="0">
                <a:solidFill>
                  <a:schemeClr val="bg2">
                    <a:lumMod val="75000"/>
                  </a:schemeClr>
                </a:solidFill>
              </a:rPr>
              <a:t>. Eğer uyaran verildikten sonraki 5. saniyede cevap </a:t>
            </a:r>
            <a:r>
              <a:rPr lang="tr-TR" sz="2600" b="1" dirty="0" err="1">
                <a:solidFill>
                  <a:schemeClr val="bg2">
                    <a:lumMod val="75000"/>
                  </a:schemeClr>
                </a:solidFill>
              </a:rPr>
              <a:t>amplitüdü</a:t>
            </a:r>
            <a:r>
              <a:rPr lang="tr-TR" sz="2600" b="1" dirty="0">
                <a:solidFill>
                  <a:schemeClr val="bg2">
                    <a:lumMod val="75000"/>
                  </a:schemeClr>
                </a:solidFill>
              </a:rPr>
              <a:t> %50 ve daha fazla azalıyorsa erime testi pozitiftir. Bu durumda </a:t>
            </a:r>
            <a:r>
              <a:rPr lang="tr-TR" sz="2600" b="1" dirty="0" err="1">
                <a:solidFill>
                  <a:schemeClr val="bg2">
                    <a:lumMod val="75000"/>
                  </a:schemeClr>
                </a:solidFill>
              </a:rPr>
              <a:t>retrokoklear</a:t>
            </a:r>
            <a:r>
              <a:rPr lang="tr-TR" sz="2600" b="1" dirty="0">
                <a:solidFill>
                  <a:schemeClr val="bg2">
                    <a:lumMod val="75000"/>
                  </a:schemeClr>
                </a:solidFill>
              </a:rPr>
              <a:t> bir patoloji mevcut olma ihtimali %85’in üstündedir.</a:t>
            </a:r>
          </a:p>
          <a:p>
            <a:pPr marL="914400" lvl="1" indent="-457200" algn="l">
              <a:buFont typeface="Wingdings" panose="05000000000000000000" pitchFamily="2" charset="2"/>
              <a:buChar char="q"/>
            </a:pPr>
            <a:endParaRPr lang="tr-TR" sz="2600" b="1" dirty="0">
              <a:solidFill>
                <a:schemeClr val="bg2">
                  <a:lumMod val="75000"/>
                </a:schemeClr>
              </a:solidFill>
            </a:endParaRPr>
          </a:p>
        </p:txBody>
      </p:sp>
    </p:spTree>
    <p:extLst>
      <p:ext uri="{BB962C8B-B14F-4D97-AF65-F5344CB8AC3E}">
        <p14:creationId xmlns:p14="http://schemas.microsoft.com/office/powerpoint/2010/main" val="2383807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3848670"/>
            <a:ext cx="10473069" cy="2688608"/>
          </a:xfrm>
        </p:spPr>
        <p:txBody>
          <a:bodyPr>
            <a:normAutofit fontScale="850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 TİMPANOMETRİ</a:t>
            </a:r>
          </a:p>
          <a:p>
            <a:pPr marL="914400" lvl="1" indent="-457200" algn="l">
              <a:buFont typeface="Wingdings" panose="05000000000000000000" pitchFamily="2" charset="2"/>
              <a:buChar char="q"/>
            </a:pPr>
            <a:r>
              <a:rPr lang="tr-TR" sz="2600" b="1" dirty="0" smtClean="0">
                <a:solidFill>
                  <a:schemeClr val="bg2">
                    <a:lumMod val="75000"/>
                  </a:schemeClr>
                </a:solidFill>
                <a:latin typeface="Times New Roman" panose="02020603050405020304" pitchFamily="18" charset="0"/>
                <a:cs typeface="Times New Roman" panose="02020603050405020304" pitchFamily="18" charset="0"/>
              </a:rPr>
              <a:t>SUSCEPTANCE(EMİR) VEKTÖRÜNÜN SIFIR OLDUĞU DURUMDA DİRENÇ SADECE KONDUKTANS YANİ SÜRTÜNMEDEN ETKİLENİR. DİRENÇ FREKANSTAN BAĞIMSIZ OLDUĞUNDAN SİSTEM DOĞAL FREKANSINDA TİTREŞMEKTEDİR. SUSCEPTANCE’IN SIFIR OLDUĞU FREKANS İMMİTANS REZONANS FREKANSI OLARAK ADLANDIRILMAKTADIR. </a:t>
            </a:r>
            <a:endParaRPr lang="tr-TR" sz="2600" b="1" dirty="0">
              <a:solidFill>
                <a:schemeClr val="bg2">
                  <a:lumMod val="75000"/>
                </a:schemeClr>
              </a:solidFill>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56" y="1296940"/>
            <a:ext cx="7615450" cy="24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201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3848670"/>
            <a:ext cx="10473069" cy="2688608"/>
          </a:xfrm>
        </p:spPr>
        <p:txBody>
          <a:bodyPr>
            <a:normAutofit fontScale="85000" lnSpcReduction="20000"/>
          </a:bodyPr>
          <a:lstStyle/>
          <a:p>
            <a:r>
              <a:rPr lang="tr-TR" sz="3500" b="1" dirty="0" err="1" smtClean="0">
                <a:solidFill>
                  <a:srgbClr val="FF0000"/>
                </a:solidFill>
                <a:latin typeface="Times New Roman" panose="02020603050405020304" pitchFamily="18" charset="0"/>
                <a:cs typeface="Times New Roman" panose="02020603050405020304" pitchFamily="18" charset="0"/>
              </a:rPr>
              <a:t>Multifrekans</a:t>
            </a:r>
            <a:r>
              <a:rPr lang="tr-TR" sz="3500" b="1" dirty="0" smtClean="0">
                <a:solidFill>
                  <a:srgbClr val="FF0000"/>
                </a:solidFill>
                <a:latin typeface="Times New Roman" panose="02020603050405020304" pitchFamily="18" charset="0"/>
                <a:cs typeface="Times New Roman" panose="02020603050405020304" pitchFamily="18" charset="0"/>
              </a:rPr>
              <a:t> </a:t>
            </a:r>
            <a:r>
              <a:rPr lang="tr-TR" sz="3500" b="1" dirty="0" err="1" smtClean="0">
                <a:solidFill>
                  <a:srgbClr val="FF0000"/>
                </a:solidFill>
                <a:latin typeface="Times New Roman" panose="02020603050405020304" pitchFamily="18" charset="0"/>
                <a:cs typeface="Times New Roman" panose="02020603050405020304" pitchFamily="18" charset="0"/>
              </a:rPr>
              <a:t>Timpanometri</a:t>
            </a:r>
            <a:endParaRPr lang="tr-TR" sz="3500" b="1" dirty="0" smtClean="0">
              <a:solidFill>
                <a:srgbClr val="FF0000"/>
              </a:solidFill>
              <a:latin typeface="Times New Roman" panose="02020603050405020304" pitchFamily="18" charset="0"/>
              <a:cs typeface="Times New Roman" panose="02020603050405020304" pitchFamily="18" charset="0"/>
            </a:endParaRPr>
          </a:p>
          <a:p>
            <a:pPr marL="914400" lvl="1" indent="-457200" algn="l">
              <a:buFont typeface="Wingdings" panose="05000000000000000000" pitchFamily="2" charset="2"/>
              <a:buChar char="q"/>
            </a:pPr>
            <a:r>
              <a:rPr lang="tr-TR" sz="2600" b="1" dirty="0" smtClean="0">
                <a:solidFill>
                  <a:schemeClr val="bg2">
                    <a:lumMod val="75000"/>
                  </a:schemeClr>
                </a:solidFill>
                <a:latin typeface="Times New Roman" panose="02020603050405020304" pitchFamily="18" charset="0"/>
                <a:cs typeface="Times New Roman" panose="02020603050405020304" pitchFamily="18" charset="0"/>
              </a:rPr>
              <a:t>REZONANS FREKANSI BAZI PATOLOJİLERDE AZALMAKTA VEYA ARTMAKTADIR.</a:t>
            </a:r>
            <a:endParaRPr lang="tr-TR" sz="2600" b="1" dirty="0">
              <a:solidFill>
                <a:schemeClr val="bg2">
                  <a:lumMod val="75000"/>
                </a:schemeClr>
              </a:solidFill>
              <a:latin typeface="Times New Roman" panose="02020603050405020304" pitchFamily="18" charset="0"/>
              <a:cs typeface="Times New Roman" panose="02020603050405020304" pitchFamily="18" charset="0"/>
            </a:endParaRPr>
          </a:p>
          <a:p>
            <a:pPr marL="1828800" lvl="3" indent="-457200" algn="l">
              <a:buFont typeface="Wingdings" panose="05000000000000000000" pitchFamily="2" charset="2"/>
              <a:buChar char="q"/>
            </a:pPr>
            <a:r>
              <a:rPr lang="tr-TR" sz="2200" b="1" dirty="0" smtClean="0">
                <a:solidFill>
                  <a:schemeClr val="bg2">
                    <a:lumMod val="75000"/>
                  </a:schemeClr>
                </a:solidFill>
                <a:latin typeface="Times New Roman" panose="02020603050405020304" pitchFamily="18" charset="0"/>
                <a:cs typeface="Times New Roman" panose="02020603050405020304" pitchFamily="18" charset="0"/>
              </a:rPr>
              <a:t>SERTLİĞİN ARTMASINA NEDEN OLAN OTOSKLEROZ DURUMUNDA REZONANS FREKANSI ARTAR.</a:t>
            </a:r>
          </a:p>
          <a:p>
            <a:pPr marL="1828800" lvl="3" indent="-457200" algn="l">
              <a:buFont typeface="Wingdings" panose="05000000000000000000" pitchFamily="2" charset="2"/>
              <a:buChar char="q"/>
            </a:pPr>
            <a:r>
              <a:rPr lang="tr-TR" sz="2200" b="1" dirty="0" smtClean="0">
                <a:solidFill>
                  <a:schemeClr val="bg2">
                    <a:lumMod val="75000"/>
                  </a:schemeClr>
                </a:solidFill>
                <a:latin typeface="Times New Roman" panose="02020603050405020304" pitchFamily="18" charset="0"/>
                <a:cs typeface="Times New Roman" panose="02020603050405020304" pitchFamily="18" charset="0"/>
              </a:rPr>
              <a:t>SERTLİĞİ AZALTAN BİR DURUM OLAN KEMİKÇİK ZİNCİRİ KOPUKLUĞUNDA İSE REZONANS FREKANSI AZALMAKTADIR.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56" y="1296940"/>
            <a:ext cx="7615450" cy="24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6919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3848670"/>
            <a:ext cx="10473069" cy="2688608"/>
          </a:xfrm>
        </p:spPr>
        <p:txBody>
          <a:bodyPr>
            <a:normAutofit fontScale="700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 TİMPANOMETRİ</a:t>
            </a:r>
          </a:p>
          <a:p>
            <a:pPr marL="914400" lvl="1" indent="-457200" algn="l">
              <a:buFont typeface="Wingdings" panose="05000000000000000000" pitchFamily="2" charset="2"/>
              <a:buChar char="q"/>
            </a:pPr>
            <a:r>
              <a:rPr lang="tr-TR" sz="2600" b="1" dirty="0" smtClean="0">
                <a:latin typeface="Times New Roman" panose="02020603050405020304" pitchFamily="18" charset="0"/>
                <a:cs typeface="Times New Roman" panose="02020603050405020304" pitchFamily="18" charset="0"/>
              </a:rPr>
              <a:t>226 ya da 678 </a:t>
            </a:r>
            <a:r>
              <a:rPr lang="tr-TR" sz="2600" b="1" dirty="0" err="1" smtClean="0">
                <a:latin typeface="Times New Roman" panose="02020603050405020304" pitchFamily="18" charset="0"/>
                <a:cs typeface="Times New Roman" panose="02020603050405020304" pitchFamily="18" charset="0"/>
              </a:rPr>
              <a:t>hz</a:t>
            </a:r>
            <a:r>
              <a:rPr lang="tr-TR" sz="2600" b="1" dirty="0" smtClean="0">
                <a:latin typeface="Times New Roman" panose="02020603050405020304" pitchFamily="18" charset="0"/>
                <a:cs typeface="Times New Roman" panose="02020603050405020304" pitchFamily="18" charset="0"/>
              </a:rPr>
              <a:t>.’</a:t>
            </a:r>
            <a:r>
              <a:rPr lang="tr-TR" sz="2600" b="1" dirty="0" err="1" smtClean="0">
                <a:latin typeface="Times New Roman" panose="02020603050405020304" pitchFamily="18" charset="0"/>
                <a:cs typeface="Times New Roman" panose="02020603050405020304" pitchFamily="18" charset="0"/>
              </a:rPr>
              <a:t>Lik</a:t>
            </a:r>
            <a:r>
              <a:rPr lang="tr-TR" sz="2600" b="1" dirty="0" smtClean="0">
                <a:latin typeface="Times New Roman" panose="02020603050405020304" pitchFamily="18" charset="0"/>
                <a:cs typeface="Times New Roman" panose="02020603050405020304" pitchFamily="18" charset="0"/>
              </a:rPr>
              <a:t> </a:t>
            </a:r>
            <a:r>
              <a:rPr lang="tr-TR" sz="2600" b="1" dirty="0" err="1" smtClean="0">
                <a:latin typeface="Times New Roman" panose="02020603050405020304" pitchFamily="18" charset="0"/>
                <a:cs typeface="Times New Roman" panose="02020603050405020304" pitchFamily="18" charset="0"/>
              </a:rPr>
              <a:t>prob</a:t>
            </a:r>
            <a:r>
              <a:rPr lang="tr-TR" sz="2600" b="1" dirty="0" smtClean="0">
                <a:latin typeface="Times New Roman" panose="02020603050405020304" pitchFamily="18" charset="0"/>
                <a:cs typeface="Times New Roman" panose="02020603050405020304" pitchFamily="18" charset="0"/>
              </a:rPr>
              <a:t> tonlu </a:t>
            </a:r>
            <a:r>
              <a:rPr lang="tr-TR" sz="2600" b="1" dirty="0" err="1" smtClean="0">
                <a:latin typeface="Times New Roman" panose="02020603050405020304" pitchFamily="18" charset="0"/>
                <a:cs typeface="Times New Roman" panose="02020603050405020304" pitchFamily="18" charset="0"/>
              </a:rPr>
              <a:t>timpanometriler</a:t>
            </a:r>
            <a:r>
              <a:rPr lang="tr-TR" sz="2600" b="1" dirty="0" smtClean="0">
                <a:latin typeface="Times New Roman" panose="02020603050405020304" pitchFamily="18" charset="0"/>
                <a:cs typeface="Times New Roman" panose="02020603050405020304" pitchFamily="18" charset="0"/>
              </a:rPr>
              <a:t> ile kesin ayırıcı tanısı yapılamayan durumlarda  </a:t>
            </a:r>
            <a:r>
              <a:rPr lang="tr-TR" sz="2600" b="1" dirty="0" err="1" smtClean="0">
                <a:latin typeface="Times New Roman" panose="02020603050405020304" pitchFamily="18" charset="0"/>
                <a:cs typeface="Times New Roman" panose="02020603050405020304" pitchFamily="18" charset="0"/>
              </a:rPr>
              <a:t>multifrekans</a:t>
            </a:r>
            <a:r>
              <a:rPr lang="tr-TR" sz="2600" b="1" dirty="0" smtClean="0">
                <a:latin typeface="Times New Roman" panose="02020603050405020304" pitchFamily="18" charset="0"/>
                <a:cs typeface="Times New Roman" panose="02020603050405020304" pitchFamily="18" charset="0"/>
              </a:rPr>
              <a:t>  </a:t>
            </a:r>
            <a:r>
              <a:rPr lang="tr-TR" sz="2600" b="1" dirty="0" err="1" smtClean="0">
                <a:latin typeface="Times New Roman" panose="02020603050405020304" pitchFamily="18" charset="0"/>
                <a:cs typeface="Times New Roman" panose="02020603050405020304" pitchFamily="18" charset="0"/>
              </a:rPr>
              <a:t>timpanometri</a:t>
            </a:r>
            <a:r>
              <a:rPr lang="tr-TR" sz="2600" b="1" dirty="0" smtClean="0">
                <a:latin typeface="Times New Roman" panose="02020603050405020304" pitchFamily="18" charset="0"/>
                <a:cs typeface="Times New Roman" panose="02020603050405020304" pitchFamily="18" charset="0"/>
              </a:rPr>
              <a:t>  yardımcı  olmaktadır.  </a:t>
            </a:r>
          </a:p>
          <a:p>
            <a:pPr marL="914400" lvl="1" indent="-457200" algn="l">
              <a:buFont typeface="Wingdings" panose="05000000000000000000" pitchFamily="2" charset="2"/>
              <a:buChar char="q"/>
            </a:pPr>
            <a:r>
              <a:rPr lang="tr-TR" sz="2600" b="1" dirty="0" smtClean="0">
                <a:latin typeface="Times New Roman" panose="02020603050405020304" pitchFamily="18" charset="0"/>
                <a:cs typeface="Times New Roman" panose="02020603050405020304" pitchFamily="18" charset="0"/>
              </a:rPr>
              <a:t>PROB TONUN DEĞİŞİK FREKANSLARDA UYGULANMASI ÖZELLİKLE ORTA KULAK KEMİKÇİK ZİNCİRİNDE AYRILMA OLMASI SONUCU SES İLETİMİNİN BOZULMASI GİBİ DÜŞÜK İMPEDANSLI PATOLOJİLERİN TANISINDA YARAR SAĞLAMAKTADIR</a:t>
            </a:r>
            <a:r>
              <a:rPr lang="tr-TR" sz="2600" b="1" dirty="0" smtClean="0">
                <a:solidFill>
                  <a:schemeClr val="bg2">
                    <a:lumMod val="75000"/>
                  </a:schemeClr>
                </a:solidFill>
                <a:latin typeface="Times New Roman" panose="02020603050405020304" pitchFamily="18" charset="0"/>
                <a:cs typeface="Times New Roman" panose="02020603050405020304" pitchFamily="18" charset="0"/>
              </a:rPr>
              <a:t>. </a:t>
            </a:r>
          </a:p>
          <a:p>
            <a:pPr marL="1828800" lvl="3" indent="-457200" algn="l">
              <a:buFont typeface="Wingdings" panose="05000000000000000000" pitchFamily="2" charset="2"/>
              <a:buChar char="q"/>
            </a:pPr>
            <a:endParaRPr lang="tr-TR" sz="2200" b="1" dirty="0" smtClean="0">
              <a:solidFill>
                <a:schemeClr val="bg2">
                  <a:lumMod val="75000"/>
                </a:schemeClr>
              </a:solidFill>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56" y="1296940"/>
            <a:ext cx="7615450" cy="24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37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3848670"/>
            <a:ext cx="10473069" cy="2688608"/>
          </a:xfrm>
        </p:spPr>
        <p:txBody>
          <a:bodyPr>
            <a:normAutofit lnSpcReduction="10000"/>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 TİMPANOMETRİ</a:t>
            </a:r>
          </a:p>
          <a:p>
            <a:pPr lvl="1"/>
            <a:r>
              <a:rPr lang="tr-TR" sz="2600" b="1" dirty="0" smtClean="0">
                <a:latin typeface="Times New Roman" panose="02020603050405020304" pitchFamily="18" charset="0"/>
                <a:cs typeface="Times New Roman" panose="02020603050405020304" pitchFamily="18" charset="0"/>
              </a:rPr>
              <a:t>MULTİFREKANS TİMPANOMETRİSİ, 226 HZ İLE 2000 HZ ARASINDA DEĞİŞİK PROB TONLAR İLE ELDE EDİLEN TİMPANOGRAMLARIN ANALİZİNİ SAĞLAYAN BİR YÖNTEMDİR. </a:t>
            </a:r>
            <a:endParaRPr lang="tr-TR" sz="2200" b="1" dirty="0" smtClean="0">
              <a:solidFill>
                <a:schemeClr val="bg2">
                  <a:lumMod val="75000"/>
                </a:schemeClr>
              </a:solidFill>
              <a:latin typeface="Times New Roman" panose="02020603050405020304" pitchFamily="18" charset="0"/>
              <a:cs typeface="Times New Roman" panose="02020603050405020304" pitchFamily="18"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56" y="1296940"/>
            <a:ext cx="7615450" cy="241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935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8689976" cy="3848986"/>
          </a:xfrm>
        </p:spPr>
        <p:txBody>
          <a:bodyPr>
            <a:normAutofit/>
          </a:bodyPr>
          <a:lstStyle/>
          <a:p>
            <a:r>
              <a:rPr lang="tr-TR" sz="3800" b="1" u="sng" dirty="0">
                <a:solidFill>
                  <a:srgbClr val="0070C0"/>
                </a:solidFill>
              </a:rPr>
              <a:t>TESTLERİN FİZYOLOJİSİ</a:t>
            </a:r>
          </a:p>
          <a:p>
            <a:endParaRPr lang="tr-TR" sz="3800" b="1" u="sng" dirty="0">
              <a:solidFill>
                <a:srgbClr val="0070C0"/>
              </a:solidFill>
            </a:endParaRPr>
          </a:p>
          <a:p>
            <a:r>
              <a:rPr lang="tr-TR" dirty="0" smtClean="0">
                <a:solidFill>
                  <a:srgbClr val="00B050"/>
                </a:solidFill>
              </a:rPr>
              <a:t>DIŞ KULAK YOLUNA POZİTİFTEN NEGATİFE DOĞRU BASINÇ UYGULAMASI YAPILIRKEN VERİLEN </a:t>
            </a:r>
            <a:r>
              <a:rPr lang="tr-TR" dirty="0" smtClean="0">
                <a:solidFill>
                  <a:srgbClr val="FF0000"/>
                </a:solidFill>
              </a:rPr>
              <a:t>AKUSTİK ENERJİNİN YANSIMA-EMİLME MİKTARINI</a:t>
            </a:r>
            <a:r>
              <a:rPr lang="tr-TR" dirty="0" smtClean="0">
                <a:solidFill>
                  <a:srgbClr val="00B050"/>
                </a:solidFill>
              </a:rPr>
              <a:t> ÖLÇEN BİR TEST YÖNTEMİDİR.</a:t>
            </a:r>
            <a:endParaRPr lang="tr-TR" dirty="0">
              <a:solidFill>
                <a:srgbClr val="00B050"/>
              </a:solidFill>
            </a:endParaRPr>
          </a:p>
          <a:p>
            <a:pPr algn="l"/>
            <a:endParaRPr lang="tr-TR" dirty="0"/>
          </a:p>
        </p:txBody>
      </p:sp>
    </p:spTree>
    <p:extLst>
      <p:ext uri="{BB962C8B-B14F-4D97-AF65-F5344CB8AC3E}">
        <p14:creationId xmlns:p14="http://schemas.microsoft.com/office/powerpoint/2010/main" val="2953025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756" y="1296940"/>
            <a:ext cx="7615450" cy="2101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756" y="3521123"/>
            <a:ext cx="7615450" cy="319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4542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4503760"/>
            <a:ext cx="10473069" cy="2033517"/>
          </a:xfrm>
        </p:spPr>
        <p:txBody>
          <a:bodyPr>
            <a:normAutofit fontScale="700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 TİMPANOMETRİ</a:t>
            </a:r>
          </a:p>
          <a:p>
            <a:pPr lvl="1"/>
            <a:r>
              <a:rPr lang="tr-TR" sz="2600" b="1" dirty="0" smtClean="0">
                <a:solidFill>
                  <a:srgbClr val="FF0000"/>
                </a:solidFill>
                <a:latin typeface="Times New Roman" panose="02020603050405020304" pitchFamily="18" charset="0"/>
                <a:cs typeface="Times New Roman" panose="02020603050405020304" pitchFamily="18" charset="0"/>
              </a:rPr>
              <a:t>DÜŞÜK PROB TON </a:t>
            </a:r>
            <a:r>
              <a:rPr lang="tr-TR" sz="2600" b="1" dirty="0" smtClean="0">
                <a:latin typeface="Times New Roman" panose="02020603050405020304" pitchFamily="18" charset="0"/>
                <a:cs typeface="Times New Roman" panose="02020603050405020304" pitchFamily="18" charset="0"/>
              </a:rPr>
              <a:t>FREKANSLARI KULLANILDIĞINDA TİMPANOGRAM DAHA ÇOK ORTA KULAK VE TİMPAN ZARININ KATILIĞI HAKKINDA BİLGİ VERMEKTEDİR. </a:t>
            </a:r>
          </a:p>
          <a:p>
            <a:pPr lvl="1"/>
            <a:r>
              <a:rPr lang="tr-TR" sz="2600" b="1" dirty="0" smtClean="0">
                <a:solidFill>
                  <a:srgbClr val="FF0000"/>
                </a:solidFill>
                <a:latin typeface="Times New Roman" panose="02020603050405020304" pitchFamily="18" charset="0"/>
                <a:cs typeface="Times New Roman" panose="02020603050405020304" pitchFamily="18" charset="0"/>
              </a:rPr>
              <a:t>YÜKSEK FREKANSLI PROB TONLAR </a:t>
            </a:r>
            <a:r>
              <a:rPr lang="tr-TR" sz="2600" b="1" dirty="0" smtClean="0">
                <a:latin typeface="Times New Roman" panose="02020603050405020304" pitchFamily="18" charset="0"/>
                <a:cs typeface="Times New Roman" panose="02020603050405020304" pitchFamily="18" charset="0"/>
              </a:rPr>
              <a:t>İSE ORTA KULAK SİSTEMİNİN KİTLESEL ETKİSİNİ ARTTIRAN PATOLOJİLERDE DAHA ÇOK DEĞER TAŞIMAKTADIR. </a:t>
            </a:r>
            <a:endParaRPr lang="tr-TR" sz="2200" b="1" dirty="0" smtClean="0">
              <a:solidFill>
                <a:schemeClr val="bg2">
                  <a:lumMod val="75000"/>
                </a:schemeClr>
              </a:solidFill>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19" y="1269242"/>
            <a:ext cx="9089409" cy="313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7045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24084"/>
            <a:ext cx="10473069" cy="4913193"/>
          </a:xfrm>
        </p:spPr>
        <p:txBody>
          <a:bodyPr>
            <a:normAutofit fontScale="92500"/>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 TİMPANOMETRİ</a:t>
            </a:r>
          </a:p>
          <a:p>
            <a:pPr marL="914400" lvl="1" indent="-457200" algn="l">
              <a:buFont typeface="Wingdings" panose="05000000000000000000" pitchFamily="2" charset="2"/>
              <a:buChar char="Ø"/>
            </a:pPr>
            <a:r>
              <a:rPr lang="tr-TR" sz="2600" b="1" dirty="0" smtClean="0">
                <a:latin typeface="Times New Roman" panose="02020603050405020304" pitchFamily="18" charset="0"/>
                <a:cs typeface="Times New Roman" panose="02020603050405020304" pitchFamily="18" charset="0"/>
              </a:rPr>
              <a:t>MULTİFREKANSİYEL  TİMPANOGRAM  </a:t>
            </a:r>
          </a:p>
          <a:p>
            <a:pPr marL="1371600" lvl="2" indent="-457200" algn="l">
              <a:buFont typeface="Wingdings" panose="05000000000000000000" pitchFamily="2" charset="2"/>
              <a:buChar char="Ø"/>
            </a:pPr>
            <a:r>
              <a:rPr lang="tr-TR" sz="2400" b="1" dirty="0" err="1" smtClean="0">
                <a:latin typeface="Times New Roman" panose="02020603050405020304" pitchFamily="18" charset="0"/>
                <a:cs typeface="Times New Roman" panose="02020603050405020304" pitchFamily="18" charset="0"/>
              </a:rPr>
              <a:t>Otoskleroz</a:t>
            </a:r>
            <a:endParaRPr lang="tr-TR" sz="2400" b="1" dirty="0" smtClean="0">
              <a:latin typeface="Times New Roman" panose="02020603050405020304" pitchFamily="18" charset="0"/>
              <a:cs typeface="Times New Roman" panose="02020603050405020304" pitchFamily="18" charset="0"/>
            </a:endParaRPr>
          </a:p>
          <a:p>
            <a:pPr marL="1371600" lvl="2" indent="-457200" algn="l">
              <a:buFont typeface="Wingdings" panose="05000000000000000000" pitchFamily="2" charset="2"/>
              <a:buChar char="Ø"/>
            </a:pPr>
            <a:r>
              <a:rPr lang="tr-TR" sz="2400" b="1" dirty="0" err="1" smtClean="0">
                <a:latin typeface="Times New Roman" panose="02020603050405020304" pitchFamily="18" charset="0"/>
                <a:cs typeface="Times New Roman" panose="02020603050405020304" pitchFamily="18" charset="0"/>
              </a:rPr>
              <a:t>Ossiküler</a:t>
            </a:r>
            <a:r>
              <a:rPr lang="tr-TR" sz="2400" b="1" dirty="0" smtClean="0">
                <a:latin typeface="Times New Roman" panose="02020603050405020304" pitchFamily="18" charset="0"/>
                <a:cs typeface="Times New Roman" panose="02020603050405020304" pitchFamily="18" charset="0"/>
              </a:rPr>
              <a:t>  zincirde  </a:t>
            </a:r>
            <a:r>
              <a:rPr lang="tr-TR" sz="2400" b="1" dirty="0" err="1" smtClean="0">
                <a:latin typeface="Times New Roman" panose="02020603050405020304" pitchFamily="18" charset="0"/>
                <a:cs typeface="Times New Roman" panose="02020603050405020304" pitchFamily="18" charset="0"/>
              </a:rPr>
              <a:t>parsiyel</a:t>
            </a:r>
            <a:r>
              <a:rPr lang="tr-TR" sz="2400" b="1" dirty="0" smtClean="0">
                <a:latin typeface="Times New Roman" panose="02020603050405020304" pitchFamily="18" charset="0"/>
                <a:cs typeface="Times New Roman" panose="02020603050405020304" pitchFamily="18" charset="0"/>
              </a:rPr>
              <a:t>  ve total  devamsızlık</a:t>
            </a:r>
          </a:p>
          <a:p>
            <a:pPr marL="1371600" lvl="2" indent="-457200" algn="l">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Orta  kulak  </a:t>
            </a:r>
            <a:r>
              <a:rPr lang="tr-TR" sz="2400" b="1" dirty="0" err="1" smtClean="0">
                <a:latin typeface="Times New Roman" panose="02020603050405020304" pitchFamily="18" charset="0"/>
                <a:cs typeface="Times New Roman" panose="02020603050405020304" pitchFamily="18" charset="0"/>
              </a:rPr>
              <a:t>malformasyonları</a:t>
            </a:r>
            <a:endParaRPr lang="tr-TR" sz="2400" b="1" dirty="0" smtClean="0">
              <a:latin typeface="Times New Roman" panose="02020603050405020304" pitchFamily="18" charset="0"/>
              <a:cs typeface="Times New Roman" panose="02020603050405020304" pitchFamily="18" charset="0"/>
            </a:endParaRPr>
          </a:p>
          <a:p>
            <a:pPr marL="1371600" lvl="2" indent="-457200" algn="l">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PRİMER  KOLESTEATOM</a:t>
            </a:r>
          </a:p>
          <a:p>
            <a:pPr marL="1371600" lvl="2" indent="-457200" algn="l">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orta  </a:t>
            </a:r>
            <a:r>
              <a:rPr lang="tr-TR" sz="2400" b="1" dirty="0">
                <a:latin typeface="Times New Roman" panose="02020603050405020304" pitchFamily="18" charset="0"/>
                <a:cs typeface="Times New Roman" panose="02020603050405020304" pitchFamily="18" charset="0"/>
              </a:rPr>
              <a:t>kulak </a:t>
            </a:r>
            <a:r>
              <a:rPr lang="tr-TR" sz="2400" b="1" dirty="0" smtClean="0">
                <a:latin typeface="Times New Roman" panose="02020603050405020304" pitchFamily="18" charset="0"/>
                <a:cs typeface="Times New Roman" panose="02020603050405020304" pitchFamily="18" charset="0"/>
              </a:rPr>
              <a:t>tümörleri</a:t>
            </a:r>
          </a:p>
          <a:p>
            <a:pPr marL="1371600" lvl="2" indent="-457200" algn="l">
              <a:buFont typeface="Wingdings" panose="05000000000000000000" pitchFamily="2" charset="2"/>
              <a:buChar char="Ø"/>
            </a:pPr>
            <a:r>
              <a:rPr lang="tr-TR" sz="2400" b="1" dirty="0" err="1" smtClean="0">
                <a:latin typeface="Times New Roman" panose="02020603050405020304" pitchFamily="18" charset="0"/>
                <a:cs typeface="Times New Roman" panose="02020603050405020304" pitchFamily="18" charset="0"/>
              </a:rPr>
              <a:t>osteogenesis</a:t>
            </a:r>
            <a:r>
              <a:rPr lang="tr-TR" sz="2400" b="1" dirty="0" smtClean="0">
                <a:latin typeface="Times New Roman" panose="02020603050405020304" pitchFamily="18" charset="0"/>
                <a:cs typeface="Times New Roman" panose="02020603050405020304" pitchFamily="18" charset="0"/>
              </a:rPr>
              <a:t> </a:t>
            </a:r>
            <a:r>
              <a:rPr lang="tr-TR" sz="2400" b="1" dirty="0" err="1" smtClean="0">
                <a:latin typeface="Times New Roman" panose="02020603050405020304" pitchFamily="18" charset="0"/>
                <a:cs typeface="Times New Roman" panose="02020603050405020304" pitchFamily="18" charset="0"/>
              </a:rPr>
              <a:t>imperfekta</a:t>
            </a:r>
            <a:r>
              <a:rPr lang="tr-TR" sz="2400" b="1" dirty="0" smtClean="0">
                <a:latin typeface="Times New Roman" panose="02020603050405020304" pitchFamily="18" charset="0"/>
                <a:cs typeface="Times New Roman" panose="02020603050405020304" pitchFamily="18" charset="0"/>
              </a:rPr>
              <a:t> </a:t>
            </a:r>
          </a:p>
          <a:p>
            <a:pPr marL="1371600" lvl="2" indent="-457200" algn="l">
              <a:buFont typeface="Wingdings" panose="05000000000000000000" pitchFamily="2" charset="2"/>
              <a:buChar char="Ø"/>
            </a:pPr>
            <a:r>
              <a:rPr lang="tr-TR" sz="2400" b="1" dirty="0" smtClean="0">
                <a:latin typeface="Times New Roman" panose="02020603050405020304" pitchFamily="18" charset="0"/>
                <a:cs typeface="Times New Roman" panose="02020603050405020304" pitchFamily="18" charset="0"/>
              </a:rPr>
              <a:t>OSSİKÜLER ZİNCİRİN FİBRÖZ DİSPLAZİSİ GİBİ PATOLOJİLERİN AYIRICI TANISINDA ÖNEMLİ TANI KRİTERLERİNİ SUNAR.</a:t>
            </a:r>
            <a:endParaRPr lang="tr-TR"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486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24084"/>
            <a:ext cx="10473069" cy="4913193"/>
          </a:xfrm>
        </p:spPr>
        <p:txBody>
          <a:bodyPr>
            <a:normAutofit fontScale="925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MULTİFREKANSİYEL TİMPANOMETRİ’NİN ÇALIŞMA PRENSİBİ</a:t>
            </a:r>
          </a:p>
          <a:p>
            <a:pPr marL="914400" lvl="1" indent="-457200" algn="l">
              <a:buFont typeface="Wingdings" panose="05000000000000000000" pitchFamily="2" charset="2"/>
              <a:buChar char="Ø"/>
            </a:pPr>
            <a:r>
              <a:rPr lang="tr-TR" sz="2600" b="1" dirty="0" smtClean="0">
                <a:latin typeface="Times New Roman" panose="02020603050405020304" pitchFamily="18" charset="0"/>
                <a:cs typeface="Times New Roman" panose="02020603050405020304" pitchFamily="18" charset="0"/>
              </a:rPr>
              <a:t>ÖNCELİKLE 226 HZ’LİK PROB TON KULLANILARAK TİMPANOGRAM VE STATİK ADMİTTANS KAYDEDİLİR. </a:t>
            </a:r>
          </a:p>
          <a:p>
            <a:pPr marL="914400" lvl="1" indent="-457200" algn="l">
              <a:buFont typeface="Wingdings" panose="05000000000000000000" pitchFamily="2" charset="2"/>
              <a:buChar char="Ø"/>
            </a:pPr>
            <a:r>
              <a:rPr lang="tr-TR" sz="2600" b="1" dirty="0" smtClean="0">
                <a:latin typeface="Times New Roman" panose="02020603050405020304" pitchFamily="18" charset="0"/>
                <a:cs typeface="Times New Roman" panose="02020603050405020304" pitchFamily="18" charset="0"/>
              </a:rPr>
              <a:t>TİMPANOGRAM KAYDI, HAVA BASINCI  +200 İLE -400 DAPA ARASINDA 200 DAPA/SANİYE ORANINDA DEĞİŞTİRİLEREK YAPILIR. </a:t>
            </a:r>
          </a:p>
          <a:p>
            <a:pPr marL="914400" lvl="1" indent="-457200" algn="l">
              <a:buFont typeface="Wingdings" panose="05000000000000000000" pitchFamily="2" charset="2"/>
              <a:buChar char="Ø"/>
            </a:pPr>
            <a:r>
              <a:rPr lang="tr-TR" sz="2600" b="1" dirty="0" smtClean="0">
                <a:latin typeface="Times New Roman" panose="02020603050405020304" pitchFamily="18" charset="0"/>
                <a:cs typeface="Times New Roman" panose="02020603050405020304" pitchFamily="18" charset="0"/>
              </a:rPr>
              <a:t>ORTA KULAĞIN REZONANS FREKANSI, PROB TONU 250 HZ İLE 2000 HZ ARASINDA 50 HZ LİK BASAMAKLAR ŞEKLİNDE TARANARAK VE KULAK KANALINA   +200 DAPA BASINÇ UYGULANILARAK ARAŞTIRILIR. </a:t>
            </a:r>
          </a:p>
        </p:txBody>
      </p:sp>
    </p:spTree>
    <p:extLst>
      <p:ext uri="{BB962C8B-B14F-4D97-AF65-F5344CB8AC3E}">
        <p14:creationId xmlns:p14="http://schemas.microsoft.com/office/powerpoint/2010/main" val="1741383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24084"/>
            <a:ext cx="10473069" cy="4913193"/>
          </a:xfrm>
        </p:spPr>
        <p:txBody>
          <a:bodyPr>
            <a:normAutofit fontScale="92500" lnSpcReduction="20000"/>
          </a:bodyPr>
          <a:lstStyle/>
          <a:p>
            <a:r>
              <a:rPr lang="tr-TR" sz="2800" b="1" dirty="0" smtClean="0">
                <a:solidFill>
                  <a:srgbClr val="FF0000"/>
                </a:solidFill>
                <a:latin typeface="Times New Roman" panose="02020603050405020304" pitchFamily="18" charset="0"/>
                <a:cs typeface="Times New Roman" panose="02020603050405020304" pitchFamily="18" charset="0"/>
              </a:rPr>
              <a:t>MULTİFREKANSİYEL TİMPANOMETRİ’NİN ÇALIŞMA PRENSİBİ</a:t>
            </a:r>
          </a:p>
          <a:p>
            <a:pPr marL="914400" lvl="1" indent="-457200" algn="l">
              <a:buFont typeface="Wingdings" panose="05000000000000000000" pitchFamily="2" charset="2"/>
              <a:buChar char="Ø"/>
            </a:pPr>
            <a:r>
              <a:rPr lang="tr-TR" sz="2600" b="1" dirty="0" smtClean="0">
                <a:latin typeface="Times New Roman" panose="02020603050405020304" pitchFamily="18" charset="0"/>
                <a:cs typeface="Times New Roman" panose="02020603050405020304" pitchFamily="18" charset="0"/>
              </a:rPr>
              <a:t>BU ÖLÇÜMLER SIRASINDA SAPTANAN FAZ AÇISI ÖLÇÜMLERİ HAFIZAYA KAYDEDİLİR. </a:t>
            </a:r>
          </a:p>
          <a:p>
            <a:pPr marL="914400" lvl="1" indent="-457200" algn="l">
              <a:buFont typeface="Wingdings" panose="05000000000000000000" pitchFamily="2" charset="2"/>
              <a:buChar char="Ø"/>
            </a:pPr>
            <a:r>
              <a:rPr lang="tr-TR" sz="2600" b="1" dirty="0" smtClean="0">
                <a:latin typeface="Times New Roman" panose="02020603050405020304" pitchFamily="18" charset="0"/>
                <a:cs typeface="Times New Roman" panose="02020603050405020304" pitchFamily="18" charset="0"/>
              </a:rPr>
              <a:t>İKİNCİ BİR PROB TON İSE TİMPANOMETRİNİN TEPE DEĞERİNDEKİ BASINÇ KULAK KANALINA UYGULANILARAK VERİLİR. HER İKİ ÖLÇÜM ARASINDAKİ VERİ FARKLARI FREKANSİYEL FONKSİYONLU BİR GRAFİKTE DEĞERLENDİRİLİR. </a:t>
            </a:r>
          </a:p>
          <a:p>
            <a:pPr marL="1371600" lvl="2" indent="-457200" algn="l">
              <a:buFont typeface="Wingdings" panose="05000000000000000000" pitchFamily="2" charset="2"/>
              <a:buChar char="Ø"/>
            </a:pPr>
            <a:r>
              <a:rPr lang="tr-TR" sz="2400" b="1" dirty="0" smtClean="0">
                <a:solidFill>
                  <a:srgbClr val="FF0000"/>
                </a:solidFill>
                <a:latin typeface="Times New Roman" panose="02020603050405020304" pitchFamily="18" charset="0"/>
                <a:cs typeface="Times New Roman" panose="02020603050405020304" pitchFamily="18" charset="0"/>
              </a:rPr>
              <a:t>DÜŞÜK FREKANSLARDA </a:t>
            </a:r>
            <a:r>
              <a:rPr lang="tr-TR" sz="2400" b="1" dirty="0" smtClean="0">
                <a:latin typeface="Times New Roman" panose="02020603050405020304" pitchFamily="18" charset="0"/>
                <a:cs typeface="Times New Roman" panose="02020603050405020304" pitchFamily="18" charset="0"/>
              </a:rPr>
              <a:t>TİMPANOMETRİDE TEK TEPE  NOKTASI  İZLENMEKTEDİR. </a:t>
            </a:r>
          </a:p>
          <a:p>
            <a:pPr marL="1371600" lvl="2" indent="-457200" algn="l">
              <a:buFont typeface="Wingdings" panose="05000000000000000000" pitchFamily="2" charset="2"/>
              <a:buChar char="Ø"/>
            </a:pPr>
            <a:r>
              <a:rPr lang="tr-TR" sz="2400" b="1" dirty="0" smtClean="0">
                <a:solidFill>
                  <a:srgbClr val="FF0000"/>
                </a:solidFill>
                <a:latin typeface="Times New Roman" panose="02020603050405020304" pitchFamily="18" charset="0"/>
                <a:cs typeface="Times New Roman" panose="02020603050405020304" pitchFamily="18" charset="0"/>
              </a:rPr>
              <a:t>YÜKSEK FREKANS PROB TONLU </a:t>
            </a:r>
            <a:r>
              <a:rPr lang="tr-TR" sz="2400" b="1" dirty="0" smtClean="0">
                <a:latin typeface="Times New Roman" panose="02020603050405020304" pitchFamily="18" charset="0"/>
                <a:cs typeface="Times New Roman" panose="02020603050405020304" pitchFamily="18" charset="0"/>
              </a:rPr>
              <a:t>TİMPANOGRAMLAR ÇOK SAYIDA TEPE NOKTALARI İÇERİR.</a:t>
            </a:r>
            <a:endParaRPr lang="tr-TR"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06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24084"/>
            <a:ext cx="10473069" cy="4913193"/>
          </a:xfrm>
        </p:spPr>
        <p:txBody>
          <a:bodyPr>
            <a:normAutofit/>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MULTİFREKANSİYEL TİMPANOMETRİ’NİN ÇALIŞMA PRENSİBİ</a:t>
            </a:r>
          </a:p>
          <a:p>
            <a:pPr lvl="1" algn="l"/>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AKUSTİK İMMİTANS AŞAĞIDAKİ FORMÜL İLE AÇIKLANMAKTADIR</a:t>
            </a:r>
          </a:p>
          <a:p>
            <a:pPr lvl="1" algn="l"/>
            <a:r>
              <a:rPr lang="tr-TR" sz="2600" b="1" dirty="0">
                <a:latin typeface="Times New Roman" panose="02020603050405020304" pitchFamily="18" charset="0"/>
                <a:cs typeface="Times New Roman" panose="02020603050405020304" pitchFamily="18" charset="0"/>
              </a:rPr>
              <a:t>	</a:t>
            </a:r>
            <a:r>
              <a:rPr lang="tr-TR" sz="2600" b="1" dirty="0" smtClean="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Y=1/[</a:t>
            </a:r>
            <a:r>
              <a:rPr lang="tr-TR" sz="2600" b="1" dirty="0" err="1">
                <a:latin typeface="Times New Roman" panose="02020603050405020304" pitchFamily="18" charset="0"/>
                <a:cs typeface="Times New Roman" panose="02020603050405020304" pitchFamily="18" charset="0"/>
              </a:rPr>
              <a:t>c+j</a:t>
            </a:r>
            <a:r>
              <a:rPr lang="tr-TR" sz="2600" b="1" dirty="0">
                <a:latin typeface="Times New Roman" panose="02020603050405020304" pitchFamily="18" charset="0"/>
                <a:cs typeface="Times New Roman" panose="02020603050405020304" pitchFamily="18" charset="0"/>
              </a:rPr>
              <a:t>(2</a:t>
            </a:r>
            <a:r>
              <a:rPr lang="az-Cyrl-AZ" sz="2600" b="1" dirty="0">
                <a:latin typeface="Times New Roman" panose="02020603050405020304" pitchFamily="18" charset="0"/>
                <a:cs typeface="Times New Roman" panose="02020603050405020304" pitchFamily="18" charset="0"/>
              </a:rPr>
              <a:t>Л</a:t>
            </a:r>
            <a:r>
              <a:rPr lang="tr-TR" sz="2600" b="1" dirty="0" err="1">
                <a:latin typeface="Times New Roman" panose="02020603050405020304" pitchFamily="18" charset="0"/>
                <a:cs typeface="Times New Roman" panose="02020603050405020304" pitchFamily="18" charset="0"/>
              </a:rPr>
              <a:t>fm</a:t>
            </a:r>
            <a:r>
              <a:rPr lang="tr-TR" sz="2600" b="1" dirty="0">
                <a:latin typeface="Times New Roman" panose="02020603050405020304" pitchFamily="18" charset="0"/>
                <a:cs typeface="Times New Roman" panose="02020603050405020304" pitchFamily="18" charset="0"/>
              </a:rPr>
              <a:t>-k/2</a:t>
            </a:r>
            <a:r>
              <a:rPr lang="az-Cyrl-AZ" sz="2600" b="1" dirty="0">
                <a:latin typeface="Times New Roman" panose="02020603050405020304" pitchFamily="18" charset="0"/>
                <a:cs typeface="Times New Roman" panose="02020603050405020304" pitchFamily="18" charset="0"/>
              </a:rPr>
              <a:t>Л</a:t>
            </a:r>
            <a:r>
              <a:rPr lang="tr-TR" sz="2600" b="1" dirty="0">
                <a:latin typeface="Times New Roman" panose="02020603050405020304" pitchFamily="18" charset="0"/>
                <a:cs typeface="Times New Roman" panose="02020603050405020304" pitchFamily="18" charset="0"/>
              </a:rPr>
              <a:t>f</a:t>
            </a:r>
            <a:r>
              <a:rPr lang="tr-TR" sz="2600" b="1" dirty="0" smtClean="0">
                <a:latin typeface="Times New Roman" panose="02020603050405020304" pitchFamily="18" charset="0"/>
                <a:cs typeface="Times New Roman" panose="02020603050405020304" pitchFamily="18" charset="0"/>
              </a:rPr>
              <a:t>)]</a:t>
            </a:r>
          </a:p>
          <a:p>
            <a:pPr lvl="1" algn="l"/>
            <a:endParaRPr lang="tr-TR" sz="2600" b="1" dirty="0" smtClean="0">
              <a:latin typeface="Times New Roman" panose="02020603050405020304" pitchFamily="18" charset="0"/>
              <a:cs typeface="Times New Roman" panose="02020603050405020304" pitchFamily="18" charset="0"/>
            </a:endParaRPr>
          </a:p>
          <a:p>
            <a:pPr lvl="1"/>
            <a:r>
              <a:rPr lang="tr-TR" sz="1600" b="1" dirty="0" smtClean="0">
                <a:latin typeface="Times New Roman" panose="02020603050405020304" pitchFamily="18" charset="0"/>
                <a:cs typeface="Times New Roman" panose="02020603050405020304" pitchFamily="18" charset="0"/>
              </a:rPr>
              <a:t>*BU FORMÜLDE AKUSTİK İMMİTANS (Y), AKUSTİK EMPEDANSIN (Z) TERSİ M: ORTA KULAK KÜTLESİNİ, K: KEMİKÇİK VE TİMPANİK MEMBRAN LİGAMENTLERİNİN SERTLİĞİ, 2</a:t>
            </a:r>
            <a:r>
              <a:rPr lang="az-Cyrl-AZ" sz="1600" b="1" dirty="0" smtClean="0">
                <a:latin typeface="Times New Roman" panose="02020603050405020304" pitchFamily="18" charset="0"/>
                <a:cs typeface="Times New Roman" panose="02020603050405020304" pitchFamily="18" charset="0"/>
              </a:rPr>
              <a:t>Л</a:t>
            </a:r>
            <a:r>
              <a:rPr lang="tr-TR" sz="1600" b="1" dirty="0" smtClean="0">
                <a:latin typeface="Times New Roman" panose="02020603050405020304" pitchFamily="18" charset="0"/>
                <a:cs typeface="Times New Roman" panose="02020603050405020304" pitchFamily="18" charset="0"/>
              </a:rPr>
              <a:t>FM: KÜTLE SUSSEPTANSI, K/2</a:t>
            </a:r>
            <a:r>
              <a:rPr lang="az-Cyrl-AZ" sz="1600" b="1" dirty="0" smtClean="0">
                <a:latin typeface="Times New Roman" panose="02020603050405020304" pitchFamily="18" charset="0"/>
                <a:cs typeface="Times New Roman" panose="02020603050405020304" pitchFamily="18" charset="0"/>
              </a:rPr>
              <a:t>Л</a:t>
            </a:r>
            <a:r>
              <a:rPr lang="tr-TR" sz="1600" b="1" dirty="0" smtClean="0">
                <a:latin typeface="Times New Roman" panose="02020603050405020304" pitchFamily="18" charset="0"/>
                <a:cs typeface="Times New Roman" panose="02020603050405020304" pitchFamily="18" charset="0"/>
              </a:rPr>
              <a:t>F: KOMPLİANS VEYA SERTLİK SUSSEPTANSI VE C: KONDÜKTANS OLARAK TANIMLANMAKTADIR.</a:t>
            </a:r>
            <a:endParaRPr lang="tr-T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1231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24084"/>
            <a:ext cx="10473069" cy="4913193"/>
          </a:xfrm>
        </p:spPr>
        <p:txBody>
          <a:bodyPr>
            <a:normAutofit/>
          </a:bodyPr>
          <a:lstStyle/>
          <a:p>
            <a:r>
              <a:rPr lang="tr-TR" sz="3500" b="1" dirty="0" smtClean="0">
                <a:solidFill>
                  <a:srgbClr val="FF0000"/>
                </a:solidFill>
                <a:latin typeface="Times New Roman" panose="02020603050405020304" pitchFamily="18" charset="0"/>
                <a:cs typeface="Times New Roman" panose="02020603050405020304" pitchFamily="18" charset="0"/>
              </a:rPr>
              <a:t>MULTİFREKANSİYEL TİMPANOMETRİ’NİN ÇALIŞMA PRENSİBİ</a:t>
            </a:r>
          </a:p>
          <a:p>
            <a:pPr lvl="1" algn="l"/>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AKUSTİK İMMİTANS AŞAĞIDAKİ FORMÜL İLE AÇIKLANMAKTADIR</a:t>
            </a:r>
          </a:p>
          <a:p>
            <a:pPr lvl="1" algn="l"/>
            <a:r>
              <a:rPr lang="tr-TR" sz="2600" b="1" dirty="0">
                <a:latin typeface="Times New Roman" panose="02020603050405020304" pitchFamily="18" charset="0"/>
                <a:cs typeface="Times New Roman" panose="02020603050405020304" pitchFamily="18" charset="0"/>
              </a:rPr>
              <a:t>	</a:t>
            </a:r>
            <a:r>
              <a:rPr lang="tr-TR" sz="2600" b="1" dirty="0" smtClean="0">
                <a:latin typeface="Times New Roman" panose="02020603050405020304" pitchFamily="18" charset="0"/>
                <a:cs typeface="Times New Roman" panose="02020603050405020304" pitchFamily="18" charset="0"/>
              </a:rPr>
              <a:t>		 </a:t>
            </a:r>
            <a:r>
              <a:rPr lang="tr-TR" sz="2600" b="1" dirty="0">
                <a:latin typeface="Times New Roman" panose="02020603050405020304" pitchFamily="18" charset="0"/>
                <a:cs typeface="Times New Roman" panose="02020603050405020304" pitchFamily="18" charset="0"/>
              </a:rPr>
              <a:t>Y=1/[</a:t>
            </a:r>
            <a:r>
              <a:rPr lang="tr-TR" sz="2600" b="1" dirty="0" err="1">
                <a:latin typeface="Times New Roman" panose="02020603050405020304" pitchFamily="18" charset="0"/>
                <a:cs typeface="Times New Roman" panose="02020603050405020304" pitchFamily="18" charset="0"/>
              </a:rPr>
              <a:t>c+j</a:t>
            </a:r>
            <a:r>
              <a:rPr lang="tr-TR" sz="2600" b="1" dirty="0">
                <a:latin typeface="Times New Roman" panose="02020603050405020304" pitchFamily="18" charset="0"/>
                <a:cs typeface="Times New Roman" panose="02020603050405020304" pitchFamily="18" charset="0"/>
              </a:rPr>
              <a:t>(2</a:t>
            </a:r>
            <a:r>
              <a:rPr lang="az-Cyrl-AZ" sz="2600" b="1" dirty="0">
                <a:latin typeface="Times New Roman" panose="02020603050405020304" pitchFamily="18" charset="0"/>
                <a:cs typeface="Times New Roman" panose="02020603050405020304" pitchFamily="18" charset="0"/>
              </a:rPr>
              <a:t>Л</a:t>
            </a:r>
            <a:r>
              <a:rPr lang="tr-TR" sz="2600" b="1" dirty="0" err="1">
                <a:latin typeface="Times New Roman" panose="02020603050405020304" pitchFamily="18" charset="0"/>
                <a:cs typeface="Times New Roman" panose="02020603050405020304" pitchFamily="18" charset="0"/>
              </a:rPr>
              <a:t>fm</a:t>
            </a:r>
            <a:r>
              <a:rPr lang="tr-TR" sz="2600" b="1" dirty="0">
                <a:latin typeface="Times New Roman" panose="02020603050405020304" pitchFamily="18" charset="0"/>
                <a:cs typeface="Times New Roman" panose="02020603050405020304" pitchFamily="18" charset="0"/>
              </a:rPr>
              <a:t>-k/2</a:t>
            </a:r>
            <a:r>
              <a:rPr lang="az-Cyrl-AZ" sz="2600" b="1" dirty="0">
                <a:latin typeface="Times New Roman" panose="02020603050405020304" pitchFamily="18" charset="0"/>
                <a:cs typeface="Times New Roman" panose="02020603050405020304" pitchFamily="18" charset="0"/>
              </a:rPr>
              <a:t>Л</a:t>
            </a:r>
            <a:r>
              <a:rPr lang="tr-TR" sz="2600" b="1" dirty="0">
                <a:latin typeface="Times New Roman" panose="02020603050405020304" pitchFamily="18" charset="0"/>
                <a:cs typeface="Times New Roman" panose="02020603050405020304" pitchFamily="18" charset="0"/>
              </a:rPr>
              <a:t>f</a:t>
            </a:r>
            <a:r>
              <a:rPr lang="tr-TR" sz="2600" b="1" dirty="0" smtClean="0">
                <a:latin typeface="Times New Roman" panose="02020603050405020304" pitchFamily="18" charset="0"/>
                <a:cs typeface="Times New Roman" panose="02020603050405020304" pitchFamily="18" charset="0"/>
              </a:rPr>
              <a:t>)]</a:t>
            </a:r>
          </a:p>
          <a:p>
            <a:pPr lvl="1" algn="l"/>
            <a:endParaRPr lang="tr-TR" sz="2600" b="1" dirty="0" smtClean="0">
              <a:latin typeface="Times New Roman" panose="02020603050405020304" pitchFamily="18" charset="0"/>
              <a:cs typeface="Times New Roman" panose="02020603050405020304" pitchFamily="18" charset="0"/>
            </a:endParaRPr>
          </a:p>
          <a:p>
            <a:pPr lvl="1" algn="l"/>
            <a:r>
              <a:rPr lang="tr-TR" b="1" dirty="0" smtClean="0">
                <a:solidFill>
                  <a:srgbClr val="FF0000"/>
                </a:solidFill>
                <a:latin typeface="Times New Roman" panose="02020603050405020304" pitchFamily="18" charset="0"/>
                <a:cs typeface="Times New Roman" panose="02020603050405020304" pitchFamily="18" charset="0"/>
              </a:rPr>
              <a:t>KÜTLE ETKİSİ ALTINDAKİ </a:t>
            </a:r>
            <a:r>
              <a:rPr lang="tr-TR" b="1" dirty="0" smtClean="0">
                <a:latin typeface="Times New Roman" panose="02020603050405020304" pitchFamily="18" charset="0"/>
                <a:cs typeface="Times New Roman" panose="02020603050405020304" pitchFamily="18" charset="0"/>
              </a:rPr>
              <a:t>YANİ REZONANS FREKANSI ARTMIŞ ORTA KULAKLARA ÖRNEK KOLESTEATOMA VEYA KEMİKÇİK ZİNCİR AYRILMASIDIR.</a:t>
            </a:r>
          </a:p>
          <a:p>
            <a:pPr lvl="1" algn="l"/>
            <a:r>
              <a:rPr lang="tr-TR" b="1" dirty="0" smtClean="0">
                <a:solidFill>
                  <a:srgbClr val="FF0000"/>
                </a:solidFill>
                <a:latin typeface="Times New Roman" panose="02020603050405020304" pitchFamily="18" charset="0"/>
                <a:cs typeface="Times New Roman" panose="02020603050405020304" pitchFamily="18" charset="0"/>
              </a:rPr>
              <a:t>SERTLİK ETKİSİ ALTINDAKİ </a:t>
            </a:r>
            <a:r>
              <a:rPr lang="tr-TR" b="1" dirty="0" smtClean="0">
                <a:latin typeface="Times New Roman" panose="02020603050405020304" pitchFamily="18" charset="0"/>
                <a:cs typeface="Times New Roman" panose="02020603050405020304" pitchFamily="18" charset="0"/>
              </a:rPr>
              <a:t>KULAKLARA DA OTOSKLEROZ VE TİMPANOSKLEROZ ÖRNEK OLARAK VERİLEBİLİR.</a:t>
            </a:r>
          </a:p>
          <a:p>
            <a:pPr lvl="1"/>
            <a:endParaRPr lang="tr-TR"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635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47836" y="256733"/>
            <a:ext cx="8689976" cy="10402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subTitle" idx="1"/>
          </p:nvPr>
        </p:nvSpPr>
        <p:spPr>
          <a:xfrm>
            <a:off x="859465" y="1624084"/>
            <a:ext cx="10473069" cy="4913193"/>
          </a:xfrm>
        </p:spPr>
        <p:txBody>
          <a:bodyPr>
            <a:normAutofit/>
          </a:bodyPr>
          <a:lstStyle/>
          <a:p>
            <a:r>
              <a:rPr lang="tr-TR" sz="3500" b="1" dirty="0" smtClean="0">
                <a:solidFill>
                  <a:srgbClr val="FF0000"/>
                </a:solidFill>
                <a:latin typeface="Times New Roman" panose="02020603050405020304" pitchFamily="18" charset="0"/>
                <a:cs typeface="Times New Roman" panose="02020603050405020304" pitchFamily="18" charset="0"/>
              </a:rPr>
              <a:t>GENİŞ BANT TİMPANOMETRİ</a:t>
            </a:r>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pPr lvl="1"/>
            <a:endParaRPr lang="tr-TR" sz="1600" b="1"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27" y="2527040"/>
            <a:ext cx="8679976" cy="387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92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828563"/>
            <a:ext cx="10351752" cy="112306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body" idx="1"/>
          </p:nvPr>
        </p:nvSpPr>
        <p:spPr>
          <a:xfrm>
            <a:off x="518616" y="2527040"/>
            <a:ext cx="5349922" cy="3737281"/>
          </a:xfrm>
        </p:spPr>
        <p:txBody>
          <a:bodyPr>
            <a:normAutofit fontScale="625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GENİŞ BANT TİMPANOMETRİ</a:t>
            </a:r>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tr-TR"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lvl="1" algn="ctr"/>
            <a:r>
              <a:rPr lang="tr-TR" sz="3100" b="1" dirty="0" smtClean="0">
                <a:latin typeface="Times New Roman" panose="02020603050405020304" pitchFamily="18" charset="0"/>
                <a:cs typeface="Times New Roman" panose="02020603050405020304" pitchFamily="18" charset="0"/>
              </a:rPr>
              <a:t>MULTİFREKANS TİMPANOMETRİDE SES ENERJİSİNİN </a:t>
            </a:r>
            <a:r>
              <a:rPr lang="tr-TR" sz="3100" b="1" dirty="0" smtClean="0">
                <a:solidFill>
                  <a:srgbClr val="00B0F0"/>
                </a:solidFill>
                <a:latin typeface="Times New Roman" panose="02020603050405020304" pitchFamily="18" charset="0"/>
                <a:cs typeface="Times New Roman" panose="02020603050405020304" pitchFamily="18" charset="0"/>
              </a:rPr>
              <a:t>ABSORBE-EMİLİM</a:t>
            </a:r>
            <a:r>
              <a:rPr lang="tr-TR" sz="3100" b="1" dirty="0" smtClean="0">
                <a:latin typeface="Times New Roman" panose="02020603050405020304" pitchFamily="18" charset="0"/>
                <a:cs typeface="Times New Roman" panose="02020603050405020304" pitchFamily="18" charset="0"/>
              </a:rPr>
              <a:t> YA DA </a:t>
            </a:r>
            <a:r>
              <a:rPr lang="tr-TR" sz="3100" b="1" dirty="0" smtClean="0">
                <a:solidFill>
                  <a:srgbClr val="00B0F0"/>
                </a:solidFill>
                <a:latin typeface="Times New Roman" panose="02020603050405020304" pitchFamily="18" charset="0"/>
                <a:cs typeface="Times New Roman" panose="02020603050405020304" pitchFamily="18" charset="0"/>
              </a:rPr>
              <a:t>REFLEKTE-YANSIMA</a:t>
            </a:r>
            <a:r>
              <a:rPr lang="tr-TR" sz="3100" b="1" dirty="0" smtClean="0">
                <a:latin typeface="Times New Roman" panose="02020603050405020304" pitchFamily="18" charset="0"/>
                <a:cs typeface="Times New Roman" panose="02020603050405020304" pitchFamily="18" charset="0"/>
              </a:rPr>
              <a:t> EDİLMESİNE DAYALI ÖLÇÜMÜNE DAYALI TİMPANOMETRİ YÖNTEMİNE GENİŞ BANT TİMPANOMETRİ DENİLMEKTEDİR.</a:t>
            </a:r>
            <a:endParaRPr lang="tr-TR" sz="3100" b="1"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857" y="2527040"/>
            <a:ext cx="5418161" cy="369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87783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828563"/>
            <a:ext cx="10351752" cy="112306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body" idx="1"/>
          </p:nvPr>
        </p:nvSpPr>
        <p:spPr>
          <a:xfrm>
            <a:off x="518616" y="2527040"/>
            <a:ext cx="5349922" cy="3737281"/>
          </a:xfrm>
        </p:spPr>
        <p:txBody>
          <a:bodyPr>
            <a:normAutofit fontScale="625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GENİŞ BANT TİMPANOMETRİ</a:t>
            </a:r>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tr-TR"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lvl="1" algn="ctr"/>
            <a:r>
              <a:rPr lang="tr-TR" sz="3100" b="1" dirty="0" smtClean="0">
                <a:latin typeface="Times New Roman" panose="02020603050405020304" pitchFamily="18" charset="0"/>
                <a:cs typeface="Times New Roman" panose="02020603050405020304" pitchFamily="18" charset="0"/>
              </a:rPr>
              <a:t>YANDA NORMAL BİR BİREYDEKİ ÖRNEĞİ VERİLMİŞ OLAN ÜÇ BOYUTLU TİMPANOMETRİDE -600 İLE +200 DAPA BASINÇ ARASINDA 226 HZ İLE 8000 HZ ARASINDAKİ SES ABSORBSİYON ORANINI TESPİT EDİLMİŞTİR. BU TİP TİMPANOMETRİYE </a:t>
            </a:r>
            <a:r>
              <a:rPr lang="tr-TR" sz="3100" b="1" dirty="0" smtClean="0">
                <a:solidFill>
                  <a:srgbClr val="0070C0"/>
                </a:solidFill>
                <a:latin typeface="Times New Roman" panose="02020603050405020304" pitchFamily="18" charset="0"/>
                <a:cs typeface="Times New Roman" panose="02020603050405020304" pitchFamily="18" charset="0"/>
              </a:rPr>
              <a:t>GENİŞ BANT ABSORBANS </a:t>
            </a:r>
            <a:r>
              <a:rPr lang="tr-TR" sz="3100" b="1" dirty="0" smtClean="0">
                <a:latin typeface="Times New Roman" panose="02020603050405020304" pitchFamily="18" charset="0"/>
                <a:cs typeface="Times New Roman" panose="02020603050405020304" pitchFamily="18" charset="0"/>
              </a:rPr>
              <a:t>ADI VERİLİR.</a:t>
            </a:r>
            <a:endParaRPr lang="tr-TR" sz="3100" b="1"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857" y="2527040"/>
            <a:ext cx="5418161" cy="369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88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818866" y="2169042"/>
            <a:ext cx="7389469" cy="4532700"/>
          </a:xfrm>
        </p:spPr>
        <p:txBody>
          <a:bodyPr>
            <a:normAutofit fontScale="85000" lnSpcReduction="20000"/>
          </a:bodyPr>
          <a:lstStyle/>
          <a:p>
            <a:r>
              <a:rPr lang="tr-TR" sz="3800" b="1" u="sng" dirty="0">
                <a:solidFill>
                  <a:schemeClr val="bg2">
                    <a:lumMod val="75000"/>
                  </a:schemeClr>
                </a:solidFill>
              </a:rPr>
              <a:t>TESTLERİN FİZYOLOJİSİ</a:t>
            </a:r>
          </a:p>
          <a:p>
            <a:pPr marL="342900" indent="-342900" algn="just">
              <a:buFont typeface="Arial" panose="020B0604020202020204" pitchFamily="34" charset="0"/>
              <a:buChar char="•"/>
            </a:pPr>
            <a:r>
              <a:rPr lang="tr-TR" dirty="0" smtClean="0">
                <a:solidFill>
                  <a:srgbClr val="0070C0"/>
                </a:solidFill>
                <a:latin typeface="Times New Roman" panose="02020603050405020304" pitchFamily="18" charset="0"/>
                <a:cs typeface="Times New Roman" panose="02020603050405020304" pitchFamily="18" charset="0"/>
              </a:rPr>
              <a:t>DIŞ KULAK YOLUNA 226 HZ’DE 85 DB SPL ŞİDDETİNDE UYARAN ALTINDA -400 DAPA İLE +200 DAPA ARASINDA BASINÇ UYGULANIR.</a:t>
            </a:r>
          </a:p>
          <a:p>
            <a:pPr marL="342900" indent="-342900" algn="just">
              <a:buFont typeface="Arial" panose="020B0604020202020204" pitchFamily="34" charset="0"/>
              <a:buChar char="•"/>
            </a:pPr>
            <a:r>
              <a:rPr lang="tr-TR" dirty="0" smtClean="0">
                <a:solidFill>
                  <a:srgbClr val="0070C0"/>
                </a:solidFill>
                <a:latin typeface="Times New Roman" panose="02020603050405020304" pitchFamily="18" charset="0"/>
                <a:cs typeface="Times New Roman" panose="02020603050405020304" pitchFamily="18" charset="0"/>
              </a:rPr>
              <a:t>Orta </a:t>
            </a:r>
            <a:r>
              <a:rPr lang="tr-TR" dirty="0">
                <a:solidFill>
                  <a:srgbClr val="0070C0"/>
                </a:solidFill>
                <a:latin typeface="Times New Roman" panose="02020603050405020304" pitchFamily="18" charset="0"/>
                <a:cs typeface="Times New Roman" panose="02020603050405020304" pitchFamily="18" charset="0"/>
              </a:rPr>
              <a:t>kulak fizyolojisi gereği normal basınç (kulak zarı iki tarafı arasında basınç farkı olmaması) altında ses geçirgenliğinin en yüksek düzeyde olması gerekir. Pozitif ve negatif basıncın en yüksek olduğu bölgelerde ise akustik enerjinin en yüksek miktarda yansıyor olması gerekmektedir.</a:t>
            </a:r>
          </a:p>
          <a:p>
            <a:pPr marL="342900" indent="-342900" algn="just">
              <a:buFont typeface="Arial" panose="020B0604020202020204" pitchFamily="34" charset="0"/>
              <a:buChar char="•"/>
            </a:pPr>
            <a:r>
              <a:rPr lang="tr-TR" dirty="0" smtClean="0">
                <a:solidFill>
                  <a:srgbClr val="0070C0"/>
                </a:solidFill>
                <a:latin typeface="Times New Roman" panose="02020603050405020304" pitchFamily="18" charset="0"/>
                <a:cs typeface="Times New Roman" panose="02020603050405020304" pitchFamily="18" charset="0"/>
              </a:rPr>
              <a:t>YUKARIDA ANLATILAN ENERJİ DEĞİŞİMİ TİMPANOGRAM ADI VERİLEN BİR GRAFİK İLE ML CİNSİNDEN İFADE EDİLİR.</a:t>
            </a:r>
          </a:p>
          <a:p>
            <a:pPr algn="l"/>
            <a:endParaRPr lang="tr-TR" dirty="0"/>
          </a:p>
        </p:txBody>
      </p:sp>
      <p:pic>
        <p:nvPicPr>
          <p:cNvPr id="4" name="Resim 3"/>
          <p:cNvPicPr>
            <a:picLocks noChangeAspect="1"/>
          </p:cNvPicPr>
          <p:nvPr/>
        </p:nvPicPr>
        <p:blipFill>
          <a:blip r:embed="rId2"/>
          <a:stretch>
            <a:fillRect/>
          </a:stretch>
        </p:blipFill>
        <p:spPr>
          <a:xfrm>
            <a:off x="8475163" y="2710074"/>
            <a:ext cx="3560373" cy="3450635"/>
          </a:xfrm>
          <a:prstGeom prst="rect">
            <a:avLst/>
          </a:prstGeom>
        </p:spPr>
      </p:pic>
    </p:spTree>
    <p:extLst>
      <p:ext uri="{BB962C8B-B14F-4D97-AF65-F5344CB8AC3E}">
        <p14:creationId xmlns:p14="http://schemas.microsoft.com/office/powerpoint/2010/main" val="4013227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828563"/>
            <a:ext cx="10351752" cy="112306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body" idx="1"/>
          </p:nvPr>
        </p:nvSpPr>
        <p:spPr>
          <a:xfrm>
            <a:off x="518616" y="2527040"/>
            <a:ext cx="5349922" cy="3737281"/>
          </a:xfrm>
        </p:spPr>
        <p:txBody>
          <a:bodyPr>
            <a:normAutofit fontScale="625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GENİŞ BANT TİMPANOMETRİ</a:t>
            </a:r>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tr-TR"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lvl="1" algn="ctr"/>
            <a:r>
              <a:rPr lang="tr-TR" sz="3200" b="1" dirty="0" smtClean="0">
                <a:latin typeface="Times New Roman" panose="02020603050405020304" pitchFamily="18" charset="0"/>
                <a:cs typeface="Times New Roman" panose="02020603050405020304" pitchFamily="18" charset="0"/>
              </a:rPr>
              <a:t>EĞER TİMPANOMETRİ SIRASINDA ABSORBANS YANİ EMİLEN AKUSTİK ENERJİ MİKTARI DEĞİL DE YANSIYAN AKUSTİK ENERJİ MİKTARI ÖLÇÜLÜYORSA BU TİP ÜÇ BOYUTLU TİMPANOMETRİLERE DE </a:t>
            </a:r>
            <a:r>
              <a:rPr lang="tr-TR" sz="3200" b="1" dirty="0" smtClean="0">
                <a:solidFill>
                  <a:srgbClr val="0070C0"/>
                </a:solidFill>
                <a:latin typeface="Times New Roman" panose="02020603050405020304" pitchFamily="18" charset="0"/>
                <a:cs typeface="Times New Roman" panose="02020603050405020304" pitchFamily="18" charset="0"/>
              </a:rPr>
              <a:t>GENİŞ BANT REFLEKTANS </a:t>
            </a:r>
            <a:r>
              <a:rPr lang="tr-TR" sz="3200" b="1" dirty="0" smtClean="0">
                <a:latin typeface="Times New Roman" panose="02020603050405020304" pitchFamily="18" charset="0"/>
                <a:cs typeface="Times New Roman" panose="02020603050405020304" pitchFamily="18" charset="0"/>
              </a:rPr>
              <a:t>ADI VERİLİR.</a:t>
            </a:r>
            <a:endParaRPr lang="tr-TR" sz="3200" b="1" dirty="0">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857" y="2527040"/>
            <a:ext cx="5418161" cy="369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812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828563"/>
            <a:ext cx="10351752" cy="112306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body" idx="1"/>
          </p:nvPr>
        </p:nvSpPr>
        <p:spPr>
          <a:xfrm>
            <a:off x="518616" y="2527040"/>
            <a:ext cx="5349922" cy="3737281"/>
          </a:xfrm>
        </p:spPr>
        <p:txBody>
          <a:bodyPr>
            <a:normAutofit fontScale="550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GENİŞ BANT TİMPANOMETRİ</a:t>
            </a:r>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tr-TR"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lvl="1" algn="ctr"/>
            <a:r>
              <a:rPr lang="tr-TR" sz="3200" b="1" dirty="0" smtClean="0">
                <a:latin typeface="Times New Roman" panose="02020603050405020304" pitchFamily="18" charset="0"/>
                <a:cs typeface="Times New Roman" panose="02020603050405020304" pitchFamily="18" charset="0"/>
              </a:rPr>
              <a:t>EĞER TİMPANOMETRİ SIRASINDA ABSORBANS YANİ EMİLEN AKUSTİK ENERJİ MİKTARI DEĞİL DE YANSIYAN AKUSTİK ENERJİ MİKTARI ÖLÇÜLÜYORSA BU TİP ÜÇ BOYUTLU TİMPANOMETRİLERE DE </a:t>
            </a:r>
            <a:r>
              <a:rPr lang="tr-TR" sz="3200" b="1" dirty="0" smtClean="0">
                <a:solidFill>
                  <a:srgbClr val="0070C0"/>
                </a:solidFill>
                <a:latin typeface="Times New Roman" panose="02020603050405020304" pitchFamily="18" charset="0"/>
                <a:cs typeface="Times New Roman" panose="02020603050405020304" pitchFamily="18" charset="0"/>
              </a:rPr>
              <a:t>GENİŞ BANT REFLEKTANS </a:t>
            </a:r>
            <a:r>
              <a:rPr lang="tr-TR" sz="3200" b="1" dirty="0" smtClean="0">
                <a:latin typeface="Times New Roman" panose="02020603050405020304" pitchFamily="18" charset="0"/>
                <a:cs typeface="Times New Roman" panose="02020603050405020304" pitchFamily="18" charset="0"/>
              </a:rPr>
              <a:t>ADI VERİLİR.</a:t>
            </a:r>
          </a:p>
          <a:p>
            <a:pPr lvl="1" algn="ctr"/>
            <a:r>
              <a:rPr lang="tr-TR" sz="3200" b="1" dirty="0" smtClean="0">
                <a:solidFill>
                  <a:srgbClr val="FF0000"/>
                </a:solidFill>
                <a:latin typeface="Times New Roman" panose="02020603050405020304" pitchFamily="18" charset="0"/>
                <a:cs typeface="Times New Roman" panose="02020603050405020304" pitchFamily="18" charset="0"/>
              </a:rPr>
              <a:t>REFLEKTANS ABSORBANSIN TAM TERSİ OLARAK İFADE EDİLİR.</a:t>
            </a:r>
            <a:endParaRPr lang="tr-TR" sz="3200" b="1" dirty="0">
              <a:solidFill>
                <a:srgbClr val="FF000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857" y="2527040"/>
            <a:ext cx="5418161" cy="369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2894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828563"/>
            <a:ext cx="10351752" cy="112306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body" idx="1"/>
          </p:nvPr>
        </p:nvSpPr>
        <p:spPr>
          <a:xfrm>
            <a:off x="518616" y="2527040"/>
            <a:ext cx="5349922" cy="3737281"/>
          </a:xfrm>
        </p:spPr>
        <p:txBody>
          <a:bodyPr>
            <a:normAutofit fontScale="625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GENİŞ BANT TİMPANOMETRİ</a:t>
            </a:r>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tr-TR"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lvl="1" algn="ctr"/>
            <a:r>
              <a:rPr lang="tr-TR" sz="3200" b="1" dirty="0" smtClean="0">
                <a:latin typeface="Times New Roman" panose="02020603050405020304" pitchFamily="18" charset="0"/>
                <a:cs typeface="Times New Roman" panose="02020603050405020304" pitchFamily="18" charset="0"/>
              </a:rPr>
              <a:t>AKUSTİK ENERJİNİN EN İYİ REFLAKTE (YANSIDIĞI) FREKANSLAR 226 HZ İLE 1000 HZ ARASINDA İKEN </a:t>
            </a:r>
            <a:r>
              <a:rPr lang="tr-TR" sz="3200" b="1" dirty="0" smtClean="0">
                <a:solidFill>
                  <a:srgbClr val="FF0000"/>
                </a:solidFill>
                <a:latin typeface="Times New Roman" panose="02020603050405020304" pitchFamily="18" charset="0"/>
                <a:cs typeface="Times New Roman" panose="02020603050405020304" pitchFamily="18" charset="0"/>
              </a:rPr>
              <a:t>EN İYİ ABSORBE (EMİLDİĞİ) EDİLDİĞİ FREKANSLAR 1000 HZ İLE 4000 HZ ARASINDADIR. </a:t>
            </a:r>
            <a:r>
              <a:rPr lang="tr-TR" sz="3200" b="1" dirty="0" smtClean="0">
                <a:solidFill>
                  <a:srgbClr val="0070C0"/>
                </a:solidFill>
                <a:latin typeface="Times New Roman" panose="02020603050405020304" pitchFamily="18" charset="0"/>
                <a:cs typeface="Times New Roman" panose="02020603050405020304" pitchFamily="18" charset="0"/>
              </a:rPr>
              <a:t>4000 HZ ÜSTÜNDE ABSORBSİYON HIZLA DÜŞERKEN REFLEKSİYON DA HIZLA ARTMAKTADIR.</a:t>
            </a:r>
            <a:endParaRPr lang="tr-TR" sz="3200" b="1" dirty="0">
              <a:solidFill>
                <a:srgbClr val="0070C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857" y="2527040"/>
            <a:ext cx="5418161" cy="369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101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3774" y="828563"/>
            <a:ext cx="10351752" cy="877407"/>
          </a:xfrm>
        </p:spPr>
        <p:txBody>
          <a:bodyPr>
            <a:noAutofit/>
          </a:bodyPr>
          <a:lstStyle/>
          <a:p>
            <a:r>
              <a:rPr lang="tr-TR" sz="3200" dirty="0">
                <a:solidFill>
                  <a:srgbClr val="FF0000"/>
                </a:solidFill>
                <a:latin typeface="Times New Roman" panose="02020603050405020304" pitchFamily="18" charset="0"/>
                <a:cs typeface="Times New Roman" panose="02020603050405020304" pitchFamily="18" charset="0"/>
              </a:rPr>
              <a:t>EMPEDANSMETRİK DEĞERLENDİRME YÖNTEMLERİ</a:t>
            </a:r>
          </a:p>
        </p:txBody>
      </p:sp>
      <p:sp>
        <p:nvSpPr>
          <p:cNvPr id="3" name="Alt Başlık 2"/>
          <p:cNvSpPr>
            <a:spLocks noGrp="1"/>
          </p:cNvSpPr>
          <p:nvPr>
            <p:ph type="body" idx="1"/>
          </p:nvPr>
        </p:nvSpPr>
        <p:spPr>
          <a:xfrm>
            <a:off x="518616" y="2527040"/>
            <a:ext cx="5349922" cy="3737281"/>
          </a:xfrm>
        </p:spPr>
        <p:txBody>
          <a:bodyPr>
            <a:normAutofit fontScale="70000" lnSpcReduction="20000"/>
          </a:bodyPr>
          <a:lstStyle/>
          <a:p>
            <a:r>
              <a:rPr lang="tr-TR" sz="3500" b="1" dirty="0" smtClean="0">
                <a:solidFill>
                  <a:srgbClr val="FF0000"/>
                </a:solidFill>
                <a:latin typeface="Times New Roman" panose="02020603050405020304" pitchFamily="18" charset="0"/>
                <a:cs typeface="Times New Roman" panose="02020603050405020304" pitchFamily="18" charset="0"/>
              </a:rPr>
              <a:t>GENİŞ BANT TİMPANOMETRİ</a:t>
            </a:r>
            <a:r>
              <a:rPr lang="tr-TR"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p>
          <a:p>
            <a:endParaRPr lang="tr-TR"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lvl="1" algn="ctr"/>
            <a:r>
              <a:rPr lang="tr-TR" sz="3200" b="1" dirty="0" smtClean="0">
                <a:solidFill>
                  <a:srgbClr val="0070C0"/>
                </a:solidFill>
                <a:latin typeface="Times New Roman" panose="02020603050405020304" pitchFamily="18" charset="0"/>
                <a:cs typeface="Times New Roman" panose="02020603050405020304" pitchFamily="18" charset="0"/>
              </a:rPr>
              <a:t>KONUŞMA FREKANSLARI </a:t>
            </a:r>
            <a:r>
              <a:rPr lang="tr-TR" sz="3200" b="1" dirty="0" smtClean="0">
                <a:latin typeface="Times New Roman" panose="02020603050405020304" pitchFamily="18" charset="0"/>
                <a:cs typeface="Times New Roman" panose="02020603050405020304" pitchFamily="18" charset="0"/>
              </a:rPr>
              <a:t>OLAN </a:t>
            </a:r>
            <a:r>
              <a:rPr lang="tr-TR" sz="3200" b="1" dirty="0" smtClean="0">
                <a:solidFill>
                  <a:srgbClr val="FF0000"/>
                </a:solidFill>
                <a:latin typeface="Times New Roman" panose="02020603050405020304" pitchFamily="18" charset="0"/>
                <a:cs typeface="Times New Roman" panose="02020603050405020304" pitchFamily="18" charset="0"/>
              </a:rPr>
              <a:t>1000 İLE 4000 HZ’LERDE </a:t>
            </a:r>
            <a:r>
              <a:rPr lang="tr-TR" sz="3200" b="1" dirty="0" smtClean="0">
                <a:latin typeface="Times New Roman" panose="02020603050405020304" pitchFamily="18" charset="0"/>
                <a:cs typeface="Times New Roman" panose="02020603050405020304" pitchFamily="18" charset="0"/>
              </a:rPr>
              <a:t>DAHA SPESİFİK BİLGİ VERMESİ NEDENİYLE </a:t>
            </a:r>
            <a:r>
              <a:rPr lang="tr-TR" sz="3200" b="1" dirty="0" smtClean="0">
                <a:solidFill>
                  <a:srgbClr val="7030A0"/>
                </a:solidFill>
                <a:latin typeface="Times New Roman" panose="02020603050405020304" pitchFamily="18" charset="0"/>
                <a:cs typeface="Times New Roman" panose="02020603050405020304" pitchFamily="18" charset="0"/>
              </a:rPr>
              <a:t>ORTA KULAĞIN KONUŞMA FREKANSLARINA KARŞI VERDİĞİ TEPKİYİ </a:t>
            </a:r>
            <a:r>
              <a:rPr lang="tr-TR" sz="3200" b="1" dirty="0" smtClean="0">
                <a:latin typeface="Times New Roman" panose="02020603050405020304" pitchFamily="18" charset="0"/>
                <a:cs typeface="Times New Roman" panose="02020603050405020304" pitchFamily="18" charset="0"/>
              </a:rPr>
              <a:t>ÖLÇMEKTE TİMPANOMETRİYE GÖRE DAHA İYİ BİR YÖNTEMDİR.</a:t>
            </a:r>
            <a:endParaRPr lang="tr-TR" sz="3200" b="1" dirty="0">
              <a:solidFill>
                <a:srgbClr val="0070C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857" y="2527040"/>
            <a:ext cx="5418161" cy="369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14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6457323" cy="4532700"/>
          </a:xfrm>
        </p:spPr>
        <p:txBody>
          <a:bodyPr>
            <a:normAutofit fontScale="85000" lnSpcReduction="10000"/>
          </a:bodyPr>
          <a:lstStyle/>
          <a:p>
            <a:r>
              <a:rPr lang="tr-TR" sz="3800" b="1" u="sng" dirty="0">
                <a:solidFill>
                  <a:schemeClr val="bg2">
                    <a:lumMod val="75000"/>
                  </a:schemeClr>
                </a:solidFill>
              </a:rPr>
              <a:t>TESTLERİN FİZYOLOJİSİ</a:t>
            </a:r>
          </a:p>
          <a:p>
            <a:pPr marL="342900" indent="-342900" algn="just">
              <a:buFont typeface="Arial" panose="020B0604020202020204" pitchFamily="34" charset="0"/>
              <a:buChar char="•"/>
            </a:pPr>
            <a:r>
              <a:rPr lang="tr-TR" dirty="0">
                <a:solidFill>
                  <a:srgbClr val="0070C0"/>
                </a:solidFill>
              </a:rPr>
              <a:t>Dış kulak yoluna 226 </a:t>
            </a:r>
            <a:r>
              <a:rPr lang="tr-TR" dirty="0" err="1">
                <a:solidFill>
                  <a:srgbClr val="0070C0"/>
                </a:solidFill>
              </a:rPr>
              <a:t>Hz’de</a:t>
            </a:r>
            <a:r>
              <a:rPr lang="tr-TR" dirty="0">
                <a:solidFill>
                  <a:srgbClr val="0070C0"/>
                </a:solidFill>
              </a:rPr>
              <a:t> 85 dB SPL şiddetinde uyaran altında -400 </a:t>
            </a:r>
            <a:r>
              <a:rPr lang="tr-TR" dirty="0" err="1">
                <a:solidFill>
                  <a:srgbClr val="0070C0"/>
                </a:solidFill>
              </a:rPr>
              <a:t>daPa</a:t>
            </a:r>
            <a:r>
              <a:rPr lang="tr-TR" dirty="0">
                <a:solidFill>
                  <a:srgbClr val="0070C0"/>
                </a:solidFill>
              </a:rPr>
              <a:t> ile +200 </a:t>
            </a:r>
            <a:r>
              <a:rPr lang="tr-TR" dirty="0" err="1">
                <a:solidFill>
                  <a:srgbClr val="0070C0"/>
                </a:solidFill>
              </a:rPr>
              <a:t>daPa</a:t>
            </a:r>
            <a:r>
              <a:rPr lang="tr-TR" dirty="0">
                <a:solidFill>
                  <a:srgbClr val="0070C0"/>
                </a:solidFill>
              </a:rPr>
              <a:t> arasında basınç uygulanır.</a:t>
            </a:r>
          </a:p>
          <a:p>
            <a:pPr marL="342900" indent="-342900" algn="just">
              <a:buFont typeface="Arial" panose="020B0604020202020204" pitchFamily="34" charset="0"/>
              <a:buChar char="•"/>
            </a:pPr>
            <a:r>
              <a:rPr lang="tr-TR" dirty="0">
                <a:solidFill>
                  <a:srgbClr val="0070C0"/>
                </a:solidFill>
              </a:rPr>
              <a:t>Orta kulak fizyolojisi gereği normal basınç (kulak zarı iki tarafı arasında basınç farkı olmaması) altında ses geçirgenliğinin en yüksek düzeyde olması gerekir. Pozitif ve negatif basıncın en yüksek olduğu bölgelerde ise akustik enerjinin en yüksek miktarda yansıyor olması gerekmektedir.</a:t>
            </a:r>
          </a:p>
          <a:p>
            <a:pPr marL="342900" indent="-342900" algn="just">
              <a:buFont typeface="Arial" panose="020B0604020202020204" pitchFamily="34" charset="0"/>
              <a:buChar char="•"/>
            </a:pPr>
            <a:r>
              <a:rPr lang="tr-TR" dirty="0">
                <a:solidFill>
                  <a:srgbClr val="0070C0"/>
                </a:solidFill>
              </a:rPr>
              <a:t>Yukarıda anlatılan enerji değişimi </a:t>
            </a:r>
            <a:r>
              <a:rPr lang="tr-TR" dirty="0" err="1">
                <a:solidFill>
                  <a:srgbClr val="0070C0"/>
                </a:solidFill>
              </a:rPr>
              <a:t>timpanogram</a:t>
            </a:r>
            <a:r>
              <a:rPr lang="tr-TR" dirty="0">
                <a:solidFill>
                  <a:srgbClr val="0070C0"/>
                </a:solidFill>
              </a:rPr>
              <a:t> adı verilen bir grafik ile ml cinsinden ifade edilir.</a:t>
            </a:r>
          </a:p>
          <a:p>
            <a:pPr algn="l"/>
            <a:endParaRPr lang="tr-TR" dirty="0"/>
          </a:p>
        </p:txBody>
      </p:sp>
      <p:pic>
        <p:nvPicPr>
          <p:cNvPr id="4" name="Resim 3"/>
          <p:cNvPicPr>
            <a:picLocks noChangeAspect="1"/>
          </p:cNvPicPr>
          <p:nvPr/>
        </p:nvPicPr>
        <p:blipFill>
          <a:blip r:embed="rId2"/>
          <a:stretch>
            <a:fillRect/>
          </a:stretch>
        </p:blipFill>
        <p:spPr>
          <a:xfrm>
            <a:off x="8475163" y="2710074"/>
            <a:ext cx="3560373" cy="3450635"/>
          </a:xfrm>
          <a:prstGeom prst="rect">
            <a:avLst/>
          </a:prstGeom>
        </p:spPr>
      </p:pic>
    </p:spTree>
    <p:extLst>
      <p:ext uri="{BB962C8B-B14F-4D97-AF65-F5344CB8AC3E}">
        <p14:creationId xmlns:p14="http://schemas.microsoft.com/office/powerpoint/2010/main" val="387424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300785"/>
            <a:ext cx="8689976" cy="86825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6457323" cy="4532700"/>
          </a:xfrm>
        </p:spPr>
        <p:txBody>
          <a:bodyPr>
            <a:normAutofit/>
          </a:bodyPr>
          <a:lstStyle/>
          <a:p>
            <a:r>
              <a:rPr lang="tr-TR" sz="3800" b="1" u="sng" dirty="0">
                <a:solidFill>
                  <a:schemeClr val="bg2">
                    <a:lumMod val="75000"/>
                  </a:schemeClr>
                </a:solidFill>
              </a:rPr>
              <a:t>TESTLERİN FİZYOLOJİSİ</a:t>
            </a:r>
          </a:p>
          <a:p>
            <a:pPr marL="342900" indent="-342900" algn="just">
              <a:buFont typeface="Wingdings" panose="05000000000000000000" pitchFamily="2" charset="2"/>
              <a:buChar char="q"/>
            </a:pPr>
            <a:r>
              <a:rPr lang="tr-TR" dirty="0" smtClean="0">
                <a:solidFill>
                  <a:srgbClr val="00B050"/>
                </a:solidFill>
              </a:rPr>
              <a:t>DIŞ KULAK VE ORTA KULAĞIN MEKANİK VE AKUSTİK ELEMANLARI MEVCUTTUR;</a:t>
            </a:r>
          </a:p>
          <a:p>
            <a:pPr marL="800100" lvl="1" indent="-342900" algn="just">
              <a:buFont typeface="Wingdings" panose="05000000000000000000" pitchFamily="2" charset="2"/>
              <a:buChar char="q"/>
            </a:pPr>
            <a:r>
              <a:rPr lang="tr-TR" dirty="0" smtClean="0">
                <a:solidFill>
                  <a:srgbClr val="00B050"/>
                </a:solidFill>
              </a:rPr>
              <a:t>MEKANİK SERTLİK</a:t>
            </a:r>
          </a:p>
          <a:p>
            <a:pPr marL="800100" lvl="1" indent="-342900" algn="just">
              <a:buFont typeface="Wingdings" panose="05000000000000000000" pitchFamily="2" charset="2"/>
              <a:buChar char="q"/>
            </a:pPr>
            <a:r>
              <a:rPr lang="tr-TR" dirty="0" smtClean="0">
                <a:solidFill>
                  <a:srgbClr val="00B050"/>
                </a:solidFill>
              </a:rPr>
              <a:t>AKUSTİK SERTLİK</a:t>
            </a:r>
          </a:p>
          <a:p>
            <a:pPr marL="800100" lvl="1" indent="-342900" algn="just">
              <a:buFont typeface="Wingdings" panose="05000000000000000000" pitchFamily="2" charset="2"/>
              <a:buChar char="q"/>
            </a:pPr>
            <a:r>
              <a:rPr lang="tr-TR" dirty="0" smtClean="0">
                <a:solidFill>
                  <a:srgbClr val="00B050"/>
                </a:solidFill>
              </a:rPr>
              <a:t>KÜTLE</a:t>
            </a:r>
          </a:p>
          <a:p>
            <a:pPr marL="800100" lvl="1" indent="-342900" algn="just">
              <a:buFont typeface="Wingdings" panose="05000000000000000000" pitchFamily="2" charset="2"/>
              <a:buChar char="q"/>
            </a:pPr>
            <a:r>
              <a:rPr lang="tr-TR" dirty="0" smtClean="0">
                <a:solidFill>
                  <a:srgbClr val="00B050"/>
                </a:solidFill>
              </a:rPr>
              <a:t>SÜRTÜNME DİRENCİ</a:t>
            </a:r>
          </a:p>
          <a:p>
            <a:pPr algn="l"/>
            <a:endParaRPr lang="tr-TR" dirty="0"/>
          </a:p>
        </p:txBody>
      </p:sp>
    </p:spTree>
    <p:extLst>
      <p:ext uri="{BB962C8B-B14F-4D97-AF65-F5344CB8AC3E}">
        <p14:creationId xmlns:p14="http://schemas.microsoft.com/office/powerpoint/2010/main" val="411751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972273"/>
            <a:ext cx="8689976" cy="1040207"/>
          </a:xfrm>
        </p:spPr>
        <p:txBody>
          <a:bodyPr>
            <a:noAutofit/>
          </a:bodyPr>
          <a:lstStyle/>
          <a:p>
            <a:r>
              <a:rPr lang="tr-TR" sz="3200" dirty="0">
                <a:solidFill>
                  <a:srgbClr val="FF0000"/>
                </a:solidFill>
              </a:rPr>
              <a:t>EMPEDANSMETRİK DEĞERLENDİRME YÖNTEMLERİ</a:t>
            </a:r>
          </a:p>
        </p:txBody>
      </p:sp>
      <p:sp>
        <p:nvSpPr>
          <p:cNvPr id="3" name="Alt Başlık 2"/>
          <p:cNvSpPr>
            <a:spLocks noGrp="1"/>
          </p:cNvSpPr>
          <p:nvPr>
            <p:ph type="subTitle" idx="1"/>
          </p:nvPr>
        </p:nvSpPr>
        <p:spPr>
          <a:xfrm>
            <a:off x="1751012" y="2169042"/>
            <a:ext cx="6457323" cy="4532700"/>
          </a:xfrm>
        </p:spPr>
        <p:txBody>
          <a:bodyPr>
            <a:normAutofit lnSpcReduction="10000"/>
          </a:bodyPr>
          <a:lstStyle/>
          <a:p>
            <a:r>
              <a:rPr lang="tr-TR" sz="3800" b="1" u="sng" dirty="0">
                <a:solidFill>
                  <a:schemeClr val="bg2">
                    <a:lumMod val="75000"/>
                  </a:schemeClr>
                </a:solidFill>
              </a:rPr>
              <a:t>TESTLERİN FİZYOLOJİSİ</a:t>
            </a:r>
          </a:p>
          <a:p>
            <a:pPr marL="342900" indent="-342900" algn="just">
              <a:buFont typeface="Wingdings" panose="05000000000000000000" pitchFamily="2" charset="2"/>
              <a:buChar char="q"/>
            </a:pPr>
            <a:r>
              <a:rPr lang="tr-TR" dirty="0" smtClean="0">
                <a:solidFill>
                  <a:srgbClr val="00B050"/>
                </a:solidFill>
                <a:latin typeface="Times New Roman" panose="02020603050405020304" pitchFamily="18" charset="0"/>
                <a:cs typeface="Times New Roman" panose="02020603050405020304" pitchFamily="18" charset="0"/>
              </a:rPr>
              <a:t>Orta ve dış kulak tüm frekanslardaki uyaranları eşit şekilde geçirmez.</a:t>
            </a:r>
          </a:p>
          <a:p>
            <a:pPr marL="1257300" lvl="2" indent="-342900" algn="just">
              <a:buFont typeface="Wingdings" panose="05000000000000000000" pitchFamily="2" charset="2"/>
              <a:buChar char="q"/>
            </a:pPr>
            <a:r>
              <a:rPr lang="tr-TR" u="sng" dirty="0" smtClean="0">
                <a:solidFill>
                  <a:srgbClr val="C00000"/>
                </a:solidFill>
                <a:latin typeface="Times New Roman" panose="02020603050405020304" pitchFamily="18" charset="0"/>
                <a:cs typeface="Times New Roman" panose="02020603050405020304" pitchFamily="18" charset="0"/>
              </a:rPr>
              <a:t>1000 HZ ALTI VE 4000 HZ ÜSTÜ </a:t>
            </a:r>
            <a:r>
              <a:rPr lang="tr-TR" dirty="0" smtClean="0">
                <a:solidFill>
                  <a:srgbClr val="C00000"/>
                </a:solidFill>
                <a:latin typeface="Times New Roman" panose="02020603050405020304" pitchFamily="18" charset="0"/>
                <a:cs typeface="Times New Roman" panose="02020603050405020304" pitchFamily="18" charset="0"/>
              </a:rPr>
              <a:t>FREKANSLAR DAHA AZ ORTA KULAĞI GEÇEBİLMEKTEDİR.</a:t>
            </a:r>
          </a:p>
          <a:p>
            <a:pPr marL="1257300" lvl="2" indent="-342900" algn="just">
              <a:buFont typeface="Wingdings" panose="05000000000000000000" pitchFamily="2" charset="2"/>
              <a:buChar char="q"/>
            </a:pPr>
            <a:r>
              <a:rPr lang="tr-TR" u="sng" dirty="0" smtClean="0">
                <a:solidFill>
                  <a:srgbClr val="C00000"/>
                </a:solidFill>
                <a:latin typeface="Times New Roman" panose="02020603050405020304" pitchFamily="18" charset="0"/>
                <a:cs typeface="Times New Roman" panose="02020603050405020304" pitchFamily="18" charset="0"/>
              </a:rPr>
              <a:t>1000 HZ ALTINDA </a:t>
            </a:r>
            <a:r>
              <a:rPr lang="tr-TR" dirty="0" smtClean="0">
                <a:solidFill>
                  <a:srgbClr val="C00000"/>
                </a:solidFill>
                <a:latin typeface="Times New Roman" panose="02020603050405020304" pitchFamily="18" charset="0"/>
                <a:cs typeface="Times New Roman" panose="02020603050405020304" pitchFamily="18" charset="0"/>
              </a:rPr>
              <a:t>AKUSTİK SERTLİK YÜZÜNDEN DAHA AZ YAYILIM MEVCUTTUR.</a:t>
            </a:r>
          </a:p>
          <a:p>
            <a:pPr marL="1257300" lvl="2" indent="-342900" algn="just">
              <a:buFont typeface="Wingdings" panose="05000000000000000000" pitchFamily="2" charset="2"/>
              <a:buChar char="q"/>
            </a:pPr>
            <a:r>
              <a:rPr lang="tr-TR" u="sng" dirty="0" smtClean="0">
                <a:solidFill>
                  <a:srgbClr val="C00000"/>
                </a:solidFill>
                <a:latin typeface="Times New Roman" panose="02020603050405020304" pitchFamily="18" charset="0"/>
                <a:cs typeface="Times New Roman" panose="02020603050405020304" pitchFamily="18" charset="0"/>
              </a:rPr>
              <a:t>4000 HZ ÜSTÜNDE </a:t>
            </a:r>
            <a:r>
              <a:rPr lang="tr-TR" dirty="0" smtClean="0">
                <a:solidFill>
                  <a:srgbClr val="C00000"/>
                </a:solidFill>
                <a:latin typeface="Times New Roman" panose="02020603050405020304" pitchFamily="18" charset="0"/>
                <a:cs typeface="Times New Roman" panose="02020603050405020304" pitchFamily="18" charset="0"/>
              </a:rPr>
              <a:t>KÜTLE ETKİSİ YÜZÜNDEN GEÇİRGENLİK DAHA AZDIR.</a:t>
            </a:r>
          </a:p>
          <a:p>
            <a:pPr marL="1257300" lvl="2" indent="-342900" algn="just">
              <a:buFont typeface="Wingdings" panose="05000000000000000000" pitchFamily="2" charset="2"/>
              <a:buChar char="q"/>
            </a:pPr>
            <a:r>
              <a:rPr lang="tr-TR" dirty="0" smtClean="0">
                <a:solidFill>
                  <a:srgbClr val="C00000"/>
                </a:solidFill>
                <a:latin typeface="Times New Roman" panose="02020603050405020304" pitchFamily="18" charset="0"/>
                <a:cs typeface="Times New Roman" panose="02020603050405020304" pitchFamily="18" charset="0"/>
              </a:rPr>
              <a:t>1000 HZ İLE 4000 HZ</a:t>
            </a:r>
          </a:p>
          <a:p>
            <a:pPr algn="l"/>
            <a:endParaRPr lang="tr-TR" dirty="0"/>
          </a:p>
        </p:txBody>
      </p:sp>
      <p:pic>
        <p:nvPicPr>
          <p:cNvPr id="5" name="Resim 4"/>
          <p:cNvPicPr>
            <a:picLocks noChangeAspect="1"/>
          </p:cNvPicPr>
          <p:nvPr/>
        </p:nvPicPr>
        <p:blipFill>
          <a:blip r:embed="rId2"/>
          <a:stretch>
            <a:fillRect/>
          </a:stretch>
        </p:blipFill>
        <p:spPr>
          <a:xfrm>
            <a:off x="8599989" y="2012480"/>
            <a:ext cx="3472405" cy="2337349"/>
          </a:xfrm>
          <a:prstGeom prst="rect">
            <a:avLst/>
          </a:prstGeom>
        </p:spPr>
      </p:pic>
      <p:pic>
        <p:nvPicPr>
          <p:cNvPr id="6" name="Resim 5"/>
          <p:cNvPicPr>
            <a:picLocks noChangeAspect="1"/>
          </p:cNvPicPr>
          <p:nvPr/>
        </p:nvPicPr>
        <p:blipFill>
          <a:blip r:embed="rId3"/>
          <a:stretch>
            <a:fillRect/>
          </a:stretch>
        </p:blipFill>
        <p:spPr>
          <a:xfrm>
            <a:off x="8599989" y="4349829"/>
            <a:ext cx="3472405" cy="2508171"/>
          </a:xfrm>
          <a:prstGeom prst="rect">
            <a:avLst/>
          </a:prstGeom>
        </p:spPr>
      </p:pic>
    </p:spTree>
    <p:extLst>
      <p:ext uri="{BB962C8B-B14F-4D97-AF65-F5344CB8AC3E}">
        <p14:creationId xmlns:p14="http://schemas.microsoft.com/office/powerpoint/2010/main" val="4067751402"/>
      </p:ext>
    </p:extLst>
  </p:cSld>
  <p:clrMapOvr>
    <a:masterClrMapping/>
  </p:clrMapOvr>
</p:sld>
</file>

<file path=ppt/theme/theme1.xml><?xml version="1.0" encoding="utf-8"?>
<a:theme xmlns:a="http://schemas.openxmlformats.org/drawingml/2006/main" name="Daml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TM04033925[[fn=Damla]]</Template>
  <TotalTime>567</TotalTime>
  <Words>2341</Words>
  <Application>Microsoft Office PowerPoint</Application>
  <PresentationFormat>Özel</PresentationFormat>
  <Paragraphs>272</Paragraphs>
  <Slides>63</Slides>
  <Notes>0</Notes>
  <HiddenSlides>0</HiddenSlides>
  <MMClips>0</MMClips>
  <ScaleCrop>false</ScaleCrop>
  <HeadingPairs>
    <vt:vector size="4" baseType="variant">
      <vt:variant>
        <vt:lpstr>Tema</vt:lpstr>
      </vt:variant>
      <vt:variant>
        <vt:i4>1</vt:i4>
      </vt:variant>
      <vt:variant>
        <vt:lpstr>Slayt Başlıkları</vt:lpstr>
      </vt:variant>
      <vt:variant>
        <vt:i4>63</vt:i4>
      </vt:variant>
    </vt:vector>
  </HeadingPairs>
  <TitlesOfParts>
    <vt:vector size="64" baseType="lpstr">
      <vt:lpstr>Damla</vt:lpstr>
      <vt:lpstr>PEDİATRİK ODYOLOJİ</vt:lpstr>
      <vt:lpstr>PEDİATRİK ODYOLOJİ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akustİk refleks arkI</vt:lpstr>
      <vt:lpstr>EMPEDANSMETRİK DEĞERLENDİRME YÖNTEMLERİ</vt:lpstr>
      <vt:lpstr>EMPEDANSMETRİK DEĞERLENDİRME YÖNTEMLERİ</vt:lpstr>
      <vt:lpstr>akustİk refleks arkI</vt:lpstr>
      <vt:lpstr>akustİk refleks arkI</vt:lpstr>
      <vt:lpstr>akustİk refleks arkI</vt:lpstr>
      <vt:lpstr>EMPEDANSMETRİK DEĞERLENDİRME YÖNTEMLERİ</vt:lpstr>
      <vt:lpstr>SAĞ KOKLEAR PATOLOJİDE REFLEKS ARKI</vt:lpstr>
      <vt:lpstr>Sağ koklear patolojİde refleks arkI LEZYON TARAFINDA İPSİLATERAL VE KONTRALATERAL REFLEKS ALINAMAZ. KARŞI TARAFTA İSE İPSİLATERAL VE KONTRALATERAL REFLEKS ALINABİLİR.</vt:lpstr>
      <vt:lpstr>VIII. SİNİR TÜMÖRLERİ</vt:lpstr>
      <vt:lpstr>VIII. SİNİR TÜMÖRLERİ VII. VE VIII. SİNİR ANATOMİK OLARAK BİRBİRLERİNE KOMŞU SİNİRLERDİR. BİRİNDEKİ TÜMÖR DİĞERİNİ ÇALIŞMASINI ETKİLEMEKTEDİR LEZYON TARAFINDA İPSİLATERAL VE KONTRA LATERAL REFLEKS ALINAMAZ. KARŞI TARAFTA İSE İPSİLATERAL ALINABİLİRKEN KONTRALATERAL ALINAMAZ.</vt:lpstr>
      <vt:lpstr>VII. SİNİR TUTULUMU-FASYAL SİNİR PATOLOJİLERİ</vt:lpstr>
      <vt:lpstr>Otosklerozda Otoskleroz hafif ve orta düzeyde ise lezyon tarafındaki ipsilateral refleks ve karşı kulaktaki kontralateral refleks alınamaz. EĞER OTOSKLEROZ İLERİ DÜZEYDE İSE LEZYON TARAFINDA İPSİ VE KONTRALATERAL REFLEKSLER VE KARŞI KULAKTAN KONTRALATERAL REFLEKS ALINAMAZ.</vt:lpstr>
      <vt:lpstr>PowerPoint Sunusu</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lpstr>EMPEDANSMETRİK DEĞERLENDİRME YÖNTEMLERİ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PEDİATRİK ODYOLOJİ</dc:title>
  <dc:creator>kemal tuskan</dc:creator>
  <cp:lastModifiedBy>samsung-pc</cp:lastModifiedBy>
  <cp:revision>47</cp:revision>
  <dcterms:created xsi:type="dcterms:W3CDTF">2017-03-31T07:50:59Z</dcterms:created>
  <dcterms:modified xsi:type="dcterms:W3CDTF">2017-04-01T19:09:49Z</dcterms:modified>
</cp:coreProperties>
</file>