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79"/>
  </p:notesMasterIdLst>
  <p:handoutMasterIdLst>
    <p:handoutMasterId r:id="rId80"/>
  </p:handoutMasterIdLst>
  <p:sldIdLst>
    <p:sldId id="256" r:id="rId2"/>
    <p:sldId id="267" r:id="rId3"/>
    <p:sldId id="328" r:id="rId4"/>
    <p:sldId id="330" r:id="rId5"/>
    <p:sldId id="329"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345" r:id="rId21"/>
    <p:sldId id="346" r:id="rId22"/>
    <p:sldId id="347" r:id="rId23"/>
    <p:sldId id="348" r:id="rId24"/>
    <p:sldId id="349" r:id="rId25"/>
    <p:sldId id="351" r:id="rId26"/>
    <p:sldId id="350" r:id="rId27"/>
    <p:sldId id="352" r:id="rId28"/>
    <p:sldId id="353" r:id="rId29"/>
    <p:sldId id="354" r:id="rId30"/>
    <p:sldId id="355" r:id="rId31"/>
    <p:sldId id="356" r:id="rId32"/>
    <p:sldId id="357" r:id="rId33"/>
    <p:sldId id="358" r:id="rId34"/>
    <p:sldId id="359" r:id="rId35"/>
    <p:sldId id="360" r:id="rId36"/>
    <p:sldId id="361" r:id="rId37"/>
    <p:sldId id="362" r:id="rId38"/>
    <p:sldId id="363" r:id="rId39"/>
    <p:sldId id="364" r:id="rId40"/>
    <p:sldId id="365" r:id="rId41"/>
    <p:sldId id="366" r:id="rId42"/>
    <p:sldId id="367" r:id="rId43"/>
    <p:sldId id="368" r:id="rId44"/>
    <p:sldId id="369" r:id="rId45"/>
    <p:sldId id="370" r:id="rId46"/>
    <p:sldId id="371" r:id="rId47"/>
    <p:sldId id="372" r:id="rId48"/>
    <p:sldId id="373" r:id="rId49"/>
    <p:sldId id="374" r:id="rId50"/>
    <p:sldId id="375" r:id="rId51"/>
    <p:sldId id="376" r:id="rId52"/>
    <p:sldId id="377" r:id="rId53"/>
    <p:sldId id="378" r:id="rId54"/>
    <p:sldId id="379" r:id="rId55"/>
    <p:sldId id="380" r:id="rId56"/>
    <p:sldId id="381" r:id="rId57"/>
    <p:sldId id="382" r:id="rId58"/>
    <p:sldId id="383" r:id="rId59"/>
    <p:sldId id="384" r:id="rId60"/>
    <p:sldId id="385" r:id="rId61"/>
    <p:sldId id="386" r:id="rId62"/>
    <p:sldId id="387" r:id="rId63"/>
    <p:sldId id="388" r:id="rId64"/>
    <p:sldId id="389" r:id="rId65"/>
    <p:sldId id="390" r:id="rId66"/>
    <p:sldId id="391" r:id="rId67"/>
    <p:sldId id="392" r:id="rId68"/>
    <p:sldId id="393" r:id="rId69"/>
    <p:sldId id="394" r:id="rId70"/>
    <p:sldId id="395" r:id="rId71"/>
    <p:sldId id="396" r:id="rId72"/>
    <p:sldId id="397" r:id="rId73"/>
    <p:sldId id="398" r:id="rId74"/>
    <p:sldId id="399" r:id="rId75"/>
    <p:sldId id="400" r:id="rId76"/>
    <p:sldId id="401" r:id="rId77"/>
    <p:sldId id="402" r:id="rId7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Times New Roman" pitchFamily="18" charset="0"/>
      </a:defRPr>
    </a:lvl1pPr>
    <a:lvl2pPr marL="457200" algn="l" rtl="0" eaLnBrk="0" fontAlgn="base" hangingPunct="0">
      <a:spcBef>
        <a:spcPct val="0"/>
      </a:spcBef>
      <a:spcAft>
        <a:spcPct val="0"/>
      </a:spcAft>
      <a:defRPr kern="1200">
        <a:solidFill>
          <a:schemeClr val="tx1"/>
        </a:solidFill>
        <a:latin typeface="Arial" charset="0"/>
        <a:ea typeface="+mn-ea"/>
        <a:cs typeface="Times New Roman" pitchFamily="18" charset="0"/>
      </a:defRPr>
    </a:lvl2pPr>
    <a:lvl3pPr marL="914400" algn="l" rtl="0" eaLnBrk="0" fontAlgn="base" hangingPunct="0">
      <a:spcBef>
        <a:spcPct val="0"/>
      </a:spcBef>
      <a:spcAft>
        <a:spcPct val="0"/>
      </a:spcAft>
      <a:defRPr kern="1200">
        <a:solidFill>
          <a:schemeClr val="tx1"/>
        </a:solidFill>
        <a:latin typeface="Arial" charset="0"/>
        <a:ea typeface="+mn-ea"/>
        <a:cs typeface="Times New Roman" pitchFamily="18" charset="0"/>
      </a:defRPr>
    </a:lvl3pPr>
    <a:lvl4pPr marL="1371600" algn="l" rtl="0" eaLnBrk="0" fontAlgn="base" hangingPunct="0">
      <a:spcBef>
        <a:spcPct val="0"/>
      </a:spcBef>
      <a:spcAft>
        <a:spcPct val="0"/>
      </a:spcAft>
      <a:defRPr kern="1200">
        <a:solidFill>
          <a:schemeClr val="tx1"/>
        </a:solidFill>
        <a:latin typeface="Arial" charset="0"/>
        <a:ea typeface="+mn-ea"/>
        <a:cs typeface="Times New Roman" pitchFamily="18" charset="0"/>
      </a:defRPr>
    </a:lvl4pPr>
    <a:lvl5pPr marL="1828800" algn="l" rtl="0" eaLnBrk="0" fontAlgn="base" hangingPunct="0">
      <a:spcBef>
        <a:spcPct val="0"/>
      </a:spcBef>
      <a:spcAft>
        <a:spcPct val="0"/>
      </a:spcAft>
      <a:defRPr kern="1200">
        <a:solidFill>
          <a:schemeClr val="tx1"/>
        </a:solidFill>
        <a:latin typeface="Arial" charset="0"/>
        <a:ea typeface="+mn-ea"/>
        <a:cs typeface="Times New Roman" pitchFamily="18" charset="0"/>
      </a:defRPr>
    </a:lvl5pPr>
    <a:lvl6pPr marL="2286000" algn="l" defTabSz="914400" rtl="0" eaLnBrk="1" latinLnBrk="0" hangingPunct="1">
      <a:defRPr kern="1200">
        <a:solidFill>
          <a:schemeClr val="tx1"/>
        </a:solidFill>
        <a:latin typeface="Arial" charset="0"/>
        <a:ea typeface="+mn-ea"/>
        <a:cs typeface="Times New Roman" pitchFamily="18" charset="0"/>
      </a:defRPr>
    </a:lvl6pPr>
    <a:lvl7pPr marL="2743200" algn="l" defTabSz="914400" rtl="0" eaLnBrk="1" latinLnBrk="0" hangingPunct="1">
      <a:defRPr kern="1200">
        <a:solidFill>
          <a:schemeClr val="tx1"/>
        </a:solidFill>
        <a:latin typeface="Arial" charset="0"/>
        <a:ea typeface="+mn-ea"/>
        <a:cs typeface="Times New Roman" pitchFamily="18" charset="0"/>
      </a:defRPr>
    </a:lvl7pPr>
    <a:lvl8pPr marL="3200400" algn="l" defTabSz="914400" rtl="0" eaLnBrk="1" latinLnBrk="0" hangingPunct="1">
      <a:defRPr kern="1200">
        <a:solidFill>
          <a:schemeClr val="tx1"/>
        </a:solidFill>
        <a:latin typeface="Arial" charset="0"/>
        <a:ea typeface="+mn-ea"/>
        <a:cs typeface="Times New Roman" pitchFamily="18" charset="0"/>
      </a:defRPr>
    </a:lvl8pPr>
    <a:lvl9pPr marL="3657600" algn="l" defTabSz="914400" rtl="0" eaLnBrk="1" latinLnBrk="0" hangingPunct="1">
      <a:defRPr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F5F5F"/>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varScale="1">
        <p:scale>
          <a:sx n="66" d="100"/>
          <a:sy n="66" d="100"/>
        </p:scale>
        <p:origin x="-13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tr-TR" alt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tr-TR" alt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tr-TR" alt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94A48175-3C90-4596-9DFD-4EF62A00F8BA}" type="slidenum">
              <a:rPr lang="tr-TR" altLang="tr-TR"/>
              <a:pPr/>
              <a:t>‹#›</a:t>
            </a:fld>
            <a:endParaRPr lang="tr-TR" altLang="tr-TR"/>
          </a:p>
        </p:txBody>
      </p:sp>
    </p:spTree>
    <p:extLst>
      <p:ext uri="{BB962C8B-B14F-4D97-AF65-F5344CB8AC3E}">
        <p14:creationId xmlns:p14="http://schemas.microsoft.com/office/powerpoint/2010/main" val="2930457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tr-TR" altLang="tr-TR"/>
          </a:p>
        </p:txBody>
      </p:sp>
      <p:sp>
        <p:nvSpPr>
          <p:cNvPr id="1741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tr-TR" alt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Ana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tr-TR" alt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1AABA0BE-DB3F-4D9E-82E4-A8A916FC5920}" type="slidenum">
              <a:rPr lang="tr-TR" altLang="tr-TR"/>
              <a:pPr/>
              <a:t>‹#›</a:t>
            </a:fld>
            <a:endParaRPr lang="tr-TR" altLang="tr-TR"/>
          </a:p>
        </p:txBody>
      </p:sp>
    </p:spTree>
    <p:extLst>
      <p:ext uri="{BB962C8B-B14F-4D97-AF65-F5344CB8AC3E}">
        <p14:creationId xmlns:p14="http://schemas.microsoft.com/office/powerpoint/2010/main" val="41587703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26635" name="Picture 11" descr="scifair_fro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4763"/>
            <a:ext cx="9163050" cy="6867526"/>
          </a:xfrm>
          <a:prstGeom prst="rect">
            <a:avLst/>
          </a:prstGeom>
          <a:noFill/>
          <a:extLst>
            <a:ext uri="{909E8E84-426E-40DD-AFC4-6F175D3DCCD1}">
              <a14:hiddenFill xmlns:a14="http://schemas.microsoft.com/office/drawing/2010/main">
                <a:solidFill>
                  <a:srgbClr val="FFFFFF"/>
                </a:solidFill>
              </a14:hiddenFill>
            </a:ext>
          </a:extLst>
        </p:spPr>
      </p:pic>
      <p:sp>
        <p:nvSpPr>
          <p:cNvPr id="26626" name="Rectangle 2"/>
          <p:cNvSpPr>
            <a:spLocks noGrp="1" noChangeArrowheads="1"/>
          </p:cNvSpPr>
          <p:nvPr>
            <p:ph type="ctrTitle"/>
          </p:nvPr>
        </p:nvSpPr>
        <p:spPr>
          <a:xfrm>
            <a:off x="1905000" y="685800"/>
            <a:ext cx="6477000" cy="1752600"/>
          </a:xfrm>
        </p:spPr>
        <p:txBody>
          <a:bodyPr/>
          <a:lstStyle>
            <a:lvl1pPr algn="r">
              <a:defRPr sz="4400"/>
            </a:lvl1pPr>
          </a:lstStyle>
          <a:p>
            <a:pPr lvl="0"/>
            <a:r>
              <a:rPr lang="tr-TR" altLang="tr-TR" noProof="0"/>
              <a:t>Asıl başlık stili için tıklatın</a:t>
            </a:r>
          </a:p>
        </p:txBody>
      </p:sp>
      <p:sp>
        <p:nvSpPr>
          <p:cNvPr id="26627" name="Rectangle 3"/>
          <p:cNvSpPr>
            <a:spLocks noGrp="1" noChangeArrowheads="1"/>
          </p:cNvSpPr>
          <p:nvPr>
            <p:ph type="subTitle" idx="1"/>
          </p:nvPr>
        </p:nvSpPr>
        <p:spPr>
          <a:xfrm>
            <a:off x="1676400" y="2133600"/>
            <a:ext cx="6477000" cy="1981200"/>
          </a:xfrm>
        </p:spPr>
        <p:txBody>
          <a:bodyPr/>
          <a:lstStyle>
            <a:lvl1pPr marL="0" indent="0" algn="r">
              <a:buFont typeface="Wingdings" pitchFamily="2" charset="2"/>
              <a:buNone/>
              <a:defRPr sz="1400" i="1"/>
            </a:lvl1pPr>
          </a:lstStyle>
          <a:p>
            <a:pPr lvl="0"/>
            <a:r>
              <a:rPr lang="tr-TR" altLang="tr-TR" noProof="0"/>
              <a:t>Asıl alt başlık stilini düzenlemek için tıklatın</a:t>
            </a:r>
          </a:p>
        </p:txBody>
      </p:sp>
      <p:sp>
        <p:nvSpPr>
          <p:cNvPr id="26628" name="Rectangle 4"/>
          <p:cNvSpPr>
            <a:spLocks noGrp="1" noChangeArrowheads="1"/>
          </p:cNvSpPr>
          <p:nvPr>
            <p:ph type="dt" sz="half" idx="2"/>
          </p:nvPr>
        </p:nvSpPr>
        <p:spPr>
          <a:xfrm>
            <a:off x="7086600" y="6248400"/>
            <a:ext cx="1524000" cy="457200"/>
          </a:xfrm>
        </p:spPr>
        <p:txBody>
          <a:bodyPr/>
          <a:lstStyle>
            <a:lvl1pPr>
              <a:defRPr/>
            </a:lvl1pPr>
          </a:lstStyle>
          <a:p>
            <a:endParaRPr lang="tr-TR" altLang="tr-TR"/>
          </a:p>
        </p:txBody>
      </p:sp>
      <p:sp>
        <p:nvSpPr>
          <p:cNvPr id="26629" name="Rectangle 5"/>
          <p:cNvSpPr>
            <a:spLocks noGrp="1" noChangeArrowheads="1"/>
          </p:cNvSpPr>
          <p:nvPr>
            <p:ph type="ftr" sz="quarter" idx="3"/>
          </p:nvPr>
        </p:nvSpPr>
        <p:spPr>
          <a:xfrm>
            <a:off x="3810000" y="6248400"/>
            <a:ext cx="2895600" cy="457200"/>
          </a:xfrm>
        </p:spPr>
        <p:txBody>
          <a:bodyPr/>
          <a:lstStyle>
            <a:lvl1pPr>
              <a:defRPr/>
            </a:lvl1pPr>
          </a:lstStyle>
          <a:p>
            <a:endParaRPr lang="tr-TR" altLang="tr-TR"/>
          </a:p>
        </p:txBody>
      </p:sp>
      <p:sp>
        <p:nvSpPr>
          <p:cNvPr id="26630" name="Rectangle 6"/>
          <p:cNvSpPr>
            <a:spLocks noGrp="1" noChangeArrowheads="1"/>
          </p:cNvSpPr>
          <p:nvPr>
            <p:ph type="sldNum" sz="quarter" idx="4"/>
          </p:nvPr>
        </p:nvSpPr>
        <p:spPr>
          <a:xfrm>
            <a:off x="2209800" y="6248400"/>
            <a:ext cx="1219200" cy="457200"/>
          </a:xfrm>
        </p:spPr>
        <p:txBody>
          <a:bodyPr/>
          <a:lstStyle>
            <a:lvl1pPr>
              <a:defRPr/>
            </a:lvl1pPr>
          </a:lstStyle>
          <a:p>
            <a:fld id="{E42C382B-6C04-43DB-9B0A-F498C0A09ACB}" type="slidenum">
              <a:rPr lang="tr-TR" altLang="tr-TR"/>
              <a:pPr/>
              <a:t>‹#›</a:t>
            </a:fld>
            <a:endParaRPr lang="tr-TR" alt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76308706-AC52-4D23-BBA8-87C931E5A282}" type="slidenum">
              <a:rPr lang="tr-TR" altLang="tr-TR"/>
              <a:pPr/>
              <a:t>‹#›</a:t>
            </a:fld>
            <a:endParaRPr lang="tr-TR" altLang="tr-TR"/>
          </a:p>
        </p:txBody>
      </p:sp>
    </p:spTree>
    <p:extLst>
      <p:ext uri="{BB962C8B-B14F-4D97-AF65-F5344CB8AC3E}">
        <p14:creationId xmlns:p14="http://schemas.microsoft.com/office/powerpoint/2010/main" val="19520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838200"/>
            <a:ext cx="2286000" cy="5181600"/>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0" y="838200"/>
            <a:ext cx="6705600" cy="518160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F3C80B10-2E27-4191-A868-021947B1717E}" type="slidenum">
              <a:rPr lang="tr-TR" altLang="tr-TR"/>
              <a:pPr/>
              <a:t>‹#›</a:t>
            </a:fld>
            <a:endParaRPr lang="tr-TR" altLang="tr-TR"/>
          </a:p>
        </p:txBody>
      </p:sp>
    </p:spTree>
    <p:extLst>
      <p:ext uri="{BB962C8B-B14F-4D97-AF65-F5344CB8AC3E}">
        <p14:creationId xmlns:p14="http://schemas.microsoft.com/office/powerpoint/2010/main" val="376701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ACB9B4A4-BAB9-4019-8AE6-B3EACFFE3232}" type="slidenum">
              <a:rPr lang="tr-TR" altLang="tr-TR"/>
              <a:pPr/>
              <a:t>‹#›</a:t>
            </a:fld>
            <a:endParaRPr lang="tr-TR" altLang="tr-TR"/>
          </a:p>
        </p:txBody>
      </p:sp>
    </p:spTree>
    <p:extLst>
      <p:ext uri="{BB962C8B-B14F-4D97-AF65-F5344CB8AC3E}">
        <p14:creationId xmlns:p14="http://schemas.microsoft.com/office/powerpoint/2010/main" val="308778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ltLang="tr-TR"/>
          </a:p>
        </p:txBody>
      </p:sp>
      <p:sp>
        <p:nvSpPr>
          <p:cNvPr id="5" name="Altbilgi Yer Tutucusu 4"/>
          <p:cNvSpPr>
            <a:spLocks noGrp="1"/>
          </p:cNvSpPr>
          <p:nvPr>
            <p:ph type="ftr" sz="quarter" idx="11"/>
          </p:nvPr>
        </p:nvSpPr>
        <p:spPr/>
        <p:txBody>
          <a:bodyPr/>
          <a:lstStyle>
            <a:lvl1pPr>
              <a:defRPr/>
            </a:lvl1pPr>
          </a:lstStyle>
          <a:p>
            <a:endParaRPr lang="tr-TR" altLang="tr-TR"/>
          </a:p>
        </p:txBody>
      </p:sp>
      <p:sp>
        <p:nvSpPr>
          <p:cNvPr id="6" name="Slayt Numarası Yer Tutucusu 5"/>
          <p:cNvSpPr>
            <a:spLocks noGrp="1"/>
          </p:cNvSpPr>
          <p:nvPr>
            <p:ph type="sldNum" sz="quarter" idx="12"/>
          </p:nvPr>
        </p:nvSpPr>
        <p:spPr/>
        <p:txBody>
          <a:bodyPr/>
          <a:lstStyle>
            <a:lvl1pPr>
              <a:defRPr/>
            </a:lvl1pPr>
          </a:lstStyle>
          <a:p>
            <a:fld id="{2DF74B79-62B7-43FB-BC2C-F40D43466085}" type="slidenum">
              <a:rPr lang="tr-TR" altLang="tr-TR"/>
              <a:pPr/>
              <a:t>‹#›</a:t>
            </a:fld>
            <a:endParaRPr lang="tr-TR" altLang="tr-TR"/>
          </a:p>
        </p:txBody>
      </p:sp>
    </p:spTree>
    <p:extLst>
      <p:ext uri="{BB962C8B-B14F-4D97-AF65-F5344CB8AC3E}">
        <p14:creationId xmlns:p14="http://schemas.microsoft.com/office/powerpoint/2010/main" val="2796234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0" y="2667000"/>
            <a:ext cx="44196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572000" y="2667000"/>
            <a:ext cx="44196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8477CE6A-6598-4FA8-B329-AB7C749D3E13}" type="slidenum">
              <a:rPr lang="tr-TR" altLang="tr-TR"/>
              <a:pPr/>
              <a:t>‹#›</a:t>
            </a:fld>
            <a:endParaRPr lang="tr-TR" altLang="tr-TR"/>
          </a:p>
        </p:txBody>
      </p:sp>
    </p:spTree>
    <p:extLst>
      <p:ext uri="{BB962C8B-B14F-4D97-AF65-F5344CB8AC3E}">
        <p14:creationId xmlns:p14="http://schemas.microsoft.com/office/powerpoint/2010/main" val="428466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lvl1pPr>
              <a:defRPr/>
            </a:lvl1pPr>
          </a:lstStyle>
          <a:p>
            <a:endParaRPr lang="tr-TR" altLang="tr-TR"/>
          </a:p>
        </p:txBody>
      </p:sp>
      <p:sp>
        <p:nvSpPr>
          <p:cNvPr id="8" name="Altbilgi Yer Tutucusu 7"/>
          <p:cNvSpPr>
            <a:spLocks noGrp="1"/>
          </p:cNvSpPr>
          <p:nvPr>
            <p:ph type="ftr" sz="quarter" idx="11"/>
          </p:nvPr>
        </p:nvSpPr>
        <p:spPr/>
        <p:txBody>
          <a:bodyPr/>
          <a:lstStyle>
            <a:lvl1pPr>
              <a:defRPr/>
            </a:lvl1pPr>
          </a:lstStyle>
          <a:p>
            <a:endParaRPr lang="tr-TR" altLang="tr-TR"/>
          </a:p>
        </p:txBody>
      </p:sp>
      <p:sp>
        <p:nvSpPr>
          <p:cNvPr id="9" name="Slayt Numarası Yer Tutucusu 8"/>
          <p:cNvSpPr>
            <a:spLocks noGrp="1"/>
          </p:cNvSpPr>
          <p:nvPr>
            <p:ph type="sldNum" sz="quarter" idx="12"/>
          </p:nvPr>
        </p:nvSpPr>
        <p:spPr/>
        <p:txBody>
          <a:bodyPr/>
          <a:lstStyle>
            <a:lvl1pPr>
              <a:defRPr/>
            </a:lvl1pPr>
          </a:lstStyle>
          <a:p>
            <a:fld id="{8AB73135-2000-4EDD-94CE-D482B65A61C1}" type="slidenum">
              <a:rPr lang="tr-TR" altLang="tr-TR"/>
              <a:pPr/>
              <a:t>‹#›</a:t>
            </a:fld>
            <a:endParaRPr lang="tr-TR" altLang="tr-TR"/>
          </a:p>
        </p:txBody>
      </p:sp>
    </p:spTree>
    <p:extLst>
      <p:ext uri="{BB962C8B-B14F-4D97-AF65-F5344CB8AC3E}">
        <p14:creationId xmlns:p14="http://schemas.microsoft.com/office/powerpoint/2010/main" val="4282482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lvl1pPr>
              <a:defRPr/>
            </a:lvl1pPr>
          </a:lstStyle>
          <a:p>
            <a:endParaRPr lang="tr-TR" altLang="tr-TR"/>
          </a:p>
        </p:txBody>
      </p:sp>
      <p:sp>
        <p:nvSpPr>
          <p:cNvPr id="4" name="Altbilgi Yer Tutucusu 3"/>
          <p:cNvSpPr>
            <a:spLocks noGrp="1"/>
          </p:cNvSpPr>
          <p:nvPr>
            <p:ph type="ftr" sz="quarter" idx="11"/>
          </p:nvPr>
        </p:nvSpPr>
        <p:spPr/>
        <p:txBody>
          <a:bodyPr/>
          <a:lstStyle>
            <a:lvl1pPr>
              <a:defRPr/>
            </a:lvl1pPr>
          </a:lstStyle>
          <a:p>
            <a:endParaRPr lang="tr-TR" altLang="tr-TR"/>
          </a:p>
        </p:txBody>
      </p:sp>
      <p:sp>
        <p:nvSpPr>
          <p:cNvPr id="5" name="Slayt Numarası Yer Tutucusu 4"/>
          <p:cNvSpPr>
            <a:spLocks noGrp="1"/>
          </p:cNvSpPr>
          <p:nvPr>
            <p:ph type="sldNum" sz="quarter" idx="12"/>
          </p:nvPr>
        </p:nvSpPr>
        <p:spPr/>
        <p:txBody>
          <a:bodyPr/>
          <a:lstStyle>
            <a:lvl1pPr>
              <a:defRPr/>
            </a:lvl1pPr>
          </a:lstStyle>
          <a:p>
            <a:fld id="{C7D5BFFD-8679-4BD0-B8F4-EC00A0BACB9B}" type="slidenum">
              <a:rPr lang="tr-TR" altLang="tr-TR"/>
              <a:pPr/>
              <a:t>‹#›</a:t>
            </a:fld>
            <a:endParaRPr lang="tr-TR" altLang="tr-TR"/>
          </a:p>
        </p:txBody>
      </p:sp>
    </p:spTree>
    <p:extLst>
      <p:ext uri="{BB962C8B-B14F-4D97-AF65-F5344CB8AC3E}">
        <p14:creationId xmlns:p14="http://schemas.microsoft.com/office/powerpoint/2010/main" val="3405295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ltLang="tr-TR"/>
          </a:p>
        </p:txBody>
      </p:sp>
      <p:sp>
        <p:nvSpPr>
          <p:cNvPr id="3" name="Altbilgi Yer Tutucusu 2"/>
          <p:cNvSpPr>
            <a:spLocks noGrp="1"/>
          </p:cNvSpPr>
          <p:nvPr>
            <p:ph type="ftr" sz="quarter" idx="11"/>
          </p:nvPr>
        </p:nvSpPr>
        <p:spPr/>
        <p:txBody>
          <a:bodyPr/>
          <a:lstStyle>
            <a:lvl1pPr>
              <a:defRPr/>
            </a:lvl1pPr>
          </a:lstStyle>
          <a:p>
            <a:endParaRPr lang="tr-TR" altLang="tr-TR"/>
          </a:p>
        </p:txBody>
      </p:sp>
      <p:sp>
        <p:nvSpPr>
          <p:cNvPr id="4" name="Slayt Numarası Yer Tutucusu 3"/>
          <p:cNvSpPr>
            <a:spLocks noGrp="1"/>
          </p:cNvSpPr>
          <p:nvPr>
            <p:ph type="sldNum" sz="quarter" idx="12"/>
          </p:nvPr>
        </p:nvSpPr>
        <p:spPr/>
        <p:txBody>
          <a:bodyPr/>
          <a:lstStyle>
            <a:lvl1pPr>
              <a:defRPr/>
            </a:lvl1pPr>
          </a:lstStyle>
          <a:p>
            <a:fld id="{84A4737A-84BC-4AAC-884E-D127E00BDDD9}" type="slidenum">
              <a:rPr lang="tr-TR" altLang="tr-TR"/>
              <a:pPr/>
              <a:t>‹#›</a:t>
            </a:fld>
            <a:endParaRPr lang="tr-TR" altLang="tr-TR"/>
          </a:p>
        </p:txBody>
      </p:sp>
    </p:spTree>
    <p:extLst>
      <p:ext uri="{BB962C8B-B14F-4D97-AF65-F5344CB8AC3E}">
        <p14:creationId xmlns:p14="http://schemas.microsoft.com/office/powerpoint/2010/main" val="4120412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C78DE853-F6BC-48A9-8EFD-B0E272CA33EB}" type="slidenum">
              <a:rPr lang="tr-TR" altLang="tr-TR"/>
              <a:pPr/>
              <a:t>‹#›</a:t>
            </a:fld>
            <a:endParaRPr lang="tr-TR" altLang="tr-TR"/>
          </a:p>
        </p:txBody>
      </p:sp>
    </p:spTree>
    <p:extLst>
      <p:ext uri="{BB962C8B-B14F-4D97-AF65-F5344CB8AC3E}">
        <p14:creationId xmlns:p14="http://schemas.microsoft.com/office/powerpoint/2010/main" val="1455182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ltLang="tr-TR"/>
          </a:p>
        </p:txBody>
      </p:sp>
      <p:sp>
        <p:nvSpPr>
          <p:cNvPr id="6" name="Altbilgi Yer Tutucusu 5"/>
          <p:cNvSpPr>
            <a:spLocks noGrp="1"/>
          </p:cNvSpPr>
          <p:nvPr>
            <p:ph type="ftr" sz="quarter" idx="11"/>
          </p:nvPr>
        </p:nvSpPr>
        <p:spPr/>
        <p:txBody>
          <a:bodyPr/>
          <a:lstStyle>
            <a:lvl1pPr>
              <a:defRPr/>
            </a:lvl1pPr>
          </a:lstStyle>
          <a:p>
            <a:endParaRPr lang="tr-TR" altLang="tr-TR"/>
          </a:p>
        </p:txBody>
      </p:sp>
      <p:sp>
        <p:nvSpPr>
          <p:cNvPr id="7" name="Slayt Numarası Yer Tutucusu 6"/>
          <p:cNvSpPr>
            <a:spLocks noGrp="1"/>
          </p:cNvSpPr>
          <p:nvPr>
            <p:ph type="sldNum" sz="quarter" idx="12"/>
          </p:nvPr>
        </p:nvSpPr>
        <p:spPr/>
        <p:txBody>
          <a:bodyPr/>
          <a:lstStyle>
            <a:lvl1pPr>
              <a:defRPr/>
            </a:lvl1pPr>
          </a:lstStyle>
          <a:p>
            <a:fld id="{9D92050C-81D1-45CA-8F4F-54333EBEE318}" type="slidenum">
              <a:rPr lang="tr-TR" altLang="tr-TR"/>
              <a:pPr/>
              <a:t>‹#›</a:t>
            </a:fld>
            <a:endParaRPr lang="tr-TR" altLang="tr-TR"/>
          </a:p>
        </p:txBody>
      </p:sp>
    </p:spTree>
    <p:extLst>
      <p:ext uri="{BB962C8B-B14F-4D97-AF65-F5344CB8AC3E}">
        <p14:creationId xmlns:p14="http://schemas.microsoft.com/office/powerpoint/2010/main" val="237779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5613" name="Picture 13" descr="scifair_INSID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 y="-4763"/>
            <a:ext cx="9163050" cy="6867526"/>
          </a:xfrm>
          <a:prstGeom prst="rect">
            <a:avLst/>
          </a:prstGeom>
          <a:noFill/>
          <a:extLst>
            <a:ext uri="{909E8E84-426E-40DD-AFC4-6F175D3DCCD1}">
              <a14:hiddenFill xmlns:a14="http://schemas.microsoft.com/office/drawing/2010/main">
                <a:solidFill>
                  <a:srgbClr val="FFFFFF"/>
                </a:solidFill>
              </a14:hiddenFill>
            </a:ext>
          </a:extLst>
        </p:spPr>
      </p:pic>
      <p:sp>
        <p:nvSpPr>
          <p:cNvPr id="25602" name="Rectangle 2"/>
          <p:cNvSpPr>
            <a:spLocks noGrp="1" noChangeArrowheads="1"/>
          </p:cNvSpPr>
          <p:nvPr>
            <p:ph type="title"/>
          </p:nvPr>
        </p:nvSpPr>
        <p:spPr bwMode="auto">
          <a:xfrm>
            <a:off x="0" y="838200"/>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altLang="tr-TR"/>
              <a:t>Ana başlık stilini düzenlemek için tıklatın</a:t>
            </a:r>
          </a:p>
        </p:txBody>
      </p:sp>
      <p:sp>
        <p:nvSpPr>
          <p:cNvPr id="25603" name="Rectangle 3"/>
          <p:cNvSpPr>
            <a:spLocks noGrp="1" noChangeArrowheads="1"/>
          </p:cNvSpPr>
          <p:nvPr>
            <p:ph type="body" idx="1"/>
          </p:nvPr>
        </p:nvSpPr>
        <p:spPr bwMode="auto">
          <a:xfrm>
            <a:off x="0" y="2667000"/>
            <a:ext cx="89916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Ana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25604"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endParaRPr lang="tr-TR" altLang="tr-TR"/>
          </a:p>
        </p:txBody>
      </p:sp>
      <p:sp>
        <p:nvSpPr>
          <p:cNvPr id="25605"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tr-TR" altLang="tr-TR"/>
          </a:p>
        </p:txBody>
      </p:sp>
      <p:sp>
        <p:nvSpPr>
          <p:cNvPr id="25606"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fld id="{EBB3C2BD-7441-4E97-A997-2B5947810016}" type="slidenum">
              <a:rPr lang="tr-TR" altLang="tr-TR"/>
              <a:pPr/>
              <a:t>‹#›</a:t>
            </a:fld>
            <a:endParaRPr lang="tr-TR" altLang="tr-TR"/>
          </a:p>
        </p:txBody>
      </p:sp>
      <p:sp>
        <p:nvSpPr>
          <p:cNvPr id="25615" name="Rectangle 15"/>
          <p:cNvSpPr>
            <a:spLocks noChangeArrowheads="1"/>
          </p:cNvSpPr>
          <p:nvPr/>
        </p:nvSpPr>
        <p:spPr bwMode="auto">
          <a:xfrm>
            <a:off x="1114425" y="1609725"/>
            <a:ext cx="6934200" cy="19050"/>
          </a:xfrm>
          <a:prstGeom prst="rect">
            <a:avLst/>
          </a:prstGeom>
          <a:solidFill>
            <a:srgbClr val="808080"/>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Verdana" pitchFamily="34" charset="0"/>
        </a:defRPr>
      </a:lvl2pPr>
      <a:lvl3pPr algn="ctr" rtl="0" eaLnBrk="1" fontAlgn="base" hangingPunct="1">
        <a:spcBef>
          <a:spcPct val="0"/>
        </a:spcBef>
        <a:spcAft>
          <a:spcPct val="0"/>
        </a:spcAft>
        <a:defRPr sz="3600">
          <a:solidFill>
            <a:schemeClr val="tx2"/>
          </a:solidFill>
          <a:latin typeface="Verdana" pitchFamily="34" charset="0"/>
        </a:defRPr>
      </a:lvl3pPr>
      <a:lvl4pPr algn="ctr" rtl="0" eaLnBrk="1" fontAlgn="base" hangingPunct="1">
        <a:spcBef>
          <a:spcPct val="0"/>
        </a:spcBef>
        <a:spcAft>
          <a:spcPct val="0"/>
        </a:spcAft>
        <a:defRPr sz="3600">
          <a:solidFill>
            <a:schemeClr val="tx2"/>
          </a:solidFill>
          <a:latin typeface="Verdana" pitchFamily="34" charset="0"/>
        </a:defRPr>
      </a:lvl4pPr>
      <a:lvl5pPr algn="ctr" rtl="0" eaLnBrk="1" fontAlgn="base" hangingPunct="1">
        <a:spcBef>
          <a:spcPct val="0"/>
        </a:spcBef>
        <a:spcAft>
          <a:spcPct val="0"/>
        </a:spcAft>
        <a:defRPr sz="3600">
          <a:solidFill>
            <a:schemeClr val="tx2"/>
          </a:solidFill>
          <a:latin typeface="Verdana" pitchFamily="34" charset="0"/>
        </a:defRPr>
      </a:lvl5pPr>
      <a:lvl6pPr marL="457200" algn="ctr" rtl="0" eaLnBrk="1" fontAlgn="base" hangingPunct="1">
        <a:spcBef>
          <a:spcPct val="0"/>
        </a:spcBef>
        <a:spcAft>
          <a:spcPct val="0"/>
        </a:spcAft>
        <a:defRPr sz="3600">
          <a:solidFill>
            <a:schemeClr val="tx2"/>
          </a:solidFill>
          <a:latin typeface="Verdana" pitchFamily="34" charset="0"/>
        </a:defRPr>
      </a:lvl6pPr>
      <a:lvl7pPr marL="914400" algn="ctr" rtl="0" eaLnBrk="1" fontAlgn="base" hangingPunct="1">
        <a:spcBef>
          <a:spcPct val="0"/>
        </a:spcBef>
        <a:spcAft>
          <a:spcPct val="0"/>
        </a:spcAft>
        <a:defRPr sz="3600">
          <a:solidFill>
            <a:schemeClr val="tx2"/>
          </a:solidFill>
          <a:latin typeface="Verdana" pitchFamily="34" charset="0"/>
        </a:defRPr>
      </a:lvl7pPr>
      <a:lvl8pPr marL="1371600" algn="ctr" rtl="0" eaLnBrk="1" fontAlgn="base" hangingPunct="1">
        <a:spcBef>
          <a:spcPct val="0"/>
        </a:spcBef>
        <a:spcAft>
          <a:spcPct val="0"/>
        </a:spcAft>
        <a:defRPr sz="3600">
          <a:solidFill>
            <a:schemeClr val="tx2"/>
          </a:solidFill>
          <a:latin typeface="Verdana" pitchFamily="34" charset="0"/>
        </a:defRPr>
      </a:lvl8pPr>
      <a:lvl9pPr marL="1828800" algn="ctr" rtl="0" eaLnBrk="1" fontAlgn="base" hangingPunct="1">
        <a:spcBef>
          <a:spcPct val="0"/>
        </a:spcBef>
        <a:spcAft>
          <a:spcPct val="0"/>
        </a:spcAft>
        <a:defRPr sz="3600">
          <a:solidFill>
            <a:schemeClr val="tx2"/>
          </a:solidFill>
          <a:latin typeface="Verdana" pitchFamily="34" charset="0"/>
        </a:defRPr>
      </a:lvl9pPr>
    </p:titleStyle>
    <p:bodyStyle>
      <a:lvl1pPr marL="342900" indent="-342900" algn="ctr" rtl="0" eaLnBrk="1" fontAlgn="base" hangingPunct="1">
        <a:spcBef>
          <a:spcPct val="20000"/>
        </a:spcBef>
        <a:spcAft>
          <a:spcPct val="0"/>
        </a:spcAft>
        <a:buClr>
          <a:srgbClr val="5F5F5F"/>
        </a:buClr>
        <a:buFont typeface="Wingdings" pitchFamily="2" charset="2"/>
        <a:buChar char="§"/>
        <a:defRPr>
          <a:solidFill>
            <a:schemeClr val="tx2"/>
          </a:solidFill>
          <a:latin typeface="+mn-lt"/>
          <a:ea typeface="+mn-ea"/>
          <a:cs typeface="+mn-cs"/>
        </a:defRPr>
      </a:lvl1pPr>
      <a:lvl2pPr marL="742950" indent="-285750" algn="ctr" rtl="0" eaLnBrk="1" fontAlgn="base" hangingPunct="1">
        <a:spcBef>
          <a:spcPct val="20000"/>
        </a:spcBef>
        <a:spcAft>
          <a:spcPct val="0"/>
        </a:spcAft>
        <a:buClr>
          <a:srgbClr val="5F5F5F"/>
        </a:buClr>
        <a:buFont typeface="Wingdings" pitchFamily="2" charset="2"/>
        <a:buChar char="§"/>
        <a:defRPr sz="1700">
          <a:solidFill>
            <a:schemeClr val="tx2"/>
          </a:solidFill>
          <a:latin typeface="+mn-lt"/>
        </a:defRPr>
      </a:lvl2pPr>
      <a:lvl3pPr marL="1143000" indent="-228600" algn="ctr" rtl="0" eaLnBrk="1" fontAlgn="base" hangingPunct="1">
        <a:spcBef>
          <a:spcPct val="20000"/>
        </a:spcBef>
        <a:spcAft>
          <a:spcPct val="0"/>
        </a:spcAft>
        <a:buClr>
          <a:srgbClr val="5F5F5F"/>
        </a:buClr>
        <a:buFont typeface="Wingdings" pitchFamily="2" charset="2"/>
        <a:buChar char="§"/>
        <a:defRPr sz="1600">
          <a:solidFill>
            <a:schemeClr val="tx2"/>
          </a:solidFill>
          <a:latin typeface="+mn-lt"/>
        </a:defRPr>
      </a:lvl3pPr>
      <a:lvl4pPr marL="1600200" indent="-228600" algn="ctr" rtl="0" eaLnBrk="1" fontAlgn="base" hangingPunct="1">
        <a:spcBef>
          <a:spcPct val="20000"/>
        </a:spcBef>
        <a:spcAft>
          <a:spcPct val="0"/>
        </a:spcAft>
        <a:buClr>
          <a:srgbClr val="5F5F5F"/>
        </a:buClr>
        <a:buFont typeface="Wingdings" pitchFamily="2" charset="2"/>
        <a:buChar char="§"/>
        <a:defRPr sz="1500">
          <a:solidFill>
            <a:schemeClr val="tx2"/>
          </a:solidFill>
          <a:latin typeface="+mn-lt"/>
        </a:defRPr>
      </a:lvl4pPr>
      <a:lvl5pPr marL="20574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5pPr>
      <a:lvl6pPr marL="25146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6pPr>
      <a:lvl7pPr marL="29718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7pPr>
      <a:lvl8pPr marL="34290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8pPr>
      <a:lvl9pPr marL="3886200" indent="-228600" algn="ctr" rtl="0" eaLnBrk="1" fontAlgn="base" hangingPunct="1">
        <a:spcBef>
          <a:spcPct val="20000"/>
        </a:spcBef>
        <a:spcAft>
          <a:spcPct val="0"/>
        </a:spcAft>
        <a:buClr>
          <a:srgbClr val="5F5F5F"/>
        </a:buClr>
        <a:buFont typeface="Wingdings" pitchFamily="2" charset="2"/>
        <a:buChar char="§"/>
        <a:defRPr sz="1400">
          <a:solidFill>
            <a:schemeClr val="tx2"/>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0" y="838200"/>
            <a:ext cx="7924800" cy="1752600"/>
          </a:xfrm>
        </p:spPr>
        <p:txBody>
          <a:bodyPr/>
          <a:lstStyle/>
          <a:p>
            <a:r>
              <a:rPr lang="tr-TR" altLang="tr-T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PEDİATRİK ODYOLOJİ</a:t>
            </a:r>
          </a:p>
        </p:txBody>
      </p:sp>
      <p:sp>
        <p:nvSpPr>
          <p:cNvPr id="4101" name="Rectangle 5"/>
          <p:cNvSpPr>
            <a:spLocks noGrp="1" noChangeArrowheads="1"/>
          </p:cNvSpPr>
          <p:nvPr>
            <p:ph type="subTitle" idx="1"/>
          </p:nvPr>
        </p:nvSpPr>
        <p:spPr>
          <a:xfrm>
            <a:off x="539552" y="3501008"/>
            <a:ext cx="7629128" cy="1296144"/>
          </a:xfrm>
        </p:spPr>
        <p:txBody>
          <a:bodyPr/>
          <a:lstStyle/>
          <a:p>
            <a:r>
              <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Yrd.  Doçent Doktor Kemal </a:t>
            </a:r>
            <a:r>
              <a:rPr lang="tr-TR" altLang="tr-TR" sz="3600" b="1" dirty="0" err="1">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Tuskan</a:t>
            </a:r>
            <a:endPar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a:t>
            </a:r>
            <a:r>
              <a:rPr lang="pt-BR" altLang="tr-TR" sz="2800" b="1" dirty="0">
                <a:solidFill>
                  <a:srgbClr val="FF0000"/>
                </a:solidFill>
              </a:rPr>
              <a:t>emik Yollu Uyaranın Koklear Sıvının Eylemsizliği ile İletimi</a:t>
            </a:r>
            <a:endParaRPr lang="tr-TR" altLang="tr-TR" sz="2800" b="1" dirty="0">
              <a:solidFill>
                <a:srgbClr val="FF0000"/>
              </a:solidFill>
            </a:endParaRPr>
          </a:p>
          <a:p>
            <a:pPr algn="l"/>
            <a:r>
              <a:rPr lang="pt-BR" altLang="tr-TR" sz="2000" b="1" dirty="0">
                <a:solidFill>
                  <a:srgbClr val="7030A0"/>
                </a:solidFill>
              </a:rPr>
              <a:t>Temporal kemik titreştiği zaman koklear sıvı bu titreşime direnç gösteren bir organ olduğu için koklea içindeki sıvılar harekete geçerler. </a:t>
            </a:r>
            <a:endParaRPr lang="tr-TR" altLang="tr-TR" sz="2000" b="1" dirty="0">
              <a:solidFill>
                <a:srgbClr val="7030A0"/>
              </a:solidFill>
            </a:endParaRPr>
          </a:p>
          <a:p>
            <a:pPr algn="l"/>
            <a:r>
              <a:rPr lang="pt-BR" altLang="tr-TR" sz="2000" b="1" dirty="0">
                <a:solidFill>
                  <a:srgbClr val="7030A0"/>
                </a:solidFill>
              </a:rPr>
              <a:t>Koklear sıvıların harekete geçmesi aksiyon potansiyellerinin ortaya çıkması için </a:t>
            </a:r>
            <a:r>
              <a:rPr lang="pt-BR" altLang="tr-TR" sz="2000" b="1" dirty="0">
                <a:solidFill>
                  <a:srgbClr val="FF0000"/>
                </a:solidFill>
              </a:rPr>
              <a:t>yeterli değildir</a:t>
            </a:r>
            <a:r>
              <a:rPr lang="pt-BR" altLang="tr-TR" sz="2000" b="1" dirty="0">
                <a:solidFill>
                  <a:srgbClr val="7030A0"/>
                </a:solidFill>
              </a:rPr>
              <a:t>. Aksiyon potansiyellerinin ortaya çıkabilmesi için </a:t>
            </a:r>
            <a:r>
              <a:rPr lang="pt-BR" altLang="tr-TR" sz="2000" b="1" dirty="0">
                <a:solidFill>
                  <a:srgbClr val="FF0000"/>
                </a:solidFill>
              </a:rPr>
              <a:t>scala vestibuli ile scala timpani arasında bir basınç farkının </a:t>
            </a:r>
            <a:r>
              <a:rPr lang="pt-BR" altLang="tr-TR" sz="2000" b="1" dirty="0">
                <a:solidFill>
                  <a:srgbClr val="7030A0"/>
                </a:solidFill>
              </a:rPr>
              <a:t>oluşması gerekmektedir. </a:t>
            </a:r>
            <a:endParaRPr lang="tr-TR" altLang="tr-TR" sz="2000" b="1" dirty="0">
              <a:solidFill>
                <a:srgbClr val="7030A0"/>
              </a:solidFill>
            </a:endParaRPr>
          </a:p>
          <a:p>
            <a:pPr algn="l"/>
            <a:r>
              <a:rPr lang="pt-BR" altLang="tr-TR" sz="2000" b="1" dirty="0">
                <a:solidFill>
                  <a:srgbClr val="7030A0"/>
                </a:solidFill>
              </a:rPr>
              <a:t>Burada </a:t>
            </a:r>
            <a:r>
              <a:rPr lang="pt-BR" altLang="tr-TR" sz="2000" b="1" dirty="0">
                <a:solidFill>
                  <a:srgbClr val="FF0000"/>
                </a:solidFill>
              </a:rPr>
              <a:t>yuvarlak pencerenin oval pencereye göre daha esnek olması </a:t>
            </a:r>
            <a:r>
              <a:rPr lang="pt-BR" altLang="tr-TR" sz="2000" b="1" dirty="0">
                <a:solidFill>
                  <a:srgbClr val="7030A0"/>
                </a:solidFill>
              </a:rPr>
              <a:t>devreye girmektedir. </a:t>
            </a:r>
            <a:endParaRPr lang="tr-TR" altLang="tr-TR" sz="2000" b="1" dirty="0">
              <a:solidFill>
                <a:srgbClr val="7030A0"/>
              </a:solidFill>
            </a:endParaRPr>
          </a:p>
          <a:p>
            <a:pPr algn="l"/>
            <a:r>
              <a:rPr lang="pt-BR" altLang="tr-TR" sz="2000" b="1" dirty="0">
                <a:solidFill>
                  <a:srgbClr val="7030A0"/>
                </a:solidFill>
              </a:rPr>
              <a:t>Yuvarlak pencerenin daha çok esnemesi sayesinde scala vestibüli ile scala timpani arasında basınç farkı gelişerek </a:t>
            </a:r>
            <a:r>
              <a:rPr lang="pt-BR" altLang="tr-TR" sz="2000" b="1" dirty="0">
                <a:solidFill>
                  <a:srgbClr val="FF0000"/>
                </a:solidFill>
              </a:rPr>
              <a:t>1000 Hz ve altındaki </a:t>
            </a:r>
            <a:r>
              <a:rPr lang="pt-BR" altLang="tr-TR" sz="2000" b="1" dirty="0">
                <a:solidFill>
                  <a:srgbClr val="7030A0"/>
                </a:solidFill>
              </a:rPr>
              <a:t>frekanslarda duymayı sağlamaktadır.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513368041"/>
      </p:ext>
    </p:extLst>
  </p:cSld>
  <p:clrMapOvr>
    <a:masterClrMapping/>
  </p:clrMapOvr>
  <p:transition>
    <p:check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Yollu Uyaranın </a:t>
            </a:r>
            <a:r>
              <a:rPr lang="tr-TR" altLang="tr-TR" sz="2800" b="1" dirty="0" err="1">
                <a:solidFill>
                  <a:srgbClr val="FF0000"/>
                </a:solidFill>
              </a:rPr>
              <a:t>Koklea</a:t>
            </a:r>
            <a:r>
              <a:rPr lang="tr-TR" altLang="tr-TR" sz="2800" b="1" dirty="0">
                <a:solidFill>
                  <a:srgbClr val="FF0000"/>
                </a:solidFill>
              </a:rPr>
              <a:t> Duvarına Kompresyonu ile İletim</a:t>
            </a:r>
          </a:p>
          <a:p>
            <a:pPr marL="0" indent="0">
              <a:buNone/>
            </a:pPr>
            <a:endParaRPr lang="tr-TR" altLang="tr-TR" sz="2800" b="1" dirty="0">
              <a:solidFill>
                <a:srgbClr val="FF0000"/>
              </a:solidFill>
            </a:endParaRPr>
          </a:p>
          <a:p>
            <a:pPr algn="l"/>
            <a:r>
              <a:rPr lang="pt-BR" altLang="tr-TR" sz="2400" b="1" dirty="0">
                <a:solidFill>
                  <a:srgbClr val="7030A0"/>
                </a:solidFill>
              </a:rPr>
              <a:t>Kemik yolu ile iletilen ses dalgaları </a:t>
            </a:r>
            <a:r>
              <a:rPr lang="pt-BR" altLang="tr-TR" sz="2400" b="1" dirty="0">
                <a:solidFill>
                  <a:srgbClr val="FF0000"/>
                </a:solidFill>
              </a:rPr>
              <a:t>koklea üzerinde sıkıp gevşetme</a:t>
            </a:r>
            <a:r>
              <a:rPr lang="pt-BR" altLang="tr-TR" sz="2400" b="1" dirty="0">
                <a:solidFill>
                  <a:srgbClr val="7030A0"/>
                </a:solidFill>
              </a:rPr>
              <a:t> etkisine yol açarak koklear sıvıda hareketlenmeye yol açar</a:t>
            </a:r>
            <a:r>
              <a:rPr lang="tr-TR" altLang="tr-TR" sz="2400" b="1" dirty="0">
                <a:solidFill>
                  <a:srgbClr val="7030A0"/>
                </a:solidFill>
              </a:rPr>
              <a:t>.</a:t>
            </a:r>
          </a:p>
          <a:p>
            <a:pPr algn="l"/>
            <a:r>
              <a:rPr lang="tr-TR" altLang="tr-TR" sz="2400" b="1" dirty="0">
                <a:solidFill>
                  <a:srgbClr val="FF0000"/>
                </a:solidFill>
              </a:rPr>
              <a:t>Ç</a:t>
            </a:r>
            <a:r>
              <a:rPr lang="pt-BR" altLang="tr-TR" sz="2400" b="1" dirty="0">
                <a:solidFill>
                  <a:srgbClr val="FF0000"/>
                </a:solidFill>
              </a:rPr>
              <a:t>ok yüksek frekanslı </a:t>
            </a:r>
            <a:r>
              <a:rPr lang="pt-BR" altLang="tr-TR" sz="2400" b="1" dirty="0">
                <a:solidFill>
                  <a:srgbClr val="7030A0"/>
                </a:solidFill>
              </a:rPr>
              <a:t>ses dalgalarının iletimini sağlamaktadırlar.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098476816"/>
      </p:ext>
    </p:extLst>
  </p:cSld>
  <p:clrMapOvr>
    <a:masterClrMapping/>
  </p:clrMapOvr>
  <p:transition>
    <p:check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endParaRPr lang="tr-TR" altLang="tr-TR" sz="2800" b="1" dirty="0">
              <a:solidFill>
                <a:srgbClr val="FF0000"/>
              </a:solidFill>
            </a:endParaRPr>
          </a:p>
          <a:p>
            <a:pPr algn="l"/>
            <a:r>
              <a:rPr lang="pt-BR" altLang="tr-TR" sz="2400" b="1" dirty="0">
                <a:solidFill>
                  <a:srgbClr val="7030A0"/>
                </a:solidFill>
              </a:rPr>
              <a:t>Kemik yolu işitme sağlayan cihazların en yararlı oldukları kullanım yolu </a:t>
            </a:r>
            <a:r>
              <a:rPr lang="pt-BR" altLang="tr-TR" sz="2400" b="1" dirty="0">
                <a:solidFill>
                  <a:srgbClr val="FF0000"/>
                </a:solidFill>
              </a:rPr>
              <a:t>saf iletim tipi işitme </a:t>
            </a:r>
            <a:r>
              <a:rPr lang="pt-BR" altLang="tr-TR" sz="2400" b="1" dirty="0">
                <a:solidFill>
                  <a:srgbClr val="7030A0"/>
                </a:solidFill>
              </a:rPr>
              <a:t>kayıplarıdır.  </a:t>
            </a:r>
            <a:endParaRPr lang="tr-TR" altLang="tr-TR" sz="2400" b="1" dirty="0">
              <a:solidFill>
                <a:srgbClr val="7030A0"/>
              </a:solidFill>
            </a:endParaRPr>
          </a:p>
          <a:p>
            <a:pPr algn="l"/>
            <a:r>
              <a:rPr lang="pt-BR" altLang="tr-TR" sz="2400" b="1" dirty="0">
                <a:solidFill>
                  <a:srgbClr val="7030A0"/>
                </a:solidFill>
              </a:rPr>
              <a:t>Mixt tip işitme kayıplı hastalarda cihazın başarısını etkileyen en önemli faktör işitme kaybında </a:t>
            </a:r>
            <a:r>
              <a:rPr lang="pt-BR" altLang="tr-TR" sz="2400" b="1" dirty="0">
                <a:solidFill>
                  <a:srgbClr val="FF0000"/>
                </a:solidFill>
              </a:rPr>
              <a:t>sensorial komponentin </a:t>
            </a:r>
            <a:r>
              <a:rPr lang="pt-BR" altLang="tr-TR" sz="2400" b="1" dirty="0">
                <a:solidFill>
                  <a:srgbClr val="7030A0"/>
                </a:solidFill>
              </a:rPr>
              <a:t>ağırlığıdır.</a:t>
            </a:r>
            <a:endParaRPr lang="tr-TR" altLang="tr-TR" sz="2400" b="1" dirty="0">
              <a:solidFill>
                <a:srgbClr val="7030A0"/>
              </a:solidFill>
            </a:endParaRPr>
          </a:p>
          <a:p>
            <a:pPr algn="l"/>
            <a:r>
              <a:rPr lang="pt-BR" altLang="tr-TR" sz="2400" b="1" dirty="0">
                <a:solidFill>
                  <a:srgbClr val="7030A0"/>
                </a:solidFill>
              </a:rPr>
              <a:t> Sensörial komponentin payı arttıkça kemik yollu iletim sağlayan cihazın etkinliği </a:t>
            </a:r>
            <a:r>
              <a:rPr lang="pt-BR" altLang="tr-TR" sz="2400" b="1" dirty="0">
                <a:solidFill>
                  <a:srgbClr val="FF0000"/>
                </a:solidFill>
              </a:rPr>
              <a:t>azalmaktadır</a:t>
            </a:r>
            <a:r>
              <a:rPr lang="pt-BR" altLang="tr-TR" sz="2400" b="1" dirty="0">
                <a:solidFill>
                  <a:srgbClr val="7030A0"/>
                </a:solidFill>
              </a:rPr>
              <a:t>.</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97878047"/>
      </p:ext>
    </p:extLst>
  </p:cSld>
  <p:clrMapOvr>
    <a:masterClrMapping/>
  </p:clrMapOvr>
  <p:transition>
    <p:check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endParaRPr lang="tr-TR" altLang="tr-TR" sz="2800" b="1" dirty="0">
              <a:solidFill>
                <a:srgbClr val="FF0000"/>
              </a:solidFill>
            </a:endParaRPr>
          </a:p>
          <a:p>
            <a:pPr algn="l"/>
            <a:r>
              <a:rPr lang="pt-BR" altLang="tr-TR" sz="2400" b="1" dirty="0">
                <a:solidFill>
                  <a:srgbClr val="7030A0"/>
                </a:solidFill>
              </a:rPr>
              <a:t>Kemik yolunu kullanarak işitmeye katkıda bulunan cihazlarda en büyük problem </a:t>
            </a:r>
            <a:r>
              <a:rPr lang="pt-BR" altLang="tr-TR" sz="2400" b="1" dirty="0">
                <a:solidFill>
                  <a:srgbClr val="FF0000"/>
                </a:solidFill>
              </a:rPr>
              <a:t>yüksek frekanslarda alçak frekanslardaki kadar etkinliklerinin bulunmamasıdır</a:t>
            </a:r>
            <a:r>
              <a:rPr lang="pt-BR" altLang="tr-TR" sz="2400" b="1" dirty="0">
                <a:solidFill>
                  <a:srgbClr val="7030A0"/>
                </a:solidFill>
              </a:rPr>
              <a:t>. </a:t>
            </a:r>
            <a:endParaRPr lang="tr-TR" altLang="tr-TR" sz="2400" b="1" dirty="0">
              <a:solidFill>
                <a:srgbClr val="7030A0"/>
              </a:solidFill>
            </a:endParaRPr>
          </a:p>
          <a:p>
            <a:pPr algn="l"/>
            <a:r>
              <a:rPr lang="tr-TR" altLang="tr-TR" sz="2400" b="1" dirty="0">
                <a:solidFill>
                  <a:srgbClr val="FF0000"/>
                </a:solidFill>
              </a:rPr>
              <a:t>Y</a:t>
            </a:r>
            <a:r>
              <a:rPr lang="pt-BR" altLang="tr-TR" sz="2400" b="1" dirty="0">
                <a:solidFill>
                  <a:srgbClr val="FF0000"/>
                </a:solidFill>
              </a:rPr>
              <a:t>üksek frekanslardaki </a:t>
            </a:r>
            <a:r>
              <a:rPr lang="pt-BR" altLang="tr-TR" sz="2400" b="1" dirty="0">
                <a:solidFill>
                  <a:srgbClr val="7030A0"/>
                </a:solidFill>
              </a:rPr>
              <a:t>ses dalgalarının bir engel ile karşılaştıklarında </a:t>
            </a:r>
            <a:r>
              <a:rPr lang="pt-BR" altLang="tr-TR" sz="2400" b="1" dirty="0">
                <a:solidFill>
                  <a:srgbClr val="FF0000"/>
                </a:solidFill>
              </a:rPr>
              <a:t>enerjilerinin azalmasıdır</a:t>
            </a:r>
            <a:r>
              <a:rPr lang="pt-BR" altLang="tr-TR" sz="2400" b="1" dirty="0">
                <a:solidFill>
                  <a:srgbClr val="7030A0"/>
                </a:solidFill>
              </a:rPr>
              <a:t>.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541029235"/>
      </p:ext>
    </p:extLst>
  </p:cSld>
  <p:clrMapOvr>
    <a:masterClrMapping/>
  </p:clrMapOvr>
  <p:transition>
    <p:check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endParaRPr lang="tr-TR" altLang="tr-TR" sz="2800" b="1" dirty="0">
              <a:solidFill>
                <a:srgbClr val="FF0000"/>
              </a:solidFill>
            </a:endParaRPr>
          </a:p>
          <a:p>
            <a:pPr algn="l"/>
            <a:r>
              <a:rPr lang="pt-BR" altLang="tr-TR" sz="2400" b="1" dirty="0">
                <a:solidFill>
                  <a:srgbClr val="7030A0"/>
                </a:solidFill>
              </a:rPr>
              <a:t>Kokleaya iletilene kadar geçilmesi gereken kemik katman yüzünden </a:t>
            </a:r>
            <a:r>
              <a:rPr lang="pt-BR" altLang="tr-TR" sz="2400" b="1" dirty="0">
                <a:solidFill>
                  <a:srgbClr val="FF0000"/>
                </a:solidFill>
              </a:rPr>
              <a:t>yüksek frekanslı sesler </a:t>
            </a:r>
            <a:r>
              <a:rPr lang="pt-BR" altLang="tr-TR" sz="2400" b="1" dirty="0">
                <a:solidFill>
                  <a:srgbClr val="7030A0"/>
                </a:solidFill>
              </a:rPr>
              <a:t>enerjilerinin bir kısmını kaybetmektedirler. </a:t>
            </a:r>
            <a:endParaRPr lang="tr-TR" altLang="tr-TR" sz="2400" b="1" dirty="0">
              <a:solidFill>
                <a:srgbClr val="7030A0"/>
              </a:solidFill>
            </a:endParaRPr>
          </a:p>
          <a:p>
            <a:pPr algn="l"/>
            <a:r>
              <a:rPr lang="pt-BR" altLang="tr-TR" sz="2400" b="1" dirty="0">
                <a:solidFill>
                  <a:srgbClr val="7030A0"/>
                </a:solidFill>
              </a:rPr>
              <a:t>Yüksek frekanslı ses dalgaları enerjilerini kaybetmelerinden dolayı </a:t>
            </a:r>
            <a:r>
              <a:rPr lang="pt-BR" altLang="tr-TR" sz="2400" b="1" dirty="0">
                <a:solidFill>
                  <a:srgbClr val="FF0000"/>
                </a:solidFill>
              </a:rPr>
              <a:t>özelliklerinin de bir kısmını kaybetmekte </a:t>
            </a:r>
            <a:r>
              <a:rPr lang="pt-BR" altLang="tr-TR" sz="2400" b="1" dirty="0">
                <a:solidFill>
                  <a:srgbClr val="7030A0"/>
                </a:solidFill>
              </a:rPr>
              <a:t>bu da </a:t>
            </a:r>
            <a:r>
              <a:rPr lang="pt-BR" altLang="tr-TR" sz="2400" b="1" dirty="0">
                <a:solidFill>
                  <a:srgbClr val="FF0000"/>
                </a:solidFill>
              </a:rPr>
              <a:t>konuşmayı ayırt etme ve anlama açısından </a:t>
            </a:r>
            <a:r>
              <a:rPr lang="pt-BR" altLang="tr-TR" sz="2400" b="1" dirty="0">
                <a:solidFill>
                  <a:srgbClr val="7030A0"/>
                </a:solidFill>
              </a:rPr>
              <a:t>kemik yolu işitme cihazlarının etkinlikleri daha sorunlu hale getirmektedir.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620724159"/>
      </p:ext>
    </p:extLst>
  </p:cSld>
  <p:clrMapOvr>
    <a:masterClrMapping/>
  </p:clrMapOvr>
  <p:transition>
    <p:check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endParaRPr lang="tr-TR" altLang="tr-TR" sz="2800" b="1" dirty="0">
              <a:solidFill>
                <a:srgbClr val="FF0000"/>
              </a:solidFill>
            </a:endParaRPr>
          </a:p>
          <a:p>
            <a:pPr marL="0" indent="0">
              <a:buNone/>
            </a:pPr>
            <a:r>
              <a:rPr lang="pt-BR" altLang="tr-TR" sz="2400" b="1" dirty="0">
                <a:solidFill>
                  <a:srgbClr val="FF0000"/>
                </a:solidFill>
              </a:rPr>
              <a:t>Kemik yolu amplifikasyonu için kullanılan cihazlar iki tiptir.</a:t>
            </a:r>
            <a:endParaRPr lang="tr-TR" altLang="tr-TR" sz="2400" b="1">
              <a:solidFill>
                <a:srgbClr val="FF0000"/>
              </a:solidFill>
            </a:endParaRPr>
          </a:p>
          <a:p>
            <a:pPr marL="0" indent="0">
              <a:buNone/>
            </a:pPr>
            <a:endParaRPr lang="tr-TR" altLang="tr-TR" sz="2400" b="1" dirty="0">
              <a:solidFill>
                <a:srgbClr val="FF0000"/>
              </a:solidFill>
            </a:endParaRPr>
          </a:p>
          <a:p>
            <a:pPr marL="457200" indent="-457200" algn="l">
              <a:buFont typeface="+mj-lt"/>
              <a:buAutoNum type="arabicPeriod"/>
            </a:pPr>
            <a:r>
              <a:rPr lang="pt-BR" altLang="tr-TR" sz="2400" b="1" dirty="0">
                <a:solidFill>
                  <a:srgbClr val="00B050"/>
                </a:solidFill>
              </a:rPr>
              <a:t>Kemik Yolu İşitme Cihazları </a:t>
            </a:r>
            <a:endParaRPr lang="tr-TR" altLang="tr-TR" sz="2400" b="1" dirty="0">
              <a:solidFill>
                <a:srgbClr val="00B050"/>
              </a:solidFill>
            </a:endParaRPr>
          </a:p>
          <a:p>
            <a:pPr marL="457200" indent="-457200" algn="l">
              <a:buFont typeface="+mj-lt"/>
              <a:buAutoNum type="arabicPeriod"/>
            </a:pPr>
            <a:r>
              <a:rPr lang="pt-BR" altLang="tr-TR" sz="2400" b="1" dirty="0">
                <a:solidFill>
                  <a:srgbClr val="00B050"/>
                </a:solidFill>
              </a:rPr>
              <a:t>Kemiğe İmplante Edilebilir İşitme Cihazlarıdır.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08468656"/>
      </p:ext>
    </p:extLst>
  </p:cSld>
  <p:clrMapOvr>
    <a:masterClrMapping/>
  </p:clrMapOvr>
  <p:transition>
    <p:check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endParaRPr lang="tr-TR" altLang="tr-TR" sz="2800" b="1" dirty="0">
              <a:solidFill>
                <a:srgbClr val="FF0000"/>
              </a:solidFill>
            </a:endParaRPr>
          </a:p>
          <a:p>
            <a:pPr marL="0" indent="0">
              <a:buNone/>
            </a:pPr>
            <a:r>
              <a:rPr lang="pt-BR" altLang="tr-TR" sz="2400" b="1" dirty="0">
                <a:solidFill>
                  <a:srgbClr val="FF0000"/>
                </a:solidFill>
              </a:rPr>
              <a:t>Kemik Yolu İşitme Cihazları </a:t>
            </a:r>
            <a:endParaRPr lang="tr-TR" altLang="tr-TR" sz="2400" b="1" dirty="0">
              <a:solidFill>
                <a:srgbClr val="FF0000"/>
              </a:solidFill>
            </a:endParaRPr>
          </a:p>
          <a:p>
            <a:pPr algn="l"/>
            <a:r>
              <a:rPr lang="pt-BR" altLang="tr-TR" sz="2400" b="1" dirty="0">
                <a:solidFill>
                  <a:srgbClr val="7030A0"/>
                </a:solidFill>
              </a:rPr>
              <a:t>Kemik Yolu İşitme Cihazları iki tip olarak kullanıma sunulmaktadır; </a:t>
            </a:r>
            <a:endParaRPr lang="tr-TR" altLang="tr-TR" sz="2400" b="1" dirty="0">
              <a:solidFill>
                <a:srgbClr val="7030A0"/>
              </a:solidFill>
            </a:endParaRPr>
          </a:p>
          <a:p>
            <a:pPr lvl="2" algn="l"/>
            <a:r>
              <a:rPr lang="pt-BR" altLang="tr-TR" sz="2200" b="1" dirty="0">
                <a:solidFill>
                  <a:srgbClr val="7030A0"/>
                </a:solidFill>
              </a:rPr>
              <a:t>Baş bandı şeklinde olanlar </a:t>
            </a:r>
            <a:endParaRPr lang="tr-TR" altLang="tr-TR" sz="2200" b="1" dirty="0">
              <a:solidFill>
                <a:srgbClr val="7030A0"/>
              </a:solidFill>
            </a:endParaRPr>
          </a:p>
          <a:p>
            <a:pPr lvl="2" algn="l"/>
            <a:r>
              <a:rPr lang="pt-BR" altLang="tr-TR" sz="2200" b="1" dirty="0">
                <a:solidFill>
                  <a:srgbClr val="7030A0"/>
                </a:solidFill>
              </a:rPr>
              <a:t>Gözlük tipi olanlar.  </a:t>
            </a:r>
            <a:endParaRPr lang="tr-TR" altLang="tr-TR" sz="2200" b="1" dirty="0">
              <a:solidFill>
                <a:srgbClr val="7030A0"/>
              </a:solidFill>
            </a:endParaRPr>
          </a:p>
          <a:p>
            <a:pPr marL="914400" lvl="2" indent="0">
              <a:buNone/>
            </a:pPr>
            <a:r>
              <a:rPr lang="tr-TR" altLang="tr-TR" sz="2200" b="1" dirty="0">
                <a:solidFill>
                  <a:srgbClr val="7030A0"/>
                </a:solidFill>
              </a:rPr>
              <a:t>***</a:t>
            </a:r>
            <a:r>
              <a:rPr lang="pt-BR" altLang="tr-TR" sz="2200" b="1" dirty="0">
                <a:solidFill>
                  <a:srgbClr val="7030A0"/>
                </a:solidFill>
              </a:rPr>
              <a:t>Bu iki cihazdan daha iyi basınç sağlayanlar baş bandı şeklinde olanlardır.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312906968"/>
      </p:ext>
    </p:extLst>
  </p:cSld>
  <p:clrMapOvr>
    <a:masterClrMapping/>
  </p:clrMapOvr>
  <p:transition>
    <p:check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4173941" cy="460851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Kemik Yolu İşitme Cihazları </a:t>
            </a:r>
            <a:endParaRPr lang="tr-TR" altLang="tr-TR" sz="2400" b="1" dirty="0">
              <a:solidFill>
                <a:srgbClr val="FF0000"/>
              </a:solidFill>
            </a:endParaRPr>
          </a:p>
          <a:p>
            <a:pPr algn="l"/>
            <a:r>
              <a:rPr lang="pt-BR" altLang="tr-TR" sz="2000" b="1" dirty="0">
                <a:solidFill>
                  <a:srgbClr val="7030A0"/>
                </a:solidFill>
              </a:rPr>
              <a:t>Kemik Yolu İşitme Cihazları iki tip olarak kullanıma sunulmaktadır; </a:t>
            </a:r>
            <a:endParaRPr lang="tr-TR" altLang="tr-TR" sz="2000" b="1" dirty="0">
              <a:solidFill>
                <a:srgbClr val="7030A0"/>
              </a:solidFill>
            </a:endParaRPr>
          </a:p>
          <a:p>
            <a:pPr lvl="2" algn="l"/>
            <a:r>
              <a:rPr lang="pt-BR" altLang="tr-TR" sz="2000" b="1" dirty="0">
                <a:solidFill>
                  <a:srgbClr val="7030A0"/>
                </a:solidFill>
              </a:rPr>
              <a:t>Baş bandı şeklinde olanlar </a:t>
            </a:r>
            <a:endParaRPr lang="tr-TR" altLang="tr-TR" sz="2000" b="1" dirty="0">
              <a:solidFill>
                <a:srgbClr val="7030A0"/>
              </a:solidFill>
            </a:endParaRPr>
          </a:p>
          <a:p>
            <a:pPr lvl="2" algn="l"/>
            <a:r>
              <a:rPr lang="pt-BR" altLang="tr-TR" sz="2000" b="1" dirty="0">
                <a:solidFill>
                  <a:srgbClr val="7030A0"/>
                </a:solidFill>
              </a:rPr>
              <a:t>Gözlük tipi olanlar.  </a:t>
            </a:r>
            <a:endParaRPr lang="tr-TR" altLang="tr-TR" sz="2000" b="1" dirty="0">
              <a:solidFill>
                <a:srgbClr val="7030A0"/>
              </a:solidFill>
            </a:endParaRPr>
          </a:p>
          <a:p>
            <a:pPr marL="914400" lvl="2" indent="0">
              <a:buNone/>
            </a:pPr>
            <a:r>
              <a:rPr lang="tr-TR" altLang="tr-TR" sz="2000" b="1" dirty="0">
                <a:solidFill>
                  <a:srgbClr val="7030A0"/>
                </a:solidFill>
              </a:rPr>
              <a:t>***</a:t>
            </a:r>
            <a:r>
              <a:rPr lang="pt-BR" altLang="tr-TR" sz="2000" b="1" dirty="0">
                <a:solidFill>
                  <a:srgbClr val="7030A0"/>
                </a:solidFill>
              </a:rPr>
              <a:t>Bu iki cihazdan daha iyi basınç sağlayanlar baş bandı şeklinde olanlardır.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1783126"/>
            <a:ext cx="2686050" cy="1704975"/>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2120" y="3861048"/>
            <a:ext cx="2232248" cy="2019652"/>
          </a:xfrm>
          <a:prstGeom prst="rect">
            <a:avLst/>
          </a:prstGeom>
        </p:spPr>
      </p:pic>
    </p:spTree>
    <p:extLst>
      <p:ext uri="{BB962C8B-B14F-4D97-AF65-F5344CB8AC3E}">
        <p14:creationId xmlns:p14="http://schemas.microsoft.com/office/powerpoint/2010/main" val="2739598541"/>
      </p:ext>
    </p:extLst>
  </p:cSld>
  <p:clrMapOvr>
    <a:masterClrMapping/>
  </p:clrMapOvr>
  <p:transition>
    <p:check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4173941" cy="460851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Kemik Yolu İşitme Cihazları </a:t>
            </a:r>
            <a:endParaRPr lang="tr-TR" altLang="tr-TR" sz="2400" b="1" dirty="0">
              <a:solidFill>
                <a:srgbClr val="FF0000"/>
              </a:solidFill>
            </a:endParaRPr>
          </a:p>
          <a:p>
            <a:pPr algn="l"/>
            <a:r>
              <a:rPr lang="pt-BR" altLang="tr-TR" sz="2000" b="1" dirty="0">
                <a:solidFill>
                  <a:srgbClr val="7030A0"/>
                </a:solidFill>
              </a:rPr>
              <a:t>Kemik Yolu İşitme Cihazları iki tip olarak kullanıma sunulmaktadır; </a:t>
            </a:r>
            <a:endParaRPr lang="tr-TR" altLang="tr-TR" sz="2000" b="1" dirty="0">
              <a:solidFill>
                <a:srgbClr val="7030A0"/>
              </a:solidFill>
            </a:endParaRPr>
          </a:p>
          <a:p>
            <a:pPr lvl="2" algn="l"/>
            <a:r>
              <a:rPr lang="pt-BR" altLang="tr-TR" sz="2000" b="1" dirty="0">
                <a:solidFill>
                  <a:srgbClr val="7030A0"/>
                </a:solidFill>
              </a:rPr>
              <a:t>Baş bandı şeklinde olanlar </a:t>
            </a:r>
            <a:endParaRPr lang="tr-TR" altLang="tr-TR" sz="2000" b="1" dirty="0">
              <a:solidFill>
                <a:srgbClr val="7030A0"/>
              </a:solidFill>
            </a:endParaRPr>
          </a:p>
          <a:p>
            <a:pPr lvl="2" algn="l"/>
            <a:r>
              <a:rPr lang="pt-BR" altLang="tr-TR" sz="2000" b="1" dirty="0">
                <a:solidFill>
                  <a:srgbClr val="7030A0"/>
                </a:solidFill>
              </a:rPr>
              <a:t>Gözlük tipi olanlar.  </a:t>
            </a:r>
            <a:endParaRPr lang="tr-TR" altLang="tr-TR" sz="2000" b="1" dirty="0">
              <a:solidFill>
                <a:srgbClr val="7030A0"/>
              </a:solidFill>
            </a:endParaRPr>
          </a:p>
          <a:p>
            <a:pPr marL="914400" lvl="2" indent="0">
              <a:buNone/>
            </a:pPr>
            <a:r>
              <a:rPr lang="tr-TR" altLang="tr-TR" sz="2000" b="1" dirty="0">
                <a:solidFill>
                  <a:srgbClr val="7030A0"/>
                </a:solidFill>
              </a:rPr>
              <a:t>***</a:t>
            </a:r>
            <a:r>
              <a:rPr lang="pt-BR" altLang="tr-TR" sz="2000" b="1" dirty="0">
                <a:solidFill>
                  <a:srgbClr val="7030A0"/>
                </a:solidFill>
              </a:rPr>
              <a:t>Bu iki cihazdan daha iyi basınç sağlayanlar baş bandı şeklinde olanlardır.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056" y="1988840"/>
            <a:ext cx="3238500" cy="2160240"/>
          </a:xfrm>
          <a:prstGeom prst="rect">
            <a:avLst/>
          </a:prstGeom>
        </p:spPr>
      </p:pic>
      <p:pic>
        <p:nvPicPr>
          <p:cNvPr id="8" name="Resi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4365104"/>
            <a:ext cx="3238500" cy="1828031"/>
          </a:xfrm>
          <a:prstGeom prst="rect">
            <a:avLst/>
          </a:prstGeom>
        </p:spPr>
      </p:pic>
    </p:spTree>
    <p:extLst>
      <p:ext uri="{BB962C8B-B14F-4D97-AF65-F5344CB8AC3E}">
        <p14:creationId xmlns:p14="http://schemas.microsoft.com/office/powerpoint/2010/main" val="3603008129"/>
      </p:ext>
    </p:extLst>
  </p:cSld>
  <p:clrMapOvr>
    <a:masterClrMapping/>
  </p:clrMapOvr>
  <p:transition>
    <p:check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4173941" cy="460851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Kemik Yolu İşitme Cihazları </a:t>
            </a:r>
            <a:endParaRPr lang="tr-TR" altLang="tr-TR" sz="2400" b="1" dirty="0">
              <a:solidFill>
                <a:srgbClr val="FF0000"/>
              </a:solidFill>
            </a:endParaRPr>
          </a:p>
          <a:p>
            <a:pPr algn="l"/>
            <a:r>
              <a:rPr lang="pt-BR" altLang="tr-TR" sz="2000" b="1" dirty="0">
                <a:solidFill>
                  <a:srgbClr val="7030A0"/>
                </a:solidFill>
              </a:rPr>
              <a:t>Kemik Yolu İşitme Cihazları iki tip olarak kullanıma sunulmaktadır; </a:t>
            </a:r>
            <a:endParaRPr lang="tr-TR" altLang="tr-TR" sz="2000" b="1" dirty="0">
              <a:solidFill>
                <a:srgbClr val="7030A0"/>
              </a:solidFill>
            </a:endParaRPr>
          </a:p>
          <a:p>
            <a:pPr lvl="2" algn="l"/>
            <a:r>
              <a:rPr lang="pt-BR" altLang="tr-TR" sz="2000" b="1" dirty="0">
                <a:solidFill>
                  <a:srgbClr val="7030A0"/>
                </a:solidFill>
              </a:rPr>
              <a:t>Baş bandı şeklinde olanlar </a:t>
            </a:r>
            <a:endParaRPr lang="tr-TR" altLang="tr-TR" sz="2000" b="1" dirty="0">
              <a:solidFill>
                <a:srgbClr val="7030A0"/>
              </a:solidFill>
            </a:endParaRPr>
          </a:p>
          <a:p>
            <a:pPr lvl="2" algn="l"/>
            <a:r>
              <a:rPr lang="pt-BR" altLang="tr-TR" sz="2000" b="1" dirty="0">
                <a:solidFill>
                  <a:srgbClr val="7030A0"/>
                </a:solidFill>
              </a:rPr>
              <a:t>Gözlük tipi olanlar.  </a:t>
            </a:r>
            <a:endParaRPr lang="tr-TR" altLang="tr-TR" sz="2000" b="1" dirty="0">
              <a:solidFill>
                <a:srgbClr val="7030A0"/>
              </a:solidFill>
            </a:endParaRPr>
          </a:p>
          <a:p>
            <a:pPr marL="914400" lvl="2" indent="0">
              <a:buNone/>
            </a:pPr>
            <a:r>
              <a:rPr lang="tr-TR" altLang="tr-TR" sz="2000" b="1" dirty="0">
                <a:solidFill>
                  <a:srgbClr val="7030A0"/>
                </a:solidFill>
              </a:rPr>
              <a:t>***</a:t>
            </a:r>
            <a:r>
              <a:rPr lang="pt-BR" altLang="tr-TR" sz="2000" b="1" dirty="0">
                <a:solidFill>
                  <a:srgbClr val="7030A0"/>
                </a:solidFill>
              </a:rPr>
              <a:t>Bu iki cihazdan daha iyi basınç sağlayanlar baş bandı şeklinde olanlardır.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1772816"/>
            <a:ext cx="4104456" cy="1800200"/>
          </a:xfrm>
          <a:prstGeom prst="rect">
            <a:avLst/>
          </a:prstGeom>
        </p:spPr>
      </p:pic>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4212377"/>
            <a:ext cx="4032448" cy="1884367"/>
          </a:xfrm>
          <a:prstGeom prst="rect">
            <a:avLst/>
          </a:prstGeom>
        </p:spPr>
      </p:pic>
    </p:spTree>
    <p:extLst>
      <p:ext uri="{BB962C8B-B14F-4D97-AF65-F5344CB8AC3E}">
        <p14:creationId xmlns:p14="http://schemas.microsoft.com/office/powerpoint/2010/main" val="518427077"/>
      </p:ext>
    </p:extLst>
  </p:cSld>
  <p:clrMapOvr>
    <a:masterClrMapping/>
  </p:clrMapOvr>
  <p:transition>
    <p:checke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0" y="838200"/>
            <a:ext cx="7924800" cy="1752600"/>
          </a:xfrm>
        </p:spPr>
        <p:txBody>
          <a:bodyPr/>
          <a:lstStyle/>
          <a:p>
            <a:r>
              <a:rPr lang="tr-TR" altLang="tr-TR"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PEDİATRİK ODYOLOJİ</a:t>
            </a:r>
          </a:p>
        </p:txBody>
      </p:sp>
      <p:sp>
        <p:nvSpPr>
          <p:cNvPr id="4101" name="Rectangle 5"/>
          <p:cNvSpPr>
            <a:spLocks noGrp="1" noChangeArrowheads="1"/>
          </p:cNvSpPr>
          <p:nvPr>
            <p:ph type="subTitle" idx="1"/>
          </p:nvPr>
        </p:nvSpPr>
        <p:spPr>
          <a:xfrm>
            <a:off x="539552" y="2420888"/>
            <a:ext cx="7629128" cy="3744416"/>
          </a:xfrm>
        </p:spPr>
        <p:txBody>
          <a:bodyPr/>
          <a:lstStyle/>
          <a:p>
            <a:pPr algn="l"/>
            <a:r>
              <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Yrd. Doçent Doktor Kemal </a:t>
            </a:r>
            <a:r>
              <a:rPr lang="tr-TR" altLang="tr-TR" sz="3600" b="1" dirty="0" err="1">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Tuskan</a:t>
            </a:r>
            <a:endPar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endParaRPr>
          </a:p>
          <a:p>
            <a:pPr algn="l"/>
            <a:r>
              <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kemaltuskan@yahoo.com</a:t>
            </a:r>
          </a:p>
          <a:p>
            <a:pPr algn="l"/>
            <a:r>
              <a:rPr lang="tr-TR" altLang="tr-TR" sz="3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Telefon +90 533 6854293</a:t>
            </a:r>
          </a:p>
          <a:p>
            <a:pPr algn="l"/>
            <a:r>
              <a:rPr lang="tr-TR" altLang="tr-TR" sz="24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rPr>
              <a:t>https://kemaltuskan.wixsite.com/yrddocdrkemaltuskan</a:t>
            </a:r>
          </a:p>
        </p:txBody>
      </p:sp>
    </p:spTree>
    <p:extLst>
      <p:ext uri="{BB962C8B-B14F-4D97-AF65-F5344CB8AC3E}">
        <p14:creationId xmlns:p14="http://schemas.microsoft.com/office/powerpoint/2010/main" val="450470973"/>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4173941" cy="460851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Kemik Yolu İşitme Cihazları </a:t>
            </a:r>
            <a:endParaRPr lang="tr-TR" altLang="tr-TR" sz="2400" b="1" dirty="0">
              <a:solidFill>
                <a:srgbClr val="FF0000"/>
              </a:solidFill>
            </a:endParaRPr>
          </a:p>
          <a:p>
            <a:pPr algn="l"/>
            <a:r>
              <a:rPr lang="pt-BR" altLang="tr-TR" sz="2000" b="1" dirty="0">
                <a:solidFill>
                  <a:srgbClr val="7030A0"/>
                </a:solidFill>
              </a:rPr>
              <a:t>Kemik Yolu İşitme Cihazları iki tip olarak kullanıma sunulmaktadır; </a:t>
            </a:r>
            <a:endParaRPr lang="tr-TR" altLang="tr-TR" sz="2000" b="1" dirty="0">
              <a:solidFill>
                <a:srgbClr val="7030A0"/>
              </a:solidFill>
            </a:endParaRPr>
          </a:p>
          <a:p>
            <a:pPr lvl="2" algn="l"/>
            <a:r>
              <a:rPr lang="pt-BR" altLang="tr-TR" sz="2000" b="1" dirty="0">
                <a:solidFill>
                  <a:srgbClr val="7030A0"/>
                </a:solidFill>
              </a:rPr>
              <a:t>Baş bandı şeklinde olanlar </a:t>
            </a:r>
            <a:endParaRPr lang="tr-TR" altLang="tr-TR" sz="2000" b="1" dirty="0">
              <a:solidFill>
                <a:srgbClr val="7030A0"/>
              </a:solidFill>
            </a:endParaRPr>
          </a:p>
          <a:p>
            <a:pPr lvl="2" algn="l"/>
            <a:r>
              <a:rPr lang="pt-BR" altLang="tr-TR" sz="2000" b="1" dirty="0">
                <a:solidFill>
                  <a:srgbClr val="7030A0"/>
                </a:solidFill>
              </a:rPr>
              <a:t>Gözlük tipi olanlar.  </a:t>
            </a:r>
            <a:endParaRPr lang="tr-TR" altLang="tr-TR" sz="2000" b="1" dirty="0">
              <a:solidFill>
                <a:srgbClr val="7030A0"/>
              </a:solidFill>
            </a:endParaRPr>
          </a:p>
          <a:p>
            <a:pPr marL="914400" lvl="2" indent="0">
              <a:buNone/>
            </a:pPr>
            <a:r>
              <a:rPr lang="tr-TR" altLang="tr-TR" sz="2000" b="1" dirty="0">
                <a:solidFill>
                  <a:srgbClr val="7030A0"/>
                </a:solidFill>
              </a:rPr>
              <a:t>***</a:t>
            </a:r>
            <a:r>
              <a:rPr lang="pt-BR" altLang="tr-TR" sz="2000" b="1" dirty="0">
                <a:solidFill>
                  <a:srgbClr val="7030A0"/>
                </a:solidFill>
              </a:rPr>
              <a:t>Bu iki cihazdan daha iyi basınç sağlayanlar baş bandı şeklinde olanlardır.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1772816"/>
            <a:ext cx="4104456" cy="1800200"/>
          </a:xfrm>
          <a:prstGeom prst="rect">
            <a:avLst/>
          </a:prstGeom>
        </p:spPr>
      </p:pic>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4212377"/>
            <a:ext cx="4032448" cy="1884367"/>
          </a:xfrm>
          <a:prstGeom prst="rect">
            <a:avLst/>
          </a:prstGeom>
        </p:spPr>
      </p:pic>
    </p:spTree>
    <p:extLst>
      <p:ext uri="{BB962C8B-B14F-4D97-AF65-F5344CB8AC3E}">
        <p14:creationId xmlns:p14="http://schemas.microsoft.com/office/powerpoint/2010/main" val="1346605016"/>
      </p:ext>
    </p:extLst>
  </p:cSld>
  <p:clrMapOvr>
    <a:masterClrMapping/>
  </p:clrMapOvr>
  <p:transition>
    <p:check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Kemiğe İmplante Edilen Kemik Yolu İşitme Cihazları</a:t>
            </a:r>
            <a:endParaRPr lang="tr-TR" altLang="tr-TR" sz="2400" b="1" dirty="0">
              <a:solidFill>
                <a:srgbClr val="FF0000"/>
              </a:solidFill>
            </a:endParaRPr>
          </a:p>
          <a:p>
            <a:pPr marL="0" indent="0">
              <a:buNone/>
            </a:pPr>
            <a:r>
              <a:rPr lang="tr-TR" altLang="tr-TR" sz="2400" b="1" dirty="0">
                <a:solidFill>
                  <a:srgbClr val="FF0000"/>
                </a:solidFill>
              </a:rPr>
              <a:t>Avantajlar</a:t>
            </a:r>
          </a:p>
          <a:p>
            <a:pPr algn="l"/>
            <a:r>
              <a:rPr lang="pt-BR" altLang="tr-TR" sz="2000" b="1" dirty="0">
                <a:solidFill>
                  <a:srgbClr val="7030A0"/>
                </a:solidFill>
              </a:rPr>
              <a:t>Dış kulak yolunu kapatmadığından oklüzyon oluşmaz.</a:t>
            </a:r>
          </a:p>
          <a:p>
            <a:pPr algn="l"/>
            <a:r>
              <a:rPr lang="pt-BR" altLang="tr-TR" sz="2000" b="1" dirty="0">
                <a:solidFill>
                  <a:srgbClr val="7030A0"/>
                </a:solidFill>
              </a:rPr>
              <a:t>Dış kulak yolu açık olduğundan orta kulağın havalanmasına izin verir. Böylece orta kulak infeksiyonu gelişimi riski artmaz.</a:t>
            </a:r>
          </a:p>
          <a:p>
            <a:pPr algn="l"/>
            <a:r>
              <a:rPr lang="pt-BR" altLang="tr-TR" sz="2000" b="1" dirty="0">
                <a:solidFill>
                  <a:srgbClr val="7030A0"/>
                </a:solidFill>
              </a:rPr>
              <a:t>Dış kulak yolunda desquamasyon oluşumunu engeller. Böylece dış kulak yolunda infeksiyon görülme ihtimalini arttırmaz.</a:t>
            </a:r>
          </a:p>
          <a:p>
            <a:pPr algn="l"/>
            <a:r>
              <a:rPr lang="pt-BR" altLang="tr-TR" sz="2000" b="1" dirty="0">
                <a:solidFill>
                  <a:srgbClr val="7030A0"/>
                </a:solidFill>
              </a:rPr>
              <a:t>Dış kulak yolu sekresyonlarından etkilenmeyeceği için cihazda teknik arızalar oluşmaz.</a:t>
            </a:r>
          </a:p>
          <a:p>
            <a:pPr algn="l"/>
            <a:r>
              <a:rPr lang="pt-BR" altLang="tr-TR" sz="2000" b="1" dirty="0">
                <a:solidFill>
                  <a:srgbClr val="7030A0"/>
                </a:solidFill>
              </a:rPr>
              <a:t>Başın gölge etkisini yenebilecek yegane yöntemdir.</a:t>
            </a:r>
            <a:endParaRPr lang="pt-BR" altLang="tr-TR" sz="2400" b="1" dirty="0">
              <a:solidFill>
                <a:srgbClr val="7030A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662810923"/>
      </p:ext>
    </p:extLst>
  </p:cSld>
  <p:clrMapOvr>
    <a:masterClrMapping/>
  </p:clrMapOvr>
  <p:transition>
    <p:check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Kemi</a:t>
            </a:r>
            <a:r>
              <a:rPr lang="tr-TR" altLang="tr-TR" sz="2400" b="1" dirty="0">
                <a:solidFill>
                  <a:srgbClr val="FF0000"/>
                </a:solidFill>
              </a:rPr>
              <a:t>k Yolunu Kullanan İşitme Cihazları</a:t>
            </a:r>
          </a:p>
          <a:p>
            <a:pPr marL="0" indent="0">
              <a:buNone/>
            </a:pPr>
            <a:r>
              <a:rPr lang="tr-TR" altLang="tr-TR" sz="2400" b="1" dirty="0">
                <a:solidFill>
                  <a:srgbClr val="FF0000"/>
                </a:solidFill>
              </a:rPr>
              <a:t>Kullanım Zorlukları</a:t>
            </a:r>
          </a:p>
          <a:p>
            <a:pPr algn="l"/>
            <a:r>
              <a:rPr lang="pt-BR" altLang="tr-TR" sz="2400" b="1" dirty="0">
                <a:solidFill>
                  <a:srgbClr val="7030A0"/>
                </a:solidFill>
              </a:rPr>
              <a:t>Bu cihazların kafaya stabilizasyonu çocuklarda gayet zordur.</a:t>
            </a:r>
          </a:p>
          <a:p>
            <a:pPr algn="l"/>
            <a:r>
              <a:rPr lang="pt-BR" altLang="tr-TR" sz="2400" b="1" dirty="0">
                <a:solidFill>
                  <a:srgbClr val="7030A0"/>
                </a:solidFill>
              </a:rPr>
              <a:t>Çocuklarda en iyi stabilizasyon yöntemi bant şeklindeki kullanım olmakla birlikte bu yöntem erkek çocuklarda sorunlara yol açmaktadır.</a:t>
            </a:r>
          </a:p>
          <a:p>
            <a:pPr algn="l"/>
            <a:r>
              <a:rPr lang="pt-BR" altLang="tr-TR" sz="2400" b="1" dirty="0">
                <a:solidFill>
                  <a:srgbClr val="7030A0"/>
                </a:solidFill>
              </a:rPr>
              <a:t>Erişkinlerde taç yöntemi kullanımı zor iken gözlük şeklinde kullanımı daha yaygındır. Ancak gözlük tipinin mastoid kemiğe temas ettirilmesi daha zordur.</a:t>
            </a:r>
          </a:p>
          <a:p>
            <a:pPr algn="l"/>
            <a:endParaRPr lang="pt-BR" altLang="tr-TR" sz="2400" b="1" dirty="0">
              <a:solidFill>
                <a:srgbClr val="7030A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29469015"/>
      </p:ext>
    </p:extLst>
  </p:cSld>
  <p:clrMapOvr>
    <a:masterClrMapping/>
  </p:clrMapOvr>
  <p:transition>
    <p:check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Kemi</a:t>
            </a:r>
            <a:r>
              <a:rPr lang="tr-TR" altLang="tr-TR" sz="2400" b="1" dirty="0">
                <a:solidFill>
                  <a:srgbClr val="FF0000"/>
                </a:solidFill>
              </a:rPr>
              <a:t>k Yolunu Kullanan İşitme Cihazları</a:t>
            </a:r>
          </a:p>
          <a:p>
            <a:pPr marL="0" indent="0">
              <a:buNone/>
            </a:pPr>
            <a:r>
              <a:rPr lang="tr-TR" altLang="tr-TR" sz="2400" b="1" dirty="0">
                <a:solidFill>
                  <a:srgbClr val="FF0000"/>
                </a:solidFill>
              </a:rPr>
              <a:t>Teknik Zorlukları</a:t>
            </a:r>
          </a:p>
          <a:p>
            <a:pPr algn="l"/>
            <a:r>
              <a:rPr lang="pt-BR" altLang="tr-TR" sz="2000" b="1" dirty="0">
                <a:solidFill>
                  <a:srgbClr val="7030A0"/>
                </a:solidFill>
              </a:rPr>
              <a:t>Ses kalitesi yetersiz olabilir.</a:t>
            </a:r>
          </a:p>
          <a:p>
            <a:pPr algn="l"/>
            <a:r>
              <a:rPr lang="pt-BR" altLang="tr-TR" sz="2000" b="1" dirty="0">
                <a:solidFill>
                  <a:srgbClr val="7030A0"/>
                </a:solidFill>
              </a:rPr>
              <a:t>Yumuşak dokuya uygulanan vibrasyon ve basınç rahatsızlık verebilmektedir.</a:t>
            </a:r>
          </a:p>
          <a:p>
            <a:pPr algn="l"/>
            <a:r>
              <a:rPr lang="pt-BR" altLang="tr-TR" sz="2000" b="1" dirty="0">
                <a:solidFill>
                  <a:srgbClr val="7030A0"/>
                </a:solidFill>
              </a:rPr>
              <a:t>Kemik yolu iletim için kullanılması gereken enerji miktarı oldukça fazladır.</a:t>
            </a:r>
          </a:p>
          <a:p>
            <a:pPr algn="l"/>
            <a:r>
              <a:rPr lang="pt-BR" altLang="tr-TR" sz="2000" b="1" dirty="0">
                <a:solidFill>
                  <a:srgbClr val="7030A0"/>
                </a:solidFill>
              </a:rPr>
              <a:t>Gözlük tipi cihazlarda kazanç sınırlıdır.</a:t>
            </a:r>
          </a:p>
          <a:p>
            <a:pPr algn="l"/>
            <a:r>
              <a:rPr lang="pt-BR" altLang="tr-TR" sz="2000" b="1" dirty="0">
                <a:solidFill>
                  <a:srgbClr val="7030A0"/>
                </a:solidFill>
              </a:rPr>
              <a:t>Kemiğe İmplante Edilebilir İşitme Cihazları cerrahi müdahale olmaksızın yerleştirilemezler. </a:t>
            </a:r>
          </a:p>
          <a:p>
            <a:pPr algn="l"/>
            <a:endParaRPr lang="pt-BR" altLang="tr-TR" sz="2400" b="1" dirty="0">
              <a:solidFill>
                <a:srgbClr val="7030A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844425577"/>
      </p:ext>
    </p:extLst>
  </p:cSld>
  <p:clrMapOvr>
    <a:masterClrMapping/>
  </p:clrMapOvr>
  <p:transition>
    <p:check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ENDİKASYONLARI</a:t>
            </a:r>
            <a:endParaRPr lang="tr-TR" altLang="tr-TR" sz="2400" b="1" dirty="0">
              <a:solidFill>
                <a:srgbClr val="FF0000"/>
              </a:solidFill>
            </a:endParaRPr>
          </a:p>
          <a:p>
            <a:pPr marL="0" indent="0">
              <a:buNone/>
            </a:pPr>
            <a:endParaRPr lang="tr-TR" altLang="tr-TR" sz="2400" b="1" dirty="0">
              <a:solidFill>
                <a:srgbClr val="FF0000"/>
              </a:solidFill>
            </a:endParaRPr>
          </a:p>
          <a:p>
            <a:pPr algn="l"/>
            <a:r>
              <a:rPr lang="pt-BR" altLang="tr-TR" sz="2000" b="1" dirty="0">
                <a:solidFill>
                  <a:srgbClr val="7030A0"/>
                </a:solidFill>
              </a:rPr>
              <a:t>Bilateral İletim ya da Mikst Tip İşitme Kayıplarında Unilateral Uygulama</a:t>
            </a:r>
            <a:endParaRPr lang="tr-TR" altLang="tr-TR" sz="2000" b="1" dirty="0">
              <a:solidFill>
                <a:srgbClr val="7030A0"/>
              </a:solidFill>
            </a:endParaRPr>
          </a:p>
          <a:p>
            <a:pPr algn="l"/>
            <a:r>
              <a:rPr lang="pt-BR" altLang="tr-TR" sz="2000" b="1" dirty="0">
                <a:solidFill>
                  <a:srgbClr val="7030A0"/>
                </a:solidFill>
              </a:rPr>
              <a:t>Tek Taraflı İletim Tipi ya da Mikst Tip İşitme Kayıplarında</a:t>
            </a:r>
            <a:endParaRPr lang="tr-TR" altLang="tr-TR" sz="2000" b="1" dirty="0">
              <a:solidFill>
                <a:srgbClr val="7030A0"/>
              </a:solidFill>
            </a:endParaRPr>
          </a:p>
          <a:p>
            <a:pPr algn="l"/>
            <a:r>
              <a:rPr lang="tr-TR" altLang="tr-TR" sz="2000" b="1" dirty="0">
                <a:solidFill>
                  <a:srgbClr val="7030A0"/>
                </a:solidFill>
              </a:rPr>
              <a:t>Tek Taraflı </a:t>
            </a:r>
            <a:r>
              <a:rPr lang="tr-TR" altLang="tr-TR" sz="2000" b="1" dirty="0" err="1">
                <a:solidFill>
                  <a:srgbClr val="7030A0"/>
                </a:solidFill>
              </a:rPr>
              <a:t>Sensörinöral</a:t>
            </a:r>
            <a:r>
              <a:rPr lang="tr-TR" altLang="tr-TR" sz="2000" b="1" dirty="0">
                <a:solidFill>
                  <a:srgbClr val="7030A0"/>
                </a:solidFill>
              </a:rPr>
              <a:t> Kayıplılarda</a:t>
            </a:r>
          </a:p>
          <a:p>
            <a:pPr algn="l"/>
            <a:endParaRPr lang="tr-TR" altLang="tr-TR" sz="2000" b="1" dirty="0">
              <a:solidFill>
                <a:srgbClr val="7030A0"/>
              </a:solidFill>
            </a:endParaRPr>
          </a:p>
          <a:p>
            <a:pPr algn="l"/>
            <a:endParaRPr lang="pt-BR" altLang="tr-TR" sz="2000" b="1" dirty="0">
              <a:solidFill>
                <a:srgbClr val="7030A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92185171"/>
      </p:ext>
    </p:extLst>
  </p:cSld>
  <p:clrMapOvr>
    <a:masterClrMapping/>
  </p:clrMapOvr>
  <p:transition>
    <p:check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ENDİKASYONLARI</a:t>
            </a:r>
            <a:endParaRPr lang="tr-TR" altLang="tr-TR" sz="2400" b="1" dirty="0">
              <a:solidFill>
                <a:srgbClr val="FF0000"/>
              </a:solidFill>
            </a:endParaRPr>
          </a:p>
          <a:p>
            <a:pPr marL="0" indent="0">
              <a:buNone/>
            </a:pPr>
            <a:r>
              <a:rPr lang="tr-TR" altLang="tr-TR" sz="2000" b="1" dirty="0">
                <a:solidFill>
                  <a:srgbClr val="FF0000"/>
                </a:solidFill>
              </a:rPr>
              <a:t>Bilateral İletim ya da Mikst Tip İşitme Kayıplarında </a:t>
            </a:r>
            <a:r>
              <a:rPr lang="tr-TR" altLang="tr-TR" sz="2000" b="1" dirty="0" err="1">
                <a:solidFill>
                  <a:srgbClr val="FF0000"/>
                </a:solidFill>
              </a:rPr>
              <a:t>Unilateral</a:t>
            </a:r>
            <a:r>
              <a:rPr lang="tr-TR" altLang="tr-TR" sz="2000" b="1" dirty="0">
                <a:solidFill>
                  <a:srgbClr val="FF0000"/>
                </a:solidFill>
              </a:rPr>
              <a:t> Uygulama</a:t>
            </a:r>
          </a:p>
          <a:p>
            <a:pPr algn="l"/>
            <a:endParaRPr lang="tr-TR" altLang="tr-TR" sz="2000" b="1" dirty="0">
              <a:solidFill>
                <a:srgbClr val="7030A0"/>
              </a:solidFill>
            </a:endParaRPr>
          </a:p>
          <a:p>
            <a:pPr marL="0" indent="0">
              <a:buNone/>
            </a:pPr>
            <a:r>
              <a:rPr lang="pt-BR" altLang="tr-TR" sz="2400" b="1" dirty="0">
                <a:solidFill>
                  <a:srgbClr val="7030A0"/>
                </a:solidFill>
              </a:rPr>
              <a:t>En önemli kullanımdaki pratikliği nörosensorial tip kayıplarda işitme kaybı miktarı arttığında cihazın işlevi azalırken kemiğe implante edilen cihazların işlevi </a:t>
            </a:r>
            <a:r>
              <a:rPr lang="pt-BR" altLang="tr-TR" sz="2400" b="1" dirty="0">
                <a:solidFill>
                  <a:srgbClr val="FF0000"/>
                </a:solidFill>
              </a:rPr>
              <a:t>değişmemektedir</a:t>
            </a:r>
            <a:r>
              <a:rPr lang="pt-BR" altLang="tr-TR" sz="2400" b="1" dirty="0">
                <a:solidFill>
                  <a:srgbClr val="7030A0"/>
                </a:solidFill>
              </a:rPr>
              <a:t>.</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969113274"/>
      </p:ext>
    </p:extLst>
  </p:cSld>
  <p:clrMapOvr>
    <a:masterClrMapping/>
  </p:clrMapOvr>
  <p:transition>
    <p:check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ENDİKASYONLARI</a:t>
            </a:r>
            <a:endParaRPr lang="tr-TR" altLang="tr-TR" sz="2400" b="1" dirty="0">
              <a:solidFill>
                <a:srgbClr val="FF0000"/>
              </a:solidFill>
            </a:endParaRPr>
          </a:p>
          <a:p>
            <a:pPr marL="0" indent="0">
              <a:buNone/>
            </a:pPr>
            <a:r>
              <a:rPr lang="tr-TR" altLang="tr-TR" sz="2000" b="1" dirty="0">
                <a:solidFill>
                  <a:srgbClr val="FF0000"/>
                </a:solidFill>
              </a:rPr>
              <a:t>Bilateral İletim ya da Mikst Tip İşitme Kayıplarında </a:t>
            </a:r>
            <a:r>
              <a:rPr lang="tr-TR" altLang="tr-TR" sz="2000" b="1" dirty="0" err="1">
                <a:solidFill>
                  <a:srgbClr val="FF0000"/>
                </a:solidFill>
              </a:rPr>
              <a:t>Unilateral</a:t>
            </a:r>
            <a:r>
              <a:rPr lang="tr-TR" altLang="tr-TR" sz="2000" b="1" dirty="0">
                <a:solidFill>
                  <a:srgbClr val="FF0000"/>
                </a:solidFill>
              </a:rPr>
              <a:t> Uygulama</a:t>
            </a:r>
          </a:p>
          <a:p>
            <a:pPr algn="l"/>
            <a:endParaRPr lang="tr-TR" altLang="tr-TR" sz="2000" b="1" dirty="0">
              <a:solidFill>
                <a:srgbClr val="7030A0"/>
              </a:solidFill>
            </a:endParaRPr>
          </a:p>
          <a:p>
            <a:pPr marL="0" indent="0">
              <a:buNone/>
            </a:pPr>
            <a:r>
              <a:rPr lang="tr-TR" altLang="tr-TR" sz="2000" b="1" dirty="0">
                <a:solidFill>
                  <a:srgbClr val="7030A0"/>
                </a:solidFill>
              </a:rPr>
              <a:t>Ülkemizde geçerli Sağlık Uygulamaları Tebligatı (SUT)’a göre ödendiği </a:t>
            </a:r>
            <a:r>
              <a:rPr lang="tr-TR" altLang="tr-TR" sz="2000" b="1" dirty="0">
                <a:solidFill>
                  <a:srgbClr val="FF0000"/>
                </a:solidFill>
              </a:rPr>
              <a:t>tek bir endikasyon mevcuttur </a:t>
            </a:r>
            <a:r>
              <a:rPr lang="tr-TR" altLang="tr-TR" sz="2000" b="1" dirty="0">
                <a:solidFill>
                  <a:srgbClr val="7030A0"/>
                </a:solidFill>
              </a:rPr>
              <a:t>ve bu endikasyon </a:t>
            </a:r>
            <a:r>
              <a:rPr lang="tr-TR" altLang="tr-TR" sz="2000" b="1" dirty="0" err="1">
                <a:solidFill>
                  <a:srgbClr val="7030A0"/>
                </a:solidFill>
              </a:rPr>
              <a:t>bilateral</a:t>
            </a:r>
            <a:r>
              <a:rPr lang="tr-TR" altLang="tr-TR" sz="2000" b="1" dirty="0">
                <a:solidFill>
                  <a:srgbClr val="7030A0"/>
                </a:solidFill>
              </a:rPr>
              <a:t> iletim veya Mikst tip işitme kaybıdır.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03643443"/>
      </p:ext>
    </p:extLst>
  </p:cSld>
  <p:clrMapOvr>
    <a:masterClrMapping/>
  </p:clrMapOvr>
  <p:transition>
    <p:check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ENDİKASYONLARI</a:t>
            </a:r>
            <a:endParaRPr lang="tr-TR" altLang="tr-TR" sz="2400" b="1" dirty="0">
              <a:solidFill>
                <a:srgbClr val="FF0000"/>
              </a:solidFill>
            </a:endParaRPr>
          </a:p>
          <a:p>
            <a:pPr marL="0" indent="0">
              <a:buNone/>
            </a:pPr>
            <a:r>
              <a:rPr lang="tr-TR" altLang="tr-TR" sz="2000" b="1" dirty="0">
                <a:solidFill>
                  <a:srgbClr val="FF0000"/>
                </a:solidFill>
              </a:rPr>
              <a:t>Bilateral İletim ya da Mikst Tip İşitme Kayıplarında </a:t>
            </a:r>
            <a:r>
              <a:rPr lang="tr-TR" altLang="tr-TR" sz="2000" b="1" dirty="0" err="1">
                <a:solidFill>
                  <a:srgbClr val="FF0000"/>
                </a:solidFill>
              </a:rPr>
              <a:t>Unilateral</a:t>
            </a:r>
            <a:r>
              <a:rPr lang="tr-TR" altLang="tr-TR" sz="2000" b="1" dirty="0">
                <a:solidFill>
                  <a:srgbClr val="FF0000"/>
                </a:solidFill>
              </a:rPr>
              <a:t> Uygulama</a:t>
            </a:r>
          </a:p>
          <a:p>
            <a:pPr algn="l"/>
            <a:endParaRPr lang="tr-TR" altLang="tr-TR" sz="2000" b="1" dirty="0">
              <a:solidFill>
                <a:srgbClr val="7030A0"/>
              </a:solidFill>
            </a:endParaRPr>
          </a:p>
          <a:p>
            <a:pPr marL="0" indent="0">
              <a:buNone/>
            </a:pPr>
            <a:r>
              <a:rPr lang="tr-TR" altLang="tr-TR" sz="2000" b="1" dirty="0">
                <a:solidFill>
                  <a:srgbClr val="7030A0"/>
                </a:solidFill>
              </a:rPr>
              <a:t>Hastanın konvansiyonel cihazları kullanmak istemediği durumda kullanımı mevcuttur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297466659"/>
      </p:ext>
    </p:extLst>
  </p:cSld>
  <p:clrMapOvr>
    <a:masterClrMapping/>
  </p:clrMapOvr>
  <p:transition>
    <p:check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ENDİKASYONLARI</a:t>
            </a:r>
            <a:endParaRPr lang="tr-TR" altLang="tr-TR" sz="2400" b="1" dirty="0">
              <a:solidFill>
                <a:srgbClr val="FF0000"/>
              </a:solidFill>
            </a:endParaRPr>
          </a:p>
          <a:p>
            <a:pPr marL="0" indent="0">
              <a:buNone/>
            </a:pPr>
            <a:r>
              <a:rPr lang="tr-TR" altLang="tr-TR" sz="2000" b="1" dirty="0">
                <a:solidFill>
                  <a:srgbClr val="FF0000"/>
                </a:solidFill>
              </a:rPr>
              <a:t>Bilateral İletim ya da Mikst Tip İşitme Kayıplarında </a:t>
            </a:r>
            <a:r>
              <a:rPr lang="tr-TR" altLang="tr-TR" sz="2000" b="1" dirty="0" err="1">
                <a:solidFill>
                  <a:srgbClr val="FF0000"/>
                </a:solidFill>
              </a:rPr>
              <a:t>Unilateral</a:t>
            </a:r>
            <a:r>
              <a:rPr lang="tr-TR" altLang="tr-TR" sz="2000" b="1" dirty="0">
                <a:solidFill>
                  <a:srgbClr val="FF0000"/>
                </a:solidFill>
              </a:rPr>
              <a:t> Uygulama</a:t>
            </a:r>
          </a:p>
          <a:p>
            <a:pPr algn="l"/>
            <a:endParaRPr lang="tr-TR" altLang="tr-TR" sz="2000" b="1" dirty="0">
              <a:solidFill>
                <a:srgbClr val="7030A0"/>
              </a:solidFill>
            </a:endParaRPr>
          </a:p>
          <a:p>
            <a:pPr marL="0" indent="0">
              <a:buNone/>
            </a:pPr>
            <a:r>
              <a:rPr lang="tr-TR" altLang="tr-TR" sz="2000" b="1" dirty="0">
                <a:solidFill>
                  <a:srgbClr val="7030A0"/>
                </a:solidFill>
              </a:rPr>
              <a:t>Hastanın konvansiyonel cihazları kullanmak istemediği durumda kullanımı mevcuttur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856934493"/>
      </p:ext>
    </p:extLst>
  </p:cSld>
  <p:clrMapOvr>
    <a:masterClrMapping/>
  </p:clrMapOvr>
  <p:transition>
    <p:check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tr-TR" altLang="tr-TR" sz="2800" b="1" dirty="0">
                <a:solidFill>
                  <a:srgbClr val="FF0000"/>
                </a:solidFill>
              </a:rPr>
              <a:t>KEMİK YOLU İŞİTME CİHAZLARI</a:t>
            </a:r>
          </a:p>
          <a:p>
            <a:pPr marL="0" indent="0">
              <a:buNone/>
            </a:pPr>
            <a:r>
              <a:rPr lang="pt-BR" altLang="tr-TR" sz="2400" b="1" dirty="0">
                <a:solidFill>
                  <a:srgbClr val="FF0000"/>
                </a:solidFill>
              </a:rPr>
              <a:t>ENDİKASYONLARI</a:t>
            </a:r>
            <a:endParaRPr lang="tr-TR" altLang="tr-TR" sz="2400" b="1" dirty="0">
              <a:solidFill>
                <a:srgbClr val="FF0000"/>
              </a:solidFill>
            </a:endParaRPr>
          </a:p>
          <a:p>
            <a:pPr marL="0" indent="0">
              <a:buNone/>
            </a:pPr>
            <a:r>
              <a:rPr lang="tr-TR" altLang="tr-TR" sz="2000" b="1" dirty="0">
                <a:solidFill>
                  <a:srgbClr val="FF0000"/>
                </a:solidFill>
              </a:rPr>
              <a:t>Bilateral İletim ya da Mikst Tip İşitme Kayıplarında </a:t>
            </a:r>
            <a:r>
              <a:rPr lang="tr-TR" altLang="tr-TR" sz="2000" b="1" dirty="0" err="1">
                <a:solidFill>
                  <a:srgbClr val="FF0000"/>
                </a:solidFill>
              </a:rPr>
              <a:t>Unilateral</a:t>
            </a:r>
            <a:r>
              <a:rPr lang="tr-TR" altLang="tr-TR" sz="2000" b="1" dirty="0">
                <a:solidFill>
                  <a:srgbClr val="FF0000"/>
                </a:solidFill>
              </a:rPr>
              <a:t> Uygulama</a:t>
            </a:r>
          </a:p>
          <a:p>
            <a:pPr algn="l"/>
            <a:endParaRPr lang="tr-TR" altLang="tr-TR" sz="2000" b="1" dirty="0">
              <a:solidFill>
                <a:srgbClr val="7030A0"/>
              </a:solidFill>
            </a:endParaRPr>
          </a:p>
          <a:p>
            <a:pPr marL="0" indent="0">
              <a:buNone/>
            </a:pPr>
            <a:r>
              <a:rPr lang="tr-TR" altLang="tr-TR" sz="2000" b="1" dirty="0">
                <a:solidFill>
                  <a:srgbClr val="7030A0"/>
                </a:solidFill>
              </a:rPr>
              <a:t>En yaygın kullanım bulduğu alan orta kulak cerrahisi sonrası yeterli işitme seviyesi bulunmayan hastalardır.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229827555"/>
      </p:ext>
    </p:extLst>
  </p:cSld>
  <p:clrMapOvr>
    <a:masterClrMapping/>
  </p:clrMapOvr>
  <p:transition>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33455"/>
            <a:ext cx="8568952" cy="5377059"/>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algn="l"/>
            <a:r>
              <a:rPr lang="pt-BR" altLang="tr-TR" sz="2800" b="1" dirty="0">
                <a:solidFill>
                  <a:srgbClr val="5F5F5F"/>
                </a:solidFill>
              </a:rPr>
              <a:t>Kemik yolu ile işitme, işitme sorunu olmayan kişilerde </a:t>
            </a:r>
            <a:r>
              <a:rPr lang="pt-BR" altLang="tr-TR" sz="2800" b="1" dirty="0">
                <a:solidFill>
                  <a:srgbClr val="FF0000"/>
                </a:solidFill>
              </a:rPr>
              <a:t>dış sesleri işitme için kullanılmaz</a:t>
            </a:r>
            <a:r>
              <a:rPr lang="pt-BR" altLang="tr-TR" sz="2800" b="1" dirty="0">
                <a:solidFill>
                  <a:srgbClr val="5F5F5F"/>
                </a:solidFill>
              </a:rPr>
              <a:t>. </a:t>
            </a:r>
            <a:endParaRPr lang="tr-TR" altLang="tr-TR" sz="2800" b="1" dirty="0">
              <a:solidFill>
                <a:srgbClr val="5F5F5F"/>
              </a:solidFill>
            </a:endParaRPr>
          </a:p>
          <a:p>
            <a:pPr algn="l"/>
            <a:r>
              <a:rPr lang="pt-BR" altLang="tr-TR" sz="2800" b="1" dirty="0">
                <a:solidFill>
                  <a:srgbClr val="5F5F5F"/>
                </a:solidFill>
              </a:rPr>
              <a:t>Kemik yolu ile işitmenin gerçekleşebilmesi için ses dalgalarının enerjisinin oldukça yüksek olması gerektiğinden hava yolu ile işitme tercih edilen yoldur. </a:t>
            </a:r>
            <a:endParaRPr lang="tr-TR" altLang="tr-TR" sz="2800" b="1" u="sng" dirty="0">
              <a:solidFill>
                <a:srgbClr val="FF000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069610024"/>
      </p:ext>
    </p:extLst>
  </p:cSld>
  <p:clrMapOvr>
    <a:masterClrMapping/>
  </p:clrMapOvr>
  <p:transition>
    <p:check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marL="0" indent="0">
              <a:buNone/>
            </a:pPr>
            <a:r>
              <a:rPr lang="tr-TR" altLang="tr-TR" sz="2400" b="1" dirty="0">
                <a:solidFill>
                  <a:srgbClr val="FF0000"/>
                </a:solidFill>
              </a:rPr>
              <a:t>KEMİK YOLU İŞİTME CİHAZLARI</a:t>
            </a:r>
          </a:p>
          <a:p>
            <a:pPr marL="0" indent="0">
              <a:buNone/>
            </a:pPr>
            <a:r>
              <a:rPr lang="pt-BR" altLang="tr-TR" sz="2000" b="1" dirty="0">
                <a:solidFill>
                  <a:srgbClr val="FF0000"/>
                </a:solidFill>
              </a:rPr>
              <a:t>ENDİKASYONLARI</a:t>
            </a:r>
            <a:endParaRPr lang="tr-TR" altLang="tr-TR" sz="2000" b="1" dirty="0">
              <a:solidFill>
                <a:srgbClr val="FF0000"/>
              </a:solidFill>
            </a:endParaRPr>
          </a:p>
          <a:p>
            <a:pPr marL="0" indent="0">
              <a:buNone/>
            </a:pPr>
            <a:r>
              <a:rPr lang="tr-TR" altLang="tr-TR" b="1" dirty="0">
                <a:solidFill>
                  <a:srgbClr val="FF0000"/>
                </a:solidFill>
              </a:rPr>
              <a:t>Bilateral İletim ya da Mikst Tip İşitme Kayıplarında </a:t>
            </a:r>
            <a:r>
              <a:rPr lang="tr-TR" altLang="tr-TR" b="1" dirty="0" err="1">
                <a:solidFill>
                  <a:srgbClr val="FF0000"/>
                </a:solidFill>
              </a:rPr>
              <a:t>Unilateral</a:t>
            </a:r>
            <a:r>
              <a:rPr lang="tr-TR" altLang="tr-TR" b="1" dirty="0">
                <a:solidFill>
                  <a:srgbClr val="FF0000"/>
                </a:solidFill>
              </a:rPr>
              <a:t> Uygulama</a:t>
            </a:r>
            <a:endParaRPr lang="tr-TR" altLang="tr-TR" sz="2000" b="1" dirty="0">
              <a:solidFill>
                <a:srgbClr val="7030A0"/>
              </a:solidFill>
            </a:endParaRPr>
          </a:p>
          <a:p>
            <a:pPr marL="0" indent="0">
              <a:buNone/>
            </a:pPr>
            <a:r>
              <a:rPr lang="tr-TR" altLang="tr-TR" sz="1600" b="1" dirty="0">
                <a:solidFill>
                  <a:srgbClr val="7030A0"/>
                </a:solidFill>
              </a:rPr>
              <a:t>Kemik Yolu İşitme Cihazı KESİN </a:t>
            </a:r>
            <a:r>
              <a:rPr lang="tr-TR" altLang="tr-TR" sz="1600" b="1" dirty="0" err="1">
                <a:solidFill>
                  <a:srgbClr val="7030A0"/>
                </a:solidFill>
              </a:rPr>
              <a:t>Endikasyonları</a:t>
            </a:r>
            <a:r>
              <a:rPr lang="tr-TR" altLang="tr-TR" sz="1600" b="1" dirty="0">
                <a:solidFill>
                  <a:srgbClr val="7030A0"/>
                </a:solidFill>
              </a:rPr>
              <a:t>;</a:t>
            </a:r>
          </a:p>
          <a:p>
            <a:pPr algn="l"/>
            <a:r>
              <a:rPr lang="tr-TR" altLang="tr-TR" sz="1600" b="1" dirty="0">
                <a:solidFill>
                  <a:srgbClr val="7030A0"/>
                </a:solidFill>
              </a:rPr>
              <a:t>5 yaşından küçük çocuklarda kullanılamaz. Ancak kafa bandı uygulamaları bunun dışındadır. </a:t>
            </a:r>
            <a:r>
              <a:rPr lang="tr-TR" altLang="tr-TR" sz="1600" b="1" dirty="0">
                <a:solidFill>
                  <a:srgbClr val="FF0000"/>
                </a:solidFill>
              </a:rPr>
              <a:t>Cerrahi yolla uygulanacak cihazlarda 5 yaş sınırı aranmakta </a:t>
            </a:r>
            <a:r>
              <a:rPr lang="tr-TR" altLang="tr-TR" sz="1600" b="1" dirty="0">
                <a:solidFill>
                  <a:srgbClr val="7030A0"/>
                </a:solidFill>
              </a:rPr>
              <a:t>olup kafa kemiğinin cihazın yerleştirilebilmesi için yeterli olgunluğa ulaşması için 5 yaşına kadar beklemek gerekmektedir.</a:t>
            </a:r>
          </a:p>
          <a:p>
            <a:pPr algn="l"/>
            <a:r>
              <a:rPr lang="tr-TR" altLang="tr-TR" sz="1600" b="1" dirty="0">
                <a:solidFill>
                  <a:srgbClr val="7030A0"/>
                </a:solidFill>
              </a:rPr>
              <a:t>Her iki kulakta konvansiyonel cihazların fayda etmediği saptanan hastalar</a:t>
            </a:r>
          </a:p>
          <a:p>
            <a:pPr algn="l"/>
            <a:r>
              <a:rPr lang="tr-TR" altLang="tr-TR" sz="1600" b="1" dirty="0">
                <a:solidFill>
                  <a:srgbClr val="7030A0"/>
                </a:solidFill>
              </a:rPr>
              <a:t>Tüm frekanslarda 60 </a:t>
            </a:r>
            <a:r>
              <a:rPr lang="tr-TR" altLang="tr-TR" sz="1600" b="1" dirty="0" err="1">
                <a:solidFill>
                  <a:srgbClr val="7030A0"/>
                </a:solidFill>
              </a:rPr>
              <a:t>dB’i</a:t>
            </a:r>
            <a:r>
              <a:rPr lang="tr-TR" altLang="tr-TR" sz="1600" b="1" dirty="0">
                <a:solidFill>
                  <a:srgbClr val="7030A0"/>
                </a:solidFill>
              </a:rPr>
              <a:t> aşmayan iletim veya Mikst tip işitme kaybı olup konuşmayı ayırt etme skoru %60 ve üzerinde olan kişilerde şu kriterlerden biri ile  birlikte bulunması</a:t>
            </a:r>
          </a:p>
          <a:p>
            <a:pPr lvl="1" algn="l"/>
            <a:r>
              <a:rPr lang="tr-TR" altLang="tr-TR" sz="1500" b="1" dirty="0">
                <a:solidFill>
                  <a:srgbClr val="7030A0"/>
                </a:solidFill>
              </a:rPr>
              <a:t>Bilateral </a:t>
            </a:r>
            <a:r>
              <a:rPr lang="tr-TR" altLang="tr-TR" sz="1500" b="1" dirty="0" err="1">
                <a:solidFill>
                  <a:srgbClr val="7030A0"/>
                </a:solidFill>
              </a:rPr>
              <a:t>Aural</a:t>
            </a:r>
            <a:r>
              <a:rPr lang="tr-TR" altLang="tr-TR" sz="1500" b="1" dirty="0">
                <a:solidFill>
                  <a:srgbClr val="7030A0"/>
                </a:solidFill>
              </a:rPr>
              <a:t> </a:t>
            </a:r>
            <a:r>
              <a:rPr lang="tr-TR" altLang="tr-TR" sz="1500" b="1" dirty="0" err="1">
                <a:solidFill>
                  <a:srgbClr val="7030A0"/>
                </a:solidFill>
              </a:rPr>
              <a:t>Atrezi</a:t>
            </a:r>
            <a:r>
              <a:rPr lang="tr-TR" altLang="tr-TR" sz="1500" b="1" dirty="0">
                <a:solidFill>
                  <a:srgbClr val="7030A0"/>
                </a:solidFill>
              </a:rPr>
              <a:t> ve/veya Bilateral Cerrahi ile düzeltilemeyen orta kulak anomalilerinin bulunması</a:t>
            </a:r>
          </a:p>
          <a:p>
            <a:pPr lvl="1" algn="l"/>
            <a:r>
              <a:rPr lang="tr-TR" altLang="tr-TR" sz="1500" b="1" dirty="0">
                <a:solidFill>
                  <a:srgbClr val="7030A0"/>
                </a:solidFill>
              </a:rPr>
              <a:t>Bilateral radikal </a:t>
            </a:r>
            <a:r>
              <a:rPr lang="tr-TR" altLang="tr-TR" sz="1500" b="1" dirty="0" err="1">
                <a:solidFill>
                  <a:srgbClr val="7030A0"/>
                </a:solidFill>
              </a:rPr>
              <a:t>mastoidektomililer</a:t>
            </a:r>
            <a:endParaRPr lang="tr-TR" altLang="tr-TR" sz="1500" b="1" dirty="0">
              <a:solidFill>
                <a:srgbClr val="7030A0"/>
              </a:solidFill>
            </a:endParaRPr>
          </a:p>
          <a:p>
            <a:pPr lvl="1" algn="l"/>
            <a:r>
              <a:rPr lang="tr-TR" altLang="tr-TR" sz="1500" b="1" dirty="0">
                <a:solidFill>
                  <a:srgbClr val="7030A0"/>
                </a:solidFill>
              </a:rPr>
              <a:t>Tedaviye dirençli kronik dış kulak yolu iltihabı bulunanlar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00833122"/>
      </p:ext>
    </p:extLst>
  </p:cSld>
  <p:clrMapOvr>
    <a:masterClrMapping/>
  </p:clrMapOvr>
  <p:transition>
    <p:check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marL="0" indent="0">
              <a:buNone/>
            </a:pPr>
            <a:r>
              <a:rPr lang="tr-TR" altLang="tr-TR" sz="2400" b="1" dirty="0">
                <a:solidFill>
                  <a:srgbClr val="FF0000"/>
                </a:solidFill>
              </a:rPr>
              <a:t>KEMİK YOLU İŞİTME CİHAZLARI</a:t>
            </a:r>
          </a:p>
          <a:p>
            <a:pPr marL="0" indent="0">
              <a:buNone/>
            </a:pPr>
            <a:r>
              <a:rPr lang="pt-BR" altLang="tr-TR" sz="2000" b="1" dirty="0">
                <a:solidFill>
                  <a:srgbClr val="FF0000"/>
                </a:solidFill>
              </a:rPr>
              <a:t>ENDİKASYONLARI</a:t>
            </a:r>
            <a:endParaRPr lang="tr-TR" altLang="tr-TR" sz="2000" b="1" dirty="0">
              <a:solidFill>
                <a:srgbClr val="FF0000"/>
              </a:solidFill>
            </a:endParaRPr>
          </a:p>
          <a:p>
            <a:pPr marL="0" indent="0">
              <a:buNone/>
            </a:pPr>
            <a:r>
              <a:rPr lang="tr-TR" altLang="tr-TR" b="1" dirty="0">
                <a:solidFill>
                  <a:srgbClr val="FF0000"/>
                </a:solidFill>
              </a:rPr>
              <a:t>Bilateral İletim ya da Mikst Tip İşitme Kayıplarında </a:t>
            </a:r>
            <a:r>
              <a:rPr lang="tr-TR" altLang="tr-TR" b="1" dirty="0" err="1">
                <a:solidFill>
                  <a:srgbClr val="FF0000"/>
                </a:solidFill>
              </a:rPr>
              <a:t>Unilateral</a:t>
            </a:r>
            <a:r>
              <a:rPr lang="tr-TR" altLang="tr-TR" b="1" dirty="0">
                <a:solidFill>
                  <a:srgbClr val="FF0000"/>
                </a:solidFill>
              </a:rPr>
              <a:t> Uygulama</a:t>
            </a:r>
            <a:endParaRPr lang="tr-TR" altLang="tr-TR" sz="2000" b="1" dirty="0">
              <a:solidFill>
                <a:srgbClr val="7030A0"/>
              </a:solidFill>
            </a:endParaRPr>
          </a:p>
          <a:p>
            <a:pPr marL="0" indent="0">
              <a:buNone/>
            </a:pPr>
            <a:r>
              <a:rPr lang="tr-TR" altLang="tr-TR" sz="1600" b="1" dirty="0">
                <a:solidFill>
                  <a:srgbClr val="7030A0"/>
                </a:solidFill>
              </a:rPr>
              <a:t>Kemik Yolu İşitme Cihazı KESİN </a:t>
            </a:r>
            <a:r>
              <a:rPr lang="tr-TR" altLang="tr-TR" sz="1600" b="1" dirty="0" err="1">
                <a:solidFill>
                  <a:srgbClr val="7030A0"/>
                </a:solidFill>
              </a:rPr>
              <a:t>Endikasyonları</a:t>
            </a:r>
            <a:r>
              <a:rPr lang="tr-TR" altLang="tr-TR" sz="1600" b="1" dirty="0">
                <a:solidFill>
                  <a:srgbClr val="7030A0"/>
                </a:solidFill>
              </a:rPr>
              <a:t>;</a:t>
            </a:r>
          </a:p>
          <a:p>
            <a:pPr algn="l"/>
            <a:r>
              <a:rPr lang="tr-TR" altLang="tr-TR" sz="1600" b="1" dirty="0">
                <a:solidFill>
                  <a:srgbClr val="7030A0"/>
                </a:solidFill>
              </a:rPr>
              <a:t>5 yaşından küçük çocuklarda kullanılamaz. Ancak kafa bandı uygulamaları bunun dışındadır. </a:t>
            </a:r>
            <a:r>
              <a:rPr lang="tr-TR" altLang="tr-TR" sz="1600" b="1" dirty="0">
                <a:solidFill>
                  <a:srgbClr val="FF0000"/>
                </a:solidFill>
              </a:rPr>
              <a:t>Cerrahi yolla uygulanacak cihazlarda 5 yaş sınırı aranmakta </a:t>
            </a:r>
            <a:r>
              <a:rPr lang="tr-TR" altLang="tr-TR" sz="1600" b="1" dirty="0">
                <a:solidFill>
                  <a:srgbClr val="7030A0"/>
                </a:solidFill>
              </a:rPr>
              <a:t>olup kafa kemiğinin cihazın yerleştirilebilmesi için yeterli olgunluğa ulaşması için 5 yaşına kadar beklemek gerekmektedir.</a:t>
            </a:r>
          </a:p>
          <a:p>
            <a:pPr algn="l"/>
            <a:r>
              <a:rPr lang="tr-TR" altLang="tr-TR" sz="1600" b="1" dirty="0">
                <a:solidFill>
                  <a:srgbClr val="7030A0"/>
                </a:solidFill>
              </a:rPr>
              <a:t>Her iki kulakta konvansiyonel cihazların fayda etmediği saptanan hastalar</a:t>
            </a:r>
          </a:p>
          <a:p>
            <a:pPr algn="l"/>
            <a:r>
              <a:rPr lang="tr-TR" altLang="tr-TR" sz="1600" b="1" dirty="0">
                <a:solidFill>
                  <a:srgbClr val="7030A0"/>
                </a:solidFill>
              </a:rPr>
              <a:t>Tüm frekanslarda 60 </a:t>
            </a:r>
            <a:r>
              <a:rPr lang="tr-TR" altLang="tr-TR" sz="1600" b="1" dirty="0" err="1">
                <a:solidFill>
                  <a:srgbClr val="7030A0"/>
                </a:solidFill>
              </a:rPr>
              <a:t>dB’i</a:t>
            </a:r>
            <a:r>
              <a:rPr lang="tr-TR" altLang="tr-TR" sz="1600" b="1" dirty="0">
                <a:solidFill>
                  <a:srgbClr val="7030A0"/>
                </a:solidFill>
              </a:rPr>
              <a:t> aşmayan iletim veya Mikst tip işitme kaybı olup konuşmayı ayırt etme skoru %60 ve üzerinde olan kişilerde şu kriterlerden biri ile  birlikte bulunması</a:t>
            </a:r>
          </a:p>
          <a:p>
            <a:pPr lvl="1" algn="l"/>
            <a:r>
              <a:rPr lang="tr-TR" altLang="tr-TR" sz="1500" b="1" dirty="0">
                <a:solidFill>
                  <a:srgbClr val="7030A0"/>
                </a:solidFill>
              </a:rPr>
              <a:t>Bilateral </a:t>
            </a:r>
            <a:r>
              <a:rPr lang="tr-TR" altLang="tr-TR" sz="1500" b="1" dirty="0" err="1">
                <a:solidFill>
                  <a:srgbClr val="7030A0"/>
                </a:solidFill>
              </a:rPr>
              <a:t>Aural</a:t>
            </a:r>
            <a:r>
              <a:rPr lang="tr-TR" altLang="tr-TR" sz="1500" b="1" dirty="0">
                <a:solidFill>
                  <a:srgbClr val="7030A0"/>
                </a:solidFill>
              </a:rPr>
              <a:t> </a:t>
            </a:r>
            <a:r>
              <a:rPr lang="tr-TR" altLang="tr-TR" sz="1500" b="1" dirty="0" err="1">
                <a:solidFill>
                  <a:srgbClr val="7030A0"/>
                </a:solidFill>
              </a:rPr>
              <a:t>Atrezi</a:t>
            </a:r>
            <a:r>
              <a:rPr lang="tr-TR" altLang="tr-TR" sz="1500" b="1" dirty="0">
                <a:solidFill>
                  <a:srgbClr val="7030A0"/>
                </a:solidFill>
              </a:rPr>
              <a:t> ve/veya Bilateral Cerrahi ile düzeltilemeyen orta kulak anomalilerinin bulunması</a:t>
            </a:r>
          </a:p>
          <a:p>
            <a:pPr lvl="1" algn="l"/>
            <a:r>
              <a:rPr lang="tr-TR" altLang="tr-TR" sz="1500" b="1" dirty="0">
                <a:solidFill>
                  <a:srgbClr val="7030A0"/>
                </a:solidFill>
              </a:rPr>
              <a:t>Bilateral radikal </a:t>
            </a:r>
            <a:r>
              <a:rPr lang="tr-TR" altLang="tr-TR" sz="1500" b="1" dirty="0" err="1">
                <a:solidFill>
                  <a:srgbClr val="7030A0"/>
                </a:solidFill>
              </a:rPr>
              <a:t>mastoidektomililer</a:t>
            </a:r>
            <a:endParaRPr lang="tr-TR" altLang="tr-TR" sz="1500" b="1" dirty="0">
              <a:solidFill>
                <a:srgbClr val="7030A0"/>
              </a:solidFill>
            </a:endParaRPr>
          </a:p>
          <a:p>
            <a:pPr lvl="1" algn="l"/>
            <a:r>
              <a:rPr lang="tr-TR" altLang="tr-TR" sz="1500" b="1" dirty="0">
                <a:solidFill>
                  <a:srgbClr val="7030A0"/>
                </a:solidFill>
              </a:rPr>
              <a:t>Tedaviye dirençli kronik dış kulak yolu iltihabı bulunanlar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94128421"/>
      </p:ext>
    </p:extLst>
  </p:cSld>
  <p:clrMapOvr>
    <a:masterClrMapping/>
  </p:clrMapOvr>
  <p:transition>
    <p:check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000" b="1" u="sng" dirty="0">
              <a:solidFill>
                <a:srgbClr val="C00000"/>
              </a:solidFill>
            </a:endParaRPr>
          </a:p>
          <a:p>
            <a:pPr marL="0" indent="0">
              <a:buNone/>
            </a:pPr>
            <a:r>
              <a:rPr lang="tr-TR" altLang="tr-TR" sz="2400" b="1" dirty="0">
                <a:solidFill>
                  <a:srgbClr val="FF0000"/>
                </a:solidFill>
              </a:rPr>
              <a:t>KEMİK YOLU İŞİTME CİHAZLARI</a:t>
            </a:r>
          </a:p>
          <a:p>
            <a:pPr marL="0" indent="0">
              <a:buNone/>
            </a:pPr>
            <a:r>
              <a:rPr lang="pt-BR" altLang="tr-TR" sz="2000" b="1" dirty="0">
                <a:solidFill>
                  <a:srgbClr val="FF0000"/>
                </a:solidFill>
              </a:rPr>
              <a:t>ENDİKASYONLARI</a:t>
            </a:r>
            <a:endParaRPr lang="tr-TR" altLang="tr-TR" sz="2000" b="1" dirty="0">
              <a:solidFill>
                <a:srgbClr val="FF0000"/>
              </a:solidFill>
            </a:endParaRPr>
          </a:p>
          <a:p>
            <a:pPr marL="0" indent="0">
              <a:buNone/>
            </a:pPr>
            <a:r>
              <a:rPr lang="tr-TR" altLang="tr-TR" b="1" dirty="0">
                <a:solidFill>
                  <a:srgbClr val="FF0000"/>
                </a:solidFill>
              </a:rPr>
              <a:t>Tek Taraflı İletim Tipi ya da Mikst Tip İşitme Kayıplarında</a:t>
            </a:r>
          </a:p>
          <a:p>
            <a:pPr marL="0" indent="0">
              <a:buNone/>
            </a:pPr>
            <a:endParaRPr lang="tr-TR" altLang="tr-TR" sz="1500" b="1" dirty="0">
              <a:solidFill>
                <a:srgbClr val="7030A0"/>
              </a:solidFill>
            </a:endParaRPr>
          </a:p>
          <a:p>
            <a:pPr marL="0" indent="0">
              <a:buNone/>
            </a:pPr>
            <a:r>
              <a:rPr lang="tr-TR" altLang="tr-TR" sz="2400" b="1" dirty="0">
                <a:solidFill>
                  <a:srgbClr val="7030A0"/>
                </a:solidFill>
              </a:rPr>
              <a:t>Koklear rezervin çok düşük olduğu durumlarda ancak hasta ihtiyaç ve talebi durumunda bu endikasyon geçerli olabilir.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43957634"/>
      </p:ext>
    </p:extLst>
  </p:cSld>
  <p:clrMapOvr>
    <a:masterClrMapping/>
  </p:clrMapOvr>
  <p:transition>
    <p:check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000" b="1" u="sng" dirty="0">
              <a:solidFill>
                <a:srgbClr val="C00000"/>
              </a:solidFill>
            </a:endParaRPr>
          </a:p>
          <a:p>
            <a:pPr marL="0" indent="0">
              <a:buNone/>
            </a:pPr>
            <a:r>
              <a:rPr lang="tr-TR" altLang="tr-TR" sz="2400" b="1" dirty="0">
                <a:solidFill>
                  <a:srgbClr val="FF0000"/>
                </a:solidFill>
              </a:rPr>
              <a:t>KEMİK YOLU İŞİTME CİHAZLARI</a:t>
            </a:r>
          </a:p>
          <a:p>
            <a:pPr marL="0" indent="0">
              <a:buNone/>
            </a:pPr>
            <a:r>
              <a:rPr lang="pt-BR" altLang="tr-TR" sz="2000" b="1" dirty="0">
                <a:solidFill>
                  <a:srgbClr val="FF0000"/>
                </a:solidFill>
              </a:rPr>
              <a:t>ENDİKASYONLARI</a:t>
            </a:r>
            <a:endParaRPr lang="tr-TR" altLang="tr-TR" sz="2000" b="1" dirty="0">
              <a:solidFill>
                <a:srgbClr val="FF0000"/>
              </a:solidFill>
            </a:endParaRPr>
          </a:p>
          <a:p>
            <a:pPr marL="0" indent="0">
              <a:buNone/>
            </a:pPr>
            <a:r>
              <a:rPr lang="tr-TR" altLang="tr-TR" b="1" dirty="0">
                <a:solidFill>
                  <a:srgbClr val="FF0000"/>
                </a:solidFill>
              </a:rPr>
              <a:t>Tek Taraflı </a:t>
            </a:r>
            <a:r>
              <a:rPr lang="tr-TR" altLang="tr-TR" b="1" dirty="0" err="1">
                <a:solidFill>
                  <a:srgbClr val="FF0000"/>
                </a:solidFill>
              </a:rPr>
              <a:t>Sensörinöral</a:t>
            </a:r>
            <a:r>
              <a:rPr lang="tr-TR" altLang="tr-TR" b="1" dirty="0">
                <a:solidFill>
                  <a:srgbClr val="FF0000"/>
                </a:solidFill>
              </a:rPr>
              <a:t> Kayıplılarda</a:t>
            </a:r>
          </a:p>
          <a:p>
            <a:pPr marL="0" indent="0">
              <a:buNone/>
            </a:pPr>
            <a:endParaRPr lang="tr-TR" altLang="tr-TR" sz="1500" b="1" dirty="0">
              <a:solidFill>
                <a:srgbClr val="FF0000"/>
              </a:solidFill>
            </a:endParaRPr>
          </a:p>
          <a:p>
            <a:pPr marL="0" indent="0">
              <a:buNone/>
            </a:pPr>
            <a:endParaRPr lang="tr-TR" altLang="tr-TR" sz="1500" b="1" dirty="0">
              <a:solidFill>
                <a:srgbClr val="7030A0"/>
              </a:solidFill>
            </a:endParaRPr>
          </a:p>
          <a:p>
            <a:pPr marL="0" indent="0">
              <a:buNone/>
            </a:pPr>
            <a:r>
              <a:rPr lang="tr-TR" altLang="tr-TR" sz="2400" b="1" dirty="0">
                <a:solidFill>
                  <a:srgbClr val="7030A0"/>
                </a:solidFill>
              </a:rPr>
              <a:t>Dünyada çok yaygın bir kullanımı olsa da Türkiye’de kullanımı nerede ise yok gibidir. </a:t>
            </a:r>
            <a:r>
              <a:rPr lang="tr-TR" altLang="tr-TR" sz="2400" b="1" dirty="0">
                <a:solidFill>
                  <a:srgbClr val="FF0000"/>
                </a:solidFill>
              </a:rPr>
              <a:t>Bunun en önemli nedeni </a:t>
            </a:r>
            <a:r>
              <a:rPr lang="tr-TR" altLang="tr-TR" sz="2400" b="1" dirty="0" err="1">
                <a:solidFill>
                  <a:srgbClr val="7030A0"/>
                </a:solidFill>
              </a:rPr>
              <a:t>SUT’a</a:t>
            </a:r>
            <a:r>
              <a:rPr lang="tr-TR" altLang="tr-TR" sz="2400" b="1" dirty="0">
                <a:solidFill>
                  <a:srgbClr val="7030A0"/>
                </a:solidFill>
              </a:rPr>
              <a:t> göre bu tip </a:t>
            </a:r>
            <a:r>
              <a:rPr lang="tr-TR" altLang="tr-TR" sz="2400" b="1" dirty="0" err="1">
                <a:solidFill>
                  <a:srgbClr val="7030A0"/>
                </a:solidFill>
              </a:rPr>
              <a:t>endikasyonda</a:t>
            </a:r>
            <a:r>
              <a:rPr lang="tr-TR" altLang="tr-TR" sz="2400" b="1" dirty="0">
                <a:solidFill>
                  <a:srgbClr val="7030A0"/>
                </a:solidFill>
              </a:rPr>
              <a:t> ödemenin olmayışıdır.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334054959"/>
      </p:ext>
    </p:extLst>
  </p:cSld>
  <p:clrMapOvr>
    <a:masterClrMapping/>
  </p:clrMapOvr>
  <p:transition>
    <p:check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000" b="1" u="sng" dirty="0">
              <a:solidFill>
                <a:srgbClr val="C00000"/>
              </a:solidFill>
            </a:endParaRPr>
          </a:p>
          <a:p>
            <a:pPr marL="0" indent="0">
              <a:buNone/>
            </a:pPr>
            <a:r>
              <a:rPr lang="tr-TR" altLang="tr-TR" sz="2400" b="1" dirty="0">
                <a:solidFill>
                  <a:srgbClr val="FF0000"/>
                </a:solidFill>
              </a:rPr>
              <a:t>KEMİK YOLU İŞİTME CİHAZLARI</a:t>
            </a:r>
          </a:p>
          <a:p>
            <a:pPr marL="0" indent="0">
              <a:buNone/>
            </a:pPr>
            <a:r>
              <a:rPr lang="pt-BR" altLang="tr-TR" sz="2000" b="1" dirty="0">
                <a:solidFill>
                  <a:srgbClr val="FF0000"/>
                </a:solidFill>
              </a:rPr>
              <a:t>ENDİKASYONLARI</a:t>
            </a:r>
            <a:endParaRPr lang="tr-TR" altLang="tr-TR" sz="2000" b="1" dirty="0">
              <a:solidFill>
                <a:srgbClr val="FF0000"/>
              </a:solidFill>
            </a:endParaRPr>
          </a:p>
          <a:p>
            <a:pPr marL="0" indent="0">
              <a:buNone/>
            </a:pPr>
            <a:r>
              <a:rPr lang="tr-TR" altLang="tr-TR" b="1" dirty="0">
                <a:solidFill>
                  <a:srgbClr val="FF0000"/>
                </a:solidFill>
              </a:rPr>
              <a:t>Tek Taraflı </a:t>
            </a:r>
            <a:r>
              <a:rPr lang="tr-TR" altLang="tr-TR" b="1" dirty="0" err="1">
                <a:solidFill>
                  <a:srgbClr val="FF0000"/>
                </a:solidFill>
              </a:rPr>
              <a:t>Sensörinöral</a:t>
            </a:r>
            <a:r>
              <a:rPr lang="tr-TR" altLang="tr-TR" b="1" dirty="0">
                <a:solidFill>
                  <a:srgbClr val="FF0000"/>
                </a:solidFill>
              </a:rPr>
              <a:t> Kayıplılarda</a:t>
            </a:r>
          </a:p>
          <a:p>
            <a:pPr marL="0" indent="0">
              <a:buNone/>
            </a:pPr>
            <a:endParaRPr lang="tr-TR" altLang="tr-TR" sz="1500" b="1" dirty="0">
              <a:solidFill>
                <a:srgbClr val="FF0000"/>
              </a:solidFill>
            </a:endParaRPr>
          </a:p>
          <a:p>
            <a:pPr marL="0" indent="0">
              <a:buNone/>
            </a:pPr>
            <a:endParaRPr lang="tr-TR" altLang="tr-TR" sz="1500" b="1" dirty="0">
              <a:solidFill>
                <a:srgbClr val="7030A0"/>
              </a:solidFill>
            </a:endParaRPr>
          </a:p>
          <a:p>
            <a:pPr marL="0" indent="0">
              <a:buNone/>
            </a:pPr>
            <a:r>
              <a:rPr lang="tr-TR" altLang="tr-TR" sz="2400" b="1" dirty="0">
                <a:solidFill>
                  <a:srgbClr val="7030A0"/>
                </a:solidFill>
              </a:rPr>
              <a:t>Bu </a:t>
            </a:r>
            <a:r>
              <a:rPr lang="tr-TR" altLang="tr-TR" sz="2400" b="1" dirty="0" err="1">
                <a:solidFill>
                  <a:srgbClr val="7030A0"/>
                </a:solidFill>
              </a:rPr>
              <a:t>endikasyonda</a:t>
            </a:r>
            <a:r>
              <a:rPr lang="tr-TR" altLang="tr-TR" sz="2400" b="1" dirty="0">
                <a:solidFill>
                  <a:srgbClr val="7030A0"/>
                </a:solidFill>
              </a:rPr>
              <a:t> hasta tarafa cihaz yerleştirilirken titreşimleri ile karşı yani sağlam </a:t>
            </a:r>
            <a:r>
              <a:rPr lang="tr-TR" altLang="tr-TR" sz="2400" b="1" dirty="0" err="1">
                <a:solidFill>
                  <a:srgbClr val="7030A0"/>
                </a:solidFill>
              </a:rPr>
              <a:t>kokleayı</a:t>
            </a:r>
            <a:r>
              <a:rPr lang="tr-TR" altLang="tr-TR" sz="2400" b="1" dirty="0">
                <a:solidFill>
                  <a:srgbClr val="7030A0"/>
                </a:solidFill>
              </a:rPr>
              <a:t> uyarılmaktadır. Bu </a:t>
            </a:r>
            <a:r>
              <a:rPr lang="tr-TR" altLang="tr-TR" sz="2400" b="1" dirty="0" err="1">
                <a:solidFill>
                  <a:srgbClr val="7030A0"/>
                </a:solidFill>
              </a:rPr>
              <a:t>endikasyonla</a:t>
            </a:r>
            <a:r>
              <a:rPr lang="tr-TR" altLang="tr-TR" sz="2400" b="1" dirty="0">
                <a:solidFill>
                  <a:srgbClr val="7030A0"/>
                </a:solidFill>
              </a:rPr>
              <a:t> kullanımın olması hava ve kemik yolundaki iletimin aslında ne kadar da farklı gerçekleştiğini gösteren önemli bir kanıttır.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460618376"/>
      </p:ext>
    </p:extLst>
  </p:cSld>
  <p:clrMapOvr>
    <a:masterClrMapping/>
  </p:clrMapOvr>
  <p:transition>
    <p:check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000" b="1" u="sng" dirty="0">
              <a:solidFill>
                <a:srgbClr val="C00000"/>
              </a:solidFill>
            </a:endParaRPr>
          </a:p>
          <a:p>
            <a:pPr marL="0" indent="0">
              <a:buNone/>
            </a:pPr>
            <a:r>
              <a:rPr lang="tr-TR" altLang="tr-TR" sz="2400" b="1" dirty="0">
                <a:solidFill>
                  <a:srgbClr val="FF0000"/>
                </a:solidFill>
              </a:rPr>
              <a:t>KEMİK YOLU İŞİTME CİHAZLARI</a:t>
            </a:r>
          </a:p>
          <a:p>
            <a:pPr marL="0" indent="0">
              <a:buNone/>
            </a:pPr>
            <a:r>
              <a:rPr lang="pt-BR" altLang="tr-TR" sz="2000" b="1" dirty="0">
                <a:solidFill>
                  <a:srgbClr val="FF0000"/>
                </a:solidFill>
              </a:rPr>
              <a:t>ENDİKASYONLARI</a:t>
            </a:r>
            <a:endParaRPr lang="tr-TR" altLang="tr-TR" sz="2000" b="1" dirty="0">
              <a:solidFill>
                <a:srgbClr val="FF0000"/>
              </a:solidFill>
            </a:endParaRPr>
          </a:p>
          <a:p>
            <a:pPr marL="0" indent="0">
              <a:buNone/>
            </a:pPr>
            <a:r>
              <a:rPr lang="tr-TR" altLang="tr-TR" b="1" dirty="0">
                <a:solidFill>
                  <a:srgbClr val="FF0000"/>
                </a:solidFill>
              </a:rPr>
              <a:t>Tek Taraflı </a:t>
            </a:r>
            <a:r>
              <a:rPr lang="tr-TR" altLang="tr-TR" b="1" dirty="0" err="1">
                <a:solidFill>
                  <a:srgbClr val="FF0000"/>
                </a:solidFill>
              </a:rPr>
              <a:t>Sensörinöral</a:t>
            </a:r>
            <a:r>
              <a:rPr lang="tr-TR" altLang="tr-TR" b="1" dirty="0">
                <a:solidFill>
                  <a:srgbClr val="FF0000"/>
                </a:solidFill>
              </a:rPr>
              <a:t> Kayıplılarda</a:t>
            </a:r>
          </a:p>
          <a:p>
            <a:pPr marL="0" indent="0">
              <a:buNone/>
            </a:pPr>
            <a:endParaRPr lang="tr-TR" altLang="tr-TR" sz="1500" b="1" dirty="0">
              <a:solidFill>
                <a:srgbClr val="FF0000"/>
              </a:solidFill>
            </a:endParaRPr>
          </a:p>
          <a:p>
            <a:pPr marL="0" indent="0">
              <a:buNone/>
            </a:pPr>
            <a:endParaRPr lang="tr-TR" altLang="tr-TR" sz="1500" b="1" dirty="0">
              <a:solidFill>
                <a:srgbClr val="7030A0"/>
              </a:solidFill>
            </a:endParaRPr>
          </a:p>
          <a:p>
            <a:pPr marL="0" indent="0">
              <a:buNone/>
            </a:pPr>
            <a:r>
              <a:rPr lang="tr-TR" altLang="tr-TR" sz="2400" b="1" dirty="0">
                <a:solidFill>
                  <a:srgbClr val="7030A0"/>
                </a:solidFill>
              </a:rPr>
              <a:t>Duymayan taraftaki seslerin duyan </a:t>
            </a:r>
            <a:r>
              <a:rPr lang="tr-TR" altLang="tr-TR" sz="2400" b="1" dirty="0" err="1">
                <a:solidFill>
                  <a:srgbClr val="7030A0"/>
                </a:solidFill>
              </a:rPr>
              <a:t>kokleaya</a:t>
            </a:r>
            <a:r>
              <a:rPr lang="tr-TR" altLang="tr-TR" sz="2400" b="1" dirty="0">
                <a:solidFill>
                  <a:srgbClr val="7030A0"/>
                </a:solidFill>
              </a:rPr>
              <a:t> iletilmesine dayanan teknikte sesin </a:t>
            </a:r>
            <a:r>
              <a:rPr lang="tr-TR" altLang="tr-TR" sz="2400" b="1" dirty="0" err="1">
                <a:solidFill>
                  <a:srgbClr val="7030A0"/>
                </a:solidFill>
              </a:rPr>
              <a:t>lokalizayonunda</a:t>
            </a:r>
            <a:r>
              <a:rPr lang="tr-TR" altLang="tr-TR" sz="2400" b="1" dirty="0">
                <a:solidFill>
                  <a:srgbClr val="7030A0"/>
                </a:solidFill>
              </a:rPr>
              <a:t> etkinlik artmakta olup kafanın gölge etkisi azaltılmış olmaktadır.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51670522"/>
      </p:ext>
    </p:extLst>
  </p:cSld>
  <p:clrMapOvr>
    <a:masterClrMapping/>
  </p:clrMapOvr>
  <p:transition>
    <p:check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000" b="1" u="sng" dirty="0">
              <a:solidFill>
                <a:srgbClr val="C00000"/>
              </a:solidFill>
            </a:endParaRPr>
          </a:p>
          <a:p>
            <a:pPr marL="0" indent="0">
              <a:buNone/>
            </a:pPr>
            <a:r>
              <a:rPr lang="tr-TR" altLang="tr-TR" sz="2400" b="1" dirty="0">
                <a:solidFill>
                  <a:srgbClr val="FF0000"/>
                </a:solidFill>
              </a:rPr>
              <a:t>KEMİK YOLU İŞİTME CİHAZLARI</a:t>
            </a:r>
          </a:p>
          <a:p>
            <a:pPr marL="0" indent="0">
              <a:buNone/>
            </a:pPr>
            <a:r>
              <a:rPr lang="pt-BR" altLang="tr-TR" sz="2000" b="1" dirty="0">
                <a:solidFill>
                  <a:srgbClr val="FF0000"/>
                </a:solidFill>
              </a:rPr>
              <a:t>ENDİKASYONLARI</a:t>
            </a:r>
            <a:endParaRPr lang="tr-TR" altLang="tr-TR" sz="2000" b="1" dirty="0">
              <a:solidFill>
                <a:srgbClr val="FF0000"/>
              </a:solidFill>
            </a:endParaRPr>
          </a:p>
          <a:p>
            <a:pPr marL="0" indent="0">
              <a:buNone/>
            </a:pPr>
            <a:r>
              <a:rPr lang="tr-TR" altLang="tr-TR" b="1" dirty="0">
                <a:solidFill>
                  <a:srgbClr val="FF0000"/>
                </a:solidFill>
              </a:rPr>
              <a:t>Tek Taraflı </a:t>
            </a:r>
            <a:r>
              <a:rPr lang="tr-TR" altLang="tr-TR" b="1" dirty="0" err="1">
                <a:solidFill>
                  <a:srgbClr val="FF0000"/>
                </a:solidFill>
              </a:rPr>
              <a:t>Sensörinöral</a:t>
            </a:r>
            <a:r>
              <a:rPr lang="tr-TR" altLang="tr-TR" b="1" dirty="0">
                <a:solidFill>
                  <a:srgbClr val="FF0000"/>
                </a:solidFill>
              </a:rPr>
              <a:t> Kayıplılarda</a:t>
            </a:r>
          </a:p>
          <a:p>
            <a:pPr marL="0" indent="0">
              <a:buNone/>
            </a:pPr>
            <a:endParaRPr lang="tr-TR" altLang="tr-TR" sz="1500" b="1" dirty="0">
              <a:solidFill>
                <a:srgbClr val="FF0000"/>
              </a:solidFill>
            </a:endParaRPr>
          </a:p>
          <a:p>
            <a:pPr marL="0" indent="0">
              <a:buNone/>
            </a:pPr>
            <a:endParaRPr lang="tr-TR" altLang="tr-TR" sz="1500" b="1" dirty="0">
              <a:solidFill>
                <a:srgbClr val="7030A0"/>
              </a:solidFill>
            </a:endParaRPr>
          </a:p>
          <a:p>
            <a:pPr marL="0" indent="0">
              <a:buNone/>
            </a:pPr>
            <a:r>
              <a:rPr lang="tr-TR" altLang="tr-TR" sz="2400" b="1" dirty="0">
                <a:solidFill>
                  <a:srgbClr val="7030A0"/>
                </a:solidFill>
              </a:rPr>
              <a:t>Konuşmayı ayırt etmedeki etkinliği bu durumda konuşmanın yönü ile ilişkili olmaktadır. Sinyal/Gürültü oranı cihazın bulunduğu yani hasta kulağın tarafında daha iyi ise konuşmayı ayırt etme yüzdesi yükselmektedir. Oysa sinyal/gürültü oranı sağlam kulakta daha iyi ise konuşmayı ayırt etme yüzdesi üzerine etkinliği bulunmamaktadır.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636572156"/>
      </p:ext>
    </p:extLst>
  </p:cSld>
  <p:clrMapOvr>
    <a:masterClrMapping/>
  </p:clrMapOvr>
  <p:transition>
    <p:check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000" b="1" u="sng" dirty="0">
              <a:solidFill>
                <a:srgbClr val="C00000"/>
              </a:solidFill>
            </a:endParaRPr>
          </a:p>
          <a:p>
            <a:pPr marL="0" indent="0">
              <a:buNone/>
            </a:pPr>
            <a:r>
              <a:rPr lang="tr-TR" altLang="tr-TR" sz="2400" b="1" dirty="0">
                <a:solidFill>
                  <a:srgbClr val="FF0000"/>
                </a:solidFill>
              </a:rPr>
              <a:t>KEMİK YOLU İŞİTME CİHAZLARI</a:t>
            </a:r>
          </a:p>
          <a:p>
            <a:pPr marL="0" indent="0">
              <a:buNone/>
            </a:pPr>
            <a:endParaRPr lang="tr-TR" altLang="tr-TR" sz="2000" b="1" dirty="0">
              <a:solidFill>
                <a:srgbClr val="FF0000"/>
              </a:solidFill>
            </a:endParaRPr>
          </a:p>
          <a:p>
            <a:pPr marL="0" indent="0">
              <a:buNone/>
            </a:pPr>
            <a:r>
              <a:rPr lang="pt-BR" altLang="tr-TR" sz="2000" b="1" dirty="0">
                <a:solidFill>
                  <a:srgbClr val="FF0000"/>
                </a:solidFill>
              </a:rPr>
              <a:t>BİLATERAL KEMİK YOLLU İŞİTME CİHAZI KULLANIMI</a:t>
            </a:r>
            <a:endParaRPr lang="tr-TR" altLang="tr-TR" sz="2000" b="1" dirty="0">
              <a:solidFill>
                <a:srgbClr val="FF0000"/>
              </a:solidFill>
            </a:endParaRPr>
          </a:p>
          <a:p>
            <a:pPr algn="l"/>
            <a:r>
              <a:rPr lang="tr-TR" altLang="tr-TR" sz="2000" b="1" dirty="0">
                <a:solidFill>
                  <a:srgbClr val="7030A0"/>
                </a:solidFill>
              </a:rPr>
              <a:t>Kemik yolu kullanımda bir tek bir cihaz her iki </a:t>
            </a:r>
            <a:r>
              <a:rPr lang="tr-TR" altLang="tr-TR" sz="2000" b="1" dirty="0" err="1">
                <a:solidFill>
                  <a:srgbClr val="7030A0"/>
                </a:solidFill>
              </a:rPr>
              <a:t>kokleayı</a:t>
            </a:r>
            <a:r>
              <a:rPr lang="tr-TR" altLang="tr-TR" sz="2000" b="1" dirty="0">
                <a:solidFill>
                  <a:srgbClr val="7030A0"/>
                </a:solidFill>
              </a:rPr>
              <a:t> da uyarabildiğinden iki taraflı kemik yollu işitme cihazı kullanımı tartışmalı bir konudur. </a:t>
            </a:r>
          </a:p>
          <a:p>
            <a:pPr algn="l"/>
            <a:r>
              <a:rPr lang="tr-TR" altLang="tr-TR" sz="2000" b="1" dirty="0">
                <a:solidFill>
                  <a:srgbClr val="7030A0"/>
                </a:solidFill>
              </a:rPr>
              <a:t>Pratikte tek taraflı cihazın kullanımında </a:t>
            </a:r>
            <a:r>
              <a:rPr lang="tr-TR" altLang="tr-TR" sz="2000" b="1" dirty="0" err="1">
                <a:solidFill>
                  <a:srgbClr val="7030A0"/>
                </a:solidFill>
              </a:rPr>
              <a:t>interaural</a:t>
            </a:r>
            <a:r>
              <a:rPr lang="tr-TR" altLang="tr-TR" sz="2000" b="1" dirty="0">
                <a:solidFill>
                  <a:srgbClr val="7030A0"/>
                </a:solidFill>
              </a:rPr>
              <a:t> </a:t>
            </a:r>
            <a:r>
              <a:rPr lang="tr-TR" altLang="tr-TR" sz="2000" b="1" dirty="0" err="1">
                <a:solidFill>
                  <a:srgbClr val="7030A0"/>
                </a:solidFill>
              </a:rPr>
              <a:t>atenüasyon</a:t>
            </a:r>
            <a:r>
              <a:rPr lang="tr-TR" altLang="tr-TR" sz="2000" b="1" dirty="0">
                <a:solidFill>
                  <a:srgbClr val="7030A0"/>
                </a:solidFill>
              </a:rPr>
              <a:t> 0 dB olarak kabul edilmektedir. Ancak yapılan araştırmalarda yüksek frekanslarda bu değerin sıfır olmadığı gösterilmiştir. </a:t>
            </a:r>
          </a:p>
          <a:p>
            <a:pPr algn="l"/>
            <a:r>
              <a:rPr lang="tr-TR" altLang="tr-TR" sz="2000" b="1" dirty="0">
                <a:solidFill>
                  <a:srgbClr val="7030A0"/>
                </a:solidFill>
              </a:rPr>
              <a:t>Yüksek frekanslarda bu değerin 20 dB olduğunu gösteren çalışmalar bile bulunmaktadır. </a:t>
            </a:r>
          </a:p>
          <a:p>
            <a:pPr algn="l"/>
            <a:r>
              <a:rPr lang="tr-TR" altLang="tr-TR" sz="2000" b="1" dirty="0">
                <a:solidFill>
                  <a:srgbClr val="7030A0"/>
                </a:solidFill>
              </a:rPr>
              <a:t>Aynı zamanda kişisel farklılıklar yüzünden de </a:t>
            </a:r>
            <a:r>
              <a:rPr lang="tr-TR" altLang="tr-TR" sz="2000" b="1" dirty="0" err="1">
                <a:solidFill>
                  <a:srgbClr val="7030A0"/>
                </a:solidFill>
              </a:rPr>
              <a:t>atenüasyon</a:t>
            </a:r>
            <a:r>
              <a:rPr lang="tr-TR" altLang="tr-TR" sz="2000" b="1" dirty="0">
                <a:solidFill>
                  <a:srgbClr val="7030A0"/>
                </a:solidFill>
              </a:rPr>
              <a:t> neredeyse hiç sıfır olmamaktadır.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234208977"/>
      </p:ext>
    </p:extLst>
  </p:cSld>
  <p:clrMapOvr>
    <a:masterClrMapping/>
  </p:clrMapOvr>
  <p:transition>
    <p:check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000" b="1" u="sng" dirty="0">
              <a:solidFill>
                <a:srgbClr val="C00000"/>
              </a:solidFill>
            </a:endParaRPr>
          </a:p>
          <a:p>
            <a:pPr marL="0" indent="0">
              <a:buNone/>
            </a:pPr>
            <a:r>
              <a:rPr lang="tr-TR" altLang="tr-TR" sz="2400" b="1" dirty="0">
                <a:solidFill>
                  <a:srgbClr val="FF0000"/>
                </a:solidFill>
              </a:rPr>
              <a:t>KEMİK YOLU İŞİTME CİHAZLARI</a:t>
            </a:r>
          </a:p>
          <a:p>
            <a:pPr marL="0" indent="0">
              <a:buNone/>
            </a:pPr>
            <a:endParaRPr lang="tr-TR" altLang="tr-TR" sz="2000" b="1" dirty="0">
              <a:solidFill>
                <a:srgbClr val="FF0000"/>
              </a:solidFill>
            </a:endParaRPr>
          </a:p>
          <a:p>
            <a:pPr marL="0" indent="0">
              <a:buNone/>
            </a:pPr>
            <a:r>
              <a:rPr lang="pt-BR" altLang="tr-TR" sz="2000" b="1" dirty="0">
                <a:solidFill>
                  <a:srgbClr val="FF0000"/>
                </a:solidFill>
              </a:rPr>
              <a:t>BİLATERAL KEMİK YOLLU İŞİTME CİHAZI KULLANIMI</a:t>
            </a:r>
            <a:endParaRPr lang="tr-TR" altLang="tr-TR" sz="2000" b="1" dirty="0">
              <a:solidFill>
                <a:srgbClr val="FF0000"/>
              </a:solidFill>
            </a:endParaRPr>
          </a:p>
          <a:p>
            <a:pPr marL="0" indent="0">
              <a:buNone/>
            </a:pPr>
            <a:r>
              <a:rPr lang="tr-TR" altLang="tr-TR" sz="2000" b="1" dirty="0">
                <a:solidFill>
                  <a:srgbClr val="00B050"/>
                </a:solidFill>
              </a:rPr>
              <a:t>Bilateral </a:t>
            </a:r>
            <a:r>
              <a:rPr lang="tr-TR" altLang="tr-TR" sz="2000" b="1" dirty="0" err="1">
                <a:solidFill>
                  <a:srgbClr val="00B050"/>
                </a:solidFill>
              </a:rPr>
              <a:t>aural</a:t>
            </a:r>
            <a:r>
              <a:rPr lang="tr-TR" altLang="tr-TR" sz="2000" b="1" dirty="0">
                <a:solidFill>
                  <a:srgbClr val="00B050"/>
                </a:solidFill>
              </a:rPr>
              <a:t> </a:t>
            </a:r>
            <a:r>
              <a:rPr lang="tr-TR" altLang="tr-TR" sz="2000" b="1" dirty="0" err="1">
                <a:solidFill>
                  <a:srgbClr val="00B050"/>
                </a:solidFill>
              </a:rPr>
              <a:t>atrezililerde</a:t>
            </a:r>
            <a:r>
              <a:rPr lang="tr-TR" altLang="tr-TR" sz="2000" b="1" dirty="0">
                <a:solidFill>
                  <a:srgbClr val="00B050"/>
                </a:solidFill>
              </a:rPr>
              <a:t> </a:t>
            </a:r>
            <a:r>
              <a:rPr lang="tr-TR" altLang="tr-TR" sz="2000" b="1" dirty="0">
                <a:solidFill>
                  <a:srgbClr val="7030A0"/>
                </a:solidFill>
              </a:rPr>
              <a:t>iki taraflı kemik  yolu işitme cihazı kullanılması durumunda</a:t>
            </a:r>
          </a:p>
          <a:p>
            <a:pPr algn="l"/>
            <a:r>
              <a:rPr lang="tr-TR" altLang="tr-TR" sz="2000" b="1" dirty="0">
                <a:solidFill>
                  <a:srgbClr val="FF0000"/>
                </a:solidFill>
              </a:rPr>
              <a:t>Daha iyi konuşma algılaması</a:t>
            </a:r>
          </a:p>
          <a:p>
            <a:pPr algn="l"/>
            <a:r>
              <a:rPr lang="tr-TR" altLang="tr-TR" sz="2000" b="1" dirty="0">
                <a:solidFill>
                  <a:srgbClr val="FF0000"/>
                </a:solidFill>
              </a:rPr>
              <a:t>Daha iyi </a:t>
            </a:r>
            <a:r>
              <a:rPr lang="tr-TR" altLang="tr-TR" sz="2000" b="1" dirty="0" err="1">
                <a:solidFill>
                  <a:srgbClr val="FF0000"/>
                </a:solidFill>
              </a:rPr>
              <a:t>lateralizayon</a:t>
            </a:r>
            <a:r>
              <a:rPr lang="tr-TR" altLang="tr-TR" sz="2000" b="1" dirty="0">
                <a:solidFill>
                  <a:srgbClr val="FF0000"/>
                </a:solidFill>
              </a:rPr>
              <a:t> ve lokalizasyon</a:t>
            </a:r>
          </a:p>
          <a:p>
            <a:pPr algn="l"/>
            <a:r>
              <a:rPr lang="tr-TR" altLang="tr-TR" sz="2000" b="1" dirty="0">
                <a:solidFill>
                  <a:srgbClr val="FF0000"/>
                </a:solidFill>
              </a:rPr>
              <a:t>Artmış yaşam kalitesi</a:t>
            </a:r>
          </a:p>
          <a:p>
            <a:pPr algn="l"/>
            <a:r>
              <a:rPr lang="tr-TR" altLang="tr-TR" sz="2000" b="1" dirty="0">
                <a:solidFill>
                  <a:srgbClr val="FF0000"/>
                </a:solidFill>
              </a:rPr>
              <a:t>Cihazın biri bozulduğunda diğeri ile idare edebilme kolaylığı</a:t>
            </a:r>
          </a:p>
          <a:p>
            <a:pPr marL="0" indent="0">
              <a:buNone/>
            </a:pPr>
            <a:endParaRPr lang="tr-TR" altLang="tr-TR" sz="2000" b="1" dirty="0">
              <a:solidFill>
                <a:srgbClr val="FF000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025265127"/>
      </p:ext>
    </p:extLst>
  </p:cSld>
  <p:clrMapOvr>
    <a:masterClrMapping/>
  </p:clrMapOvr>
  <p:transition>
    <p:check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000" b="1" u="sng" dirty="0">
              <a:solidFill>
                <a:srgbClr val="C00000"/>
              </a:solidFill>
            </a:endParaRPr>
          </a:p>
          <a:p>
            <a:pPr marL="0" indent="0">
              <a:buNone/>
            </a:pPr>
            <a:r>
              <a:rPr lang="tr-TR" altLang="tr-TR" sz="2400" b="1" dirty="0">
                <a:solidFill>
                  <a:srgbClr val="FF0000"/>
                </a:solidFill>
              </a:rPr>
              <a:t>KEMİK YOLU İŞİTME CİHAZLARI</a:t>
            </a:r>
          </a:p>
          <a:p>
            <a:pPr marL="0" indent="0">
              <a:buNone/>
            </a:pPr>
            <a:endParaRPr lang="tr-TR" altLang="tr-TR" sz="2000" b="1" dirty="0">
              <a:solidFill>
                <a:srgbClr val="FF0000"/>
              </a:solidFill>
            </a:endParaRPr>
          </a:p>
          <a:p>
            <a:pPr marL="0" indent="0">
              <a:buNone/>
            </a:pPr>
            <a:r>
              <a:rPr lang="pt-BR" altLang="tr-TR" sz="2000" b="1" dirty="0">
                <a:solidFill>
                  <a:srgbClr val="FF0000"/>
                </a:solidFill>
              </a:rPr>
              <a:t>BİLATERAL KEMİK YOLLU İŞİTME CİHAZI KULLANIMI</a:t>
            </a:r>
            <a:endParaRPr lang="tr-TR" altLang="tr-TR" sz="2000" b="1" dirty="0">
              <a:solidFill>
                <a:srgbClr val="FF0000"/>
              </a:solidFill>
            </a:endParaRPr>
          </a:p>
          <a:p>
            <a:pPr marL="0" indent="0">
              <a:buNone/>
            </a:pPr>
            <a:endParaRPr lang="tr-TR" altLang="tr-TR" sz="2000" b="1" dirty="0">
              <a:solidFill>
                <a:srgbClr val="FF0000"/>
              </a:solidFill>
            </a:endParaRPr>
          </a:p>
          <a:p>
            <a:pPr marL="0" indent="0">
              <a:buNone/>
            </a:pPr>
            <a:r>
              <a:rPr lang="tr-TR" altLang="tr-TR" sz="2000" b="1" dirty="0">
                <a:solidFill>
                  <a:srgbClr val="00B050"/>
                </a:solidFill>
              </a:rPr>
              <a:t>Bilateral kemik yolu işitme cihazı kullanımında </a:t>
            </a:r>
            <a:r>
              <a:rPr lang="tr-TR" altLang="tr-TR" sz="2000" b="1" dirty="0">
                <a:solidFill>
                  <a:srgbClr val="7030A0"/>
                </a:solidFill>
              </a:rPr>
              <a:t>tek dezavantaj </a:t>
            </a:r>
            <a:r>
              <a:rPr lang="tr-TR" altLang="tr-TR" sz="2000" b="1" dirty="0">
                <a:solidFill>
                  <a:srgbClr val="00B050"/>
                </a:solidFill>
              </a:rPr>
              <a:t>artan maliyettir.</a:t>
            </a:r>
            <a:endParaRPr lang="tr-TR" altLang="tr-TR" sz="2000" b="1" dirty="0">
              <a:solidFill>
                <a:srgbClr val="FF000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93559449"/>
      </p:ext>
    </p:extLst>
  </p:cSld>
  <p:clrMapOvr>
    <a:masterClrMapping/>
  </p:clrMapOvr>
  <p:transition>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268760"/>
            <a:ext cx="8568952" cy="5241754"/>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algn="l"/>
            <a:endParaRPr lang="pt-BR" altLang="tr-TR" sz="2800" b="1" dirty="0">
              <a:solidFill>
                <a:srgbClr val="5F5F5F"/>
              </a:solidFill>
            </a:endParaRPr>
          </a:p>
          <a:p>
            <a:pPr algn="l"/>
            <a:r>
              <a:rPr lang="pt-BR" altLang="tr-TR" sz="2800" b="1" dirty="0">
                <a:solidFill>
                  <a:srgbClr val="5F5F5F"/>
                </a:solidFill>
              </a:rPr>
              <a:t>Ancak kendi sesimizi duyma bakımından kemik yolu </a:t>
            </a:r>
            <a:r>
              <a:rPr lang="pt-BR" altLang="tr-TR" sz="2800" b="1" dirty="0">
                <a:solidFill>
                  <a:srgbClr val="FF0000"/>
                </a:solidFill>
              </a:rPr>
              <a:t>daha kısa yol </a:t>
            </a:r>
            <a:r>
              <a:rPr lang="pt-BR" altLang="tr-TR" sz="2800" b="1" dirty="0">
                <a:solidFill>
                  <a:srgbClr val="5F5F5F"/>
                </a:solidFill>
              </a:rPr>
              <a:t>olduğundan işitme sisteminin tercih ettiği yoldur.</a:t>
            </a:r>
            <a:endParaRPr lang="tr-TR" altLang="tr-TR" sz="2800" b="1" dirty="0">
              <a:solidFill>
                <a:srgbClr val="5F5F5F"/>
              </a:solidFill>
            </a:endParaRPr>
          </a:p>
          <a:p>
            <a:pPr algn="l"/>
            <a:r>
              <a:rPr lang="pt-BR" altLang="tr-TR" sz="2800" b="1" dirty="0">
                <a:solidFill>
                  <a:srgbClr val="5F5F5F"/>
                </a:solidFill>
              </a:rPr>
              <a:t>Bu nedenle </a:t>
            </a:r>
            <a:r>
              <a:rPr lang="pt-BR" altLang="tr-TR" sz="2800" b="1" dirty="0">
                <a:solidFill>
                  <a:srgbClr val="FF0000"/>
                </a:solidFill>
              </a:rPr>
              <a:t>kayıt ettiğimiz sesimizi </a:t>
            </a:r>
            <a:r>
              <a:rPr lang="pt-BR" altLang="tr-TR" sz="2800" b="1" dirty="0">
                <a:solidFill>
                  <a:srgbClr val="5F5F5F"/>
                </a:solidFill>
              </a:rPr>
              <a:t>dinlediğimizde daha farklı bir ses duyarız.</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963831036"/>
      </p:ext>
    </p:extLst>
  </p:cSld>
  <p:clrMapOvr>
    <a:masterClrMapping/>
  </p:clrMapOvr>
  <p:transition>
    <p:check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marL="0" indent="0">
              <a:buNone/>
            </a:pPr>
            <a:r>
              <a:rPr lang="tr-TR" altLang="tr-TR" sz="2000" b="1" dirty="0">
                <a:solidFill>
                  <a:srgbClr val="FF0000"/>
                </a:solidFill>
              </a:rPr>
              <a:t>KEMİK YOLU İŞİTME CİHAZLARI</a:t>
            </a:r>
          </a:p>
          <a:p>
            <a:pPr marL="0" indent="0">
              <a:buNone/>
            </a:pPr>
            <a:r>
              <a:rPr lang="pt-BR" altLang="tr-TR" b="1" dirty="0">
                <a:solidFill>
                  <a:srgbClr val="FF0000"/>
                </a:solidFill>
              </a:rPr>
              <a:t>PEDİATRİK GRUPTA KEMİK YOLU İŞİTME CİHAZLARI</a:t>
            </a:r>
            <a:endParaRPr lang="tr-TR" altLang="tr-TR" b="1" dirty="0">
              <a:solidFill>
                <a:srgbClr val="FF0000"/>
              </a:solidFill>
            </a:endParaRPr>
          </a:p>
          <a:p>
            <a:pPr algn="l"/>
            <a:r>
              <a:rPr lang="tr-TR" altLang="tr-TR" b="1" dirty="0">
                <a:solidFill>
                  <a:srgbClr val="7030A0"/>
                </a:solidFill>
              </a:rPr>
              <a:t>Çocuklarda kemik yolu işitme cihazlarının </a:t>
            </a:r>
            <a:r>
              <a:rPr lang="tr-TR" altLang="tr-TR" b="1" dirty="0" err="1">
                <a:solidFill>
                  <a:srgbClr val="7030A0"/>
                </a:solidFill>
              </a:rPr>
              <a:t>endikasyonları</a:t>
            </a:r>
            <a:r>
              <a:rPr lang="tr-TR" altLang="tr-TR" b="1" dirty="0">
                <a:solidFill>
                  <a:srgbClr val="7030A0"/>
                </a:solidFill>
              </a:rPr>
              <a:t> şunlardır;</a:t>
            </a:r>
          </a:p>
          <a:p>
            <a:pPr algn="l"/>
            <a:r>
              <a:rPr lang="tr-TR" altLang="tr-TR" b="1" dirty="0">
                <a:solidFill>
                  <a:srgbClr val="7030A0"/>
                </a:solidFill>
              </a:rPr>
              <a:t>Konjenital </a:t>
            </a:r>
            <a:r>
              <a:rPr lang="tr-TR" altLang="tr-TR" b="1" dirty="0" err="1">
                <a:solidFill>
                  <a:srgbClr val="7030A0"/>
                </a:solidFill>
              </a:rPr>
              <a:t>Aural</a:t>
            </a:r>
            <a:r>
              <a:rPr lang="tr-TR" altLang="tr-TR" b="1" dirty="0">
                <a:solidFill>
                  <a:srgbClr val="7030A0"/>
                </a:solidFill>
              </a:rPr>
              <a:t> </a:t>
            </a:r>
            <a:r>
              <a:rPr lang="tr-TR" altLang="tr-TR" b="1" dirty="0" err="1">
                <a:solidFill>
                  <a:srgbClr val="7030A0"/>
                </a:solidFill>
              </a:rPr>
              <a:t>Atrezi</a:t>
            </a:r>
            <a:endParaRPr lang="tr-TR" altLang="tr-TR" b="1" dirty="0">
              <a:solidFill>
                <a:srgbClr val="7030A0"/>
              </a:solidFill>
            </a:endParaRPr>
          </a:p>
          <a:p>
            <a:pPr algn="l"/>
            <a:r>
              <a:rPr lang="tr-TR" altLang="tr-TR" b="1" dirty="0">
                <a:solidFill>
                  <a:srgbClr val="7030A0"/>
                </a:solidFill>
              </a:rPr>
              <a:t>Konjenital </a:t>
            </a:r>
            <a:r>
              <a:rPr lang="tr-TR" altLang="tr-TR" b="1" dirty="0" err="1">
                <a:solidFill>
                  <a:srgbClr val="7030A0"/>
                </a:solidFill>
              </a:rPr>
              <a:t>Mikrotia</a:t>
            </a:r>
            <a:endParaRPr lang="tr-TR" altLang="tr-TR" b="1" dirty="0">
              <a:solidFill>
                <a:srgbClr val="7030A0"/>
              </a:solidFill>
            </a:endParaRPr>
          </a:p>
          <a:p>
            <a:pPr algn="l"/>
            <a:r>
              <a:rPr lang="tr-TR" altLang="tr-TR" b="1" dirty="0">
                <a:solidFill>
                  <a:srgbClr val="7030A0"/>
                </a:solidFill>
              </a:rPr>
              <a:t>Kronik </a:t>
            </a:r>
            <a:r>
              <a:rPr lang="tr-TR" altLang="tr-TR" b="1" dirty="0" err="1">
                <a:solidFill>
                  <a:srgbClr val="7030A0"/>
                </a:solidFill>
              </a:rPr>
              <a:t>Süpüratif</a:t>
            </a:r>
            <a:r>
              <a:rPr lang="tr-TR" altLang="tr-TR" b="1" dirty="0">
                <a:solidFill>
                  <a:srgbClr val="7030A0"/>
                </a:solidFill>
              </a:rPr>
              <a:t> </a:t>
            </a:r>
            <a:r>
              <a:rPr lang="tr-TR" altLang="tr-TR" b="1" dirty="0" err="1">
                <a:solidFill>
                  <a:srgbClr val="7030A0"/>
                </a:solidFill>
              </a:rPr>
              <a:t>Otitis</a:t>
            </a:r>
            <a:r>
              <a:rPr lang="tr-TR" altLang="tr-TR" b="1" dirty="0">
                <a:solidFill>
                  <a:srgbClr val="7030A0"/>
                </a:solidFill>
              </a:rPr>
              <a:t> Media</a:t>
            </a:r>
          </a:p>
          <a:p>
            <a:pPr algn="l"/>
            <a:r>
              <a:rPr lang="tr-TR" altLang="tr-TR" b="1" dirty="0" err="1">
                <a:solidFill>
                  <a:srgbClr val="7030A0"/>
                </a:solidFill>
              </a:rPr>
              <a:t>Persistent</a:t>
            </a:r>
            <a:r>
              <a:rPr lang="tr-TR" altLang="tr-TR" b="1" dirty="0">
                <a:solidFill>
                  <a:srgbClr val="7030A0"/>
                </a:solidFill>
              </a:rPr>
              <a:t> </a:t>
            </a:r>
            <a:r>
              <a:rPr lang="tr-TR" altLang="tr-TR" b="1" dirty="0" err="1">
                <a:solidFill>
                  <a:srgbClr val="7030A0"/>
                </a:solidFill>
              </a:rPr>
              <a:t>Otitis</a:t>
            </a:r>
            <a:r>
              <a:rPr lang="tr-TR" altLang="tr-TR" b="1" dirty="0">
                <a:solidFill>
                  <a:srgbClr val="7030A0"/>
                </a:solidFill>
              </a:rPr>
              <a:t> Media</a:t>
            </a:r>
          </a:p>
          <a:p>
            <a:pPr algn="l"/>
            <a:r>
              <a:rPr lang="tr-TR" altLang="tr-TR" b="1" dirty="0">
                <a:solidFill>
                  <a:srgbClr val="7030A0"/>
                </a:solidFill>
              </a:rPr>
              <a:t>Kronik </a:t>
            </a:r>
            <a:r>
              <a:rPr lang="tr-TR" altLang="tr-TR" b="1" dirty="0" err="1">
                <a:solidFill>
                  <a:srgbClr val="7030A0"/>
                </a:solidFill>
              </a:rPr>
              <a:t>Otitis</a:t>
            </a:r>
            <a:r>
              <a:rPr lang="tr-TR" altLang="tr-TR" b="1" dirty="0">
                <a:solidFill>
                  <a:srgbClr val="7030A0"/>
                </a:solidFill>
              </a:rPr>
              <a:t> </a:t>
            </a:r>
            <a:r>
              <a:rPr lang="tr-TR" altLang="tr-TR" b="1" dirty="0" err="1">
                <a:solidFill>
                  <a:srgbClr val="7030A0"/>
                </a:solidFill>
              </a:rPr>
              <a:t>Externa</a:t>
            </a:r>
            <a:endParaRPr lang="tr-TR" altLang="tr-TR" b="1" dirty="0">
              <a:solidFill>
                <a:srgbClr val="7030A0"/>
              </a:solidFill>
            </a:endParaRPr>
          </a:p>
          <a:p>
            <a:pPr algn="l"/>
            <a:r>
              <a:rPr lang="tr-TR" altLang="tr-TR" b="1" dirty="0" err="1">
                <a:solidFill>
                  <a:srgbClr val="7030A0"/>
                </a:solidFill>
              </a:rPr>
              <a:t>Unilateral</a:t>
            </a:r>
            <a:r>
              <a:rPr lang="tr-TR" altLang="tr-TR" b="1" dirty="0">
                <a:solidFill>
                  <a:srgbClr val="7030A0"/>
                </a:solidFill>
              </a:rPr>
              <a:t> çok ileri düzeyli işitme kayıpları</a:t>
            </a:r>
          </a:p>
          <a:p>
            <a:pPr algn="l"/>
            <a:r>
              <a:rPr lang="tr-TR" altLang="tr-TR" b="1" dirty="0">
                <a:solidFill>
                  <a:srgbClr val="7030A0"/>
                </a:solidFill>
              </a:rPr>
              <a:t>Kulak travması sonucu kemikçik zincirinde kopma</a:t>
            </a:r>
          </a:p>
          <a:p>
            <a:pPr algn="l"/>
            <a:r>
              <a:rPr lang="tr-TR" altLang="tr-TR" b="1" dirty="0">
                <a:solidFill>
                  <a:srgbClr val="7030A0"/>
                </a:solidFill>
              </a:rPr>
              <a:t>Konvansiyonel işitme cihazlarını kullanmayacak gruptaki çocuklar;</a:t>
            </a:r>
          </a:p>
          <a:p>
            <a:pPr lvl="1" algn="l"/>
            <a:r>
              <a:rPr lang="tr-TR" altLang="tr-TR" b="1" dirty="0" err="1">
                <a:solidFill>
                  <a:srgbClr val="7030A0"/>
                </a:solidFill>
              </a:rPr>
              <a:t>Down</a:t>
            </a:r>
            <a:r>
              <a:rPr lang="tr-TR" altLang="tr-TR" b="1" dirty="0">
                <a:solidFill>
                  <a:srgbClr val="7030A0"/>
                </a:solidFill>
              </a:rPr>
              <a:t> Sendromu</a:t>
            </a:r>
          </a:p>
          <a:p>
            <a:pPr lvl="1" algn="l"/>
            <a:r>
              <a:rPr lang="tr-TR" altLang="tr-TR" b="1" dirty="0">
                <a:solidFill>
                  <a:srgbClr val="7030A0"/>
                </a:solidFill>
              </a:rPr>
              <a:t>Öğrenme güçlüğü yapan hastalıklar </a:t>
            </a:r>
          </a:p>
          <a:p>
            <a:pPr lvl="1" algn="l"/>
            <a:r>
              <a:rPr lang="tr-TR" altLang="tr-TR" b="1" dirty="0">
                <a:solidFill>
                  <a:srgbClr val="7030A0"/>
                </a:solidFill>
              </a:rPr>
              <a:t>Davranış problemleri ile seyreden hastalıklar</a:t>
            </a:r>
            <a:endParaRPr lang="tr-TR" altLang="tr-TR" sz="1900" b="1" dirty="0">
              <a:solidFill>
                <a:srgbClr val="7030A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923975020"/>
      </p:ext>
    </p:extLst>
  </p:cSld>
  <p:clrMapOvr>
    <a:masterClrMapping/>
  </p:clrMapOvr>
  <p:transition>
    <p:check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800" b="1" dirty="0">
              <a:solidFill>
                <a:srgbClr val="7030A0"/>
              </a:solidFill>
            </a:endParaRPr>
          </a:p>
          <a:p>
            <a:pPr marL="0" indent="0">
              <a:buNone/>
            </a:pPr>
            <a:r>
              <a:rPr lang="tr-TR" altLang="tr-TR" sz="2000" b="1" dirty="0">
                <a:solidFill>
                  <a:srgbClr val="FF0000"/>
                </a:solidFill>
              </a:rPr>
              <a:t>KEMİK YOLU İŞİTME CİHAZLARI</a:t>
            </a:r>
          </a:p>
          <a:p>
            <a:pPr marL="0" indent="0">
              <a:buNone/>
            </a:pPr>
            <a:endParaRPr lang="tr-TR" altLang="tr-TR" sz="2000" b="1" dirty="0">
              <a:solidFill>
                <a:srgbClr val="FF0000"/>
              </a:solidFill>
            </a:endParaRPr>
          </a:p>
          <a:p>
            <a:pPr marL="0" indent="0">
              <a:buNone/>
            </a:pPr>
            <a:r>
              <a:rPr lang="pt-BR" altLang="tr-TR" b="1" dirty="0">
                <a:solidFill>
                  <a:srgbClr val="FF0000"/>
                </a:solidFill>
              </a:rPr>
              <a:t>KEMİK YOLU İŞİTME CİHAZLARININ UYGULANMASI</a:t>
            </a:r>
            <a:endParaRPr lang="tr-TR" altLang="tr-TR" b="1" dirty="0">
              <a:solidFill>
                <a:srgbClr val="FF0000"/>
              </a:solidFill>
            </a:endParaRPr>
          </a:p>
          <a:p>
            <a:pPr marL="0" indent="0">
              <a:buNone/>
            </a:pPr>
            <a:endParaRPr lang="tr-TR" altLang="tr-TR" b="1" dirty="0">
              <a:solidFill>
                <a:srgbClr val="FF0000"/>
              </a:solidFill>
            </a:endParaRPr>
          </a:p>
          <a:p>
            <a:pPr marL="0" indent="0">
              <a:buNone/>
            </a:pPr>
            <a:r>
              <a:rPr lang="tr-TR" altLang="tr-TR" sz="2800" b="1" dirty="0">
                <a:solidFill>
                  <a:srgbClr val="7030A0"/>
                </a:solidFill>
              </a:rPr>
              <a:t>Kemik yolu işitme cihazlarında </a:t>
            </a:r>
            <a:r>
              <a:rPr lang="tr-TR" altLang="tr-TR" sz="2800" b="1" dirty="0" err="1">
                <a:solidFill>
                  <a:srgbClr val="7030A0"/>
                </a:solidFill>
              </a:rPr>
              <a:t>endikasyonları</a:t>
            </a:r>
            <a:r>
              <a:rPr lang="tr-TR" altLang="tr-TR" sz="2800" b="1" dirty="0">
                <a:solidFill>
                  <a:srgbClr val="7030A0"/>
                </a:solidFill>
              </a:rPr>
              <a:t> saptayan yani ekibin anahtar üyesi olan kişi </a:t>
            </a:r>
            <a:r>
              <a:rPr lang="tr-TR" altLang="tr-TR" sz="2800" b="1" dirty="0" err="1">
                <a:solidFill>
                  <a:srgbClr val="7030A0"/>
                </a:solidFill>
              </a:rPr>
              <a:t>odyologdur</a:t>
            </a:r>
            <a:endParaRPr lang="tr-TR" altLang="tr-TR" sz="2800" b="1" dirty="0">
              <a:solidFill>
                <a:srgbClr val="7030A0"/>
              </a:solidFill>
            </a:endParaRPr>
          </a:p>
          <a:p>
            <a:pPr marL="0" indent="0">
              <a:buNone/>
            </a:pPr>
            <a:endParaRPr lang="tr-TR" altLang="tr-TR" sz="1900" b="1" dirty="0">
              <a:solidFill>
                <a:srgbClr val="7030A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919333431"/>
      </p:ext>
    </p:extLst>
  </p:cSld>
  <p:clrMapOvr>
    <a:masterClrMapping/>
  </p:clrMapOvr>
  <p:transition>
    <p:check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800" b="1" dirty="0">
              <a:solidFill>
                <a:srgbClr val="7030A0"/>
              </a:solidFill>
            </a:endParaRPr>
          </a:p>
          <a:p>
            <a:pPr marL="0" indent="0">
              <a:buNone/>
            </a:pPr>
            <a:r>
              <a:rPr lang="tr-TR" altLang="tr-TR" sz="2000" b="1" dirty="0">
                <a:solidFill>
                  <a:srgbClr val="FF0000"/>
                </a:solidFill>
              </a:rPr>
              <a:t>KEMİK YOLU İŞİTME CİHAZLARI</a:t>
            </a:r>
          </a:p>
          <a:p>
            <a:pPr marL="0" indent="0">
              <a:buNone/>
            </a:pPr>
            <a:endParaRPr lang="tr-TR" altLang="tr-TR" sz="2000" b="1" dirty="0">
              <a:solidFill>
                <a:srgbClr val="FF0000"/>
              </a:solidFill>
            </a:endParaRPr>
          </a:p>
          <a:p>
            <a:pPr marL="0" indent="0">
              <a:buNone/>
            </a:pPr>
            <a:r>
              <a:rPr lang="pt-BR" altLang="tr-TR" b="1" dirty="0">
                <a:solidFill>
                  <a:srgbClr val="FF0000"/>
                </a:solidFill>
              </a:rPr>
              <a:t>KEMİ</a:t>
            </a:r>
            <a:r>
              <a:rPr lang="tr-TR" altLang="tr-TR" b="1" dirty="0">
                <a:solidFill>
                  <a:srgbClr val="FF0000"/>
                </a:solidFill>
              </a:rPr>
              <a:t>ĞE İMPLANTE </a:t>
            </a:r>
            <a:r>
              <a:rPr lang="pt-BR" altLang="tr-TR" b="1" dirty="0">
                <a:solidFill>
                  <a:srgbClr val="FF0000"/>
                </a:solidFill>
              </a:rPr>
              <a:t>İŞİTME CİHAZLARININ UYGULANMASI</a:t>
            </a:r>
            <a:endParaRPr lang="tr-TR" altLang="tr-TR" b="1" dirty="0">
              <a:solidFill>
                <a:srgbClr val="FF0000"/>
              </a:solidFill>
            </a:endParaRPr>
          </a:p>
          <a:p>
            <a:pPr marL="0" indent="0">
              <a:buNone/>
            </a:pPr>
            <a:endParaRPr lang="tr-TR" altLang="tr-TR" b="1" dirty="0">
              <a:solidFill>
                <a:srgbClr val="FF0000"/>
              </a:solidFill>
            </a:endParaRPr>
          </a:p>
          <a:p>
            <a:pPr marL="0" indent="0">
              <a:buNone/>
            </a:pPr>
            <a:r>
              <a:rPr lang="tr-TR" altLang="tr-TR" sz="2400" b="1" dirty="0">
                <a:solidFill>
                  <a:srgbClr val="7030A0"/>
                </a:solidFill>
              </a:rPr>
              <a:t>Özellikle </a:t>
            </a:r>
            <a:r>
              <a:rPr lang="tr-TR" altLang="tr-TR" sz="2400" b="1" dirty="0">
                <a:solidFill>
                  <a:srgbClr val="FF0000"/>
                </a:solidFill>
              </a:rPr>
              <a:t>çocuk grubunda </a:t>
            </a:r>
            <a:r>
              <a:rPr lang="tr-TR" altLang="tr-TR" sz="2400" b="1" dirty="0">
                <a:solidFill>
                  <a:srgbClr val="7030A0"/>
                </a:solidFill>
              </a:rPr>
              <a:t>işitme cihazının uygulanması bazı özellikler içermektedir. Uygun olduğu saptanan çocuklarda ilk yapılması gereken saç bandı uygulaması ile sübjektif ve objektif olarak çocuğun cihazdan fayda görüp görmediğinin saptanması gerekmektedir. Eğer faydası objektif ve sübjektif olarak saptanış ise ailenin kabul etmesi durumunda cerrahi olarak cihazın </a:t>
            </a:r>
            <a:r>
              <a:rPr lang="tr-TR" altLang="tr-TR" sz="2400" b="1" dirty="0" err="1">
                <a:solidFill>
                  <a:srgbClr val="7030A0"/>
                </a:solidFill>
              </a:rPr>
              <a:t>implantasyonu</a:t>
            </a:r>
            <a:r>
              <a:rPr lang="tr-TR" altLang="tr-TR" sz="2400" b="1" dirty="0">
                <a:solidFill>
                  <a:srgbClr val="7030A0"/>
                </a:solidFill>
              </a:rPr>
              <a:t> işlemine geçilmelidir. Aile ile iletişimden birinci derecede sorumlu kişi </a:t>
            </a:r>
            <a:r>
              <a:rPr lang="tr-TR" altLang="tr-TR" sz="2400" b="1" dirty="0" err="1">
                <a:solidFill>
                  <a:srgbClr val="7030A0"/>
                </a:solidFill>
              </a:rPr>
              <a:t>odyologtur</a:t>
            </a:r>
            <a:r>
              <a:rPr lang="tr-TR" altLang="tr-TR" sz="2400" b="1" dirty="0">
                <a:solidFill>
                  <a:srgbClr val="7030A0"/>
                </a:solidFill>
              </a:rPr>
              <a:t>. </a:t>
            </a:r>
            <a:endParaRPr lang="tr-TR" altLang="tr-TR" b="1" dirty="0">
              <a:solidFill>
                <a:srgbClr val="7030A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218662929"/>
      </p:ext>
    </p:extLst>
  </p:cSld>
  <p:clrMapOvr>
    <a:masterClrMapping/>
  </p:clrMapOvr>
  <p:transition>
    <p:check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800" b="1" dirty="0">
              <a:solidFill>
                <a:srgbClr val="7030A0"/>
              </a:solidFill>
            </a:endParaRPr>
          </a:p>
          <a:p>
            <a:pPr marL="0" indent="0">
              <a:buNone/>
            </a:pPr>
            <a:r>
              <a:rPr lang="tr-TR" altLang="tr-TR" sz="2000" b="1" dirty="0">
                <a:solidFill>
                  <a:srgbClr val="FF0000"/>
                </a:solidFill>
              </a:rPr>
              <a:t>KEMİK YOLU İŞİTME CİHAZLARI</a:t>
            </a:r>
          </a:p>
          <a:p>
            <a:pPr marL="0" indent="0">
              <a:buNone/>
            </a:pPr>
            <a:endParaRPr lang="tr-TR" altLang="tr-TR" sz="2000" b="1" dirty="0">
              <a:solidFill>
                <a:srgbClr val="FF0000"/>
              </a:solidFill>
            </a:endParaRPr>
          </a:p>
          <a:p>
            <a:pPr marL="0" indent="0">
              <a:buNone/>
            </a:pPr>
            <a:r>
              <a:rPr lang="pt-BR" altLang="tr-TR" b="1" dirty="0">
                <a:solidFill>
                  <a:srgbClr val="FF0000"/>
                </a:solidFill>
              </a:rPr>
              <a:t>KEMİ</a:t>
            </a:r>
            <a:r>
              <a:rPr lang="tr-TR" altLang="tr-TR" b="1" dirty="0">
                <a:solidFill>
                  <a:srgbClr val="FF0000"/>
                </a:solidFill>
              </a:rPr>
              <a:t>ĞE İMPLANTE </a:t>
            </a:r>
            <a:r>
              <a:rPr lang="pt-BR" altLang="tr-TR" b="1" dirty="0">
                <a:solidFill>
                  <a:srgbClr val="FF0000"/>
                </a:solidFill>
              </a:rPr>
              <a:t>İŞİTME CİHAZLARININ UYGULANMASI</a:t>
            </a:r>
            <a:endParaRPr lang="tr-TR" altLang="tr-TR" b="1" dirty="0">
              <a:solidFill>
                <a:srgbClr val="FF0000"/>
              </a:solidFill>
            </a:endParaRPr>
          </a:p>
          <a:p>
            <a:pPr marL="0" indent="0">
              <a:buNone/>
            </a:pPr>
            <a:endParaRPr lang="tr-TR" altLang="tr-TR" b="1" dirty="0">
              <a:solidFill>
                <a:srgbClr val="FF0000"/>
              </a:solidFill>
            </a:endParaRPr>
          </a:p>
          <a:p>
            <a:pPr marL="0" indent="0">
              <a:buNone/>
            </a:pPr>
            <a:r>
              <a:rPr lang="tr-TR" altLang="tr-TR" sz="2400" b="1" dirty="0">
                <a:solidFill>
                  <a:srgbClr val="7030A0"/>
                </a:solidFill>
              </a:rPr>
              <a:t>Cerrahi prosedür için </a:t>
            </a:r>
            <a:r>
              <a:rPr lang="tr-TR" altLang="tr-TR" sz="2400" b="1" dirty="0">
                <a:solidFill>
                  <a:srgbClr val="FF0000"/>
                </a:solidFill>
              </a:rPr>
              <a:t>alt yaş sınırı beştir</a:t>
            </a:r>
            <a:r>
              <a:rPr lang="tr-TR" altLang="tr-TR" sz="2400" b="1" dirty="0">
                <a:solidFill>
                  <a:srgbClr val="7030A0"/>
                </a:solidFill>
              </a:rPr>
              <a:t>. Bu alt yaşı belirleyen durum kafa kemiği derinliğinin yeterli düzeye gelmesidir. Kemiğe sabitlenme işlemi için </a:t>
            </a:r>
            <a:r>
              <a:rPr lang="tr-TR" altLang="tr-TR" sz="2400" b="1" dirty="0">
                <a:solidFill>
                  <a:srgbClr val="FF0000"/>
                </a:solidFill>
              </a:rPr>
              <a:t>3-4 </a:t>
            </a:r>
            <a:r>
              <a:rPr lang="tr-TR" altLang="tr-TR" sz="2400" b="1" dirty="0" err="1">
                <a:solidFill>
                  <a:srgbClr val="FF0000"/>
                </a:solidFill>
              </a:rPr>
              <a:t>mmlik</a:t>
            </a:r>
            <a:r>
              <a:rPr lang="tr-TR" altLang="tr-TR" sz="2400" b="1" dirty="0">
                <a:solidFill>
                  <a:srgbClr val="FF0000"/>
                </a:solidFill>
              </a:rPr>
              <a:t> bir </a:t>
            </a:r>
            <a:r>
              <a:rPr lang="tr-TR" altLang="tr-TR" sz="2400" b="1" dirty="0" err="1">
                <a:solidFill>
                  <a:srgbClr val="FF0000"/>
                </a:solidFill>
              </a:rPr>
              <a:t>integrasyon</a:t>
            </a:r>
            <a:r>
              <a:rPr lang="tr-TR" altLang="tr-TR" sz="2400" b="1" dirty="0">
                <a:solidFill>
                  <a:srgbClr val="FF0000"/>
                </a:solidFill>
              </a:rPr>
              <a:t> </a:t>
            </a:r>
            <a:r>
              <a:rPr lang="tr-TR" altLang="tr-TR" sz="2400" b="1" dirty="0">
                <a:solidFill>
                  <a:srgbClr val="7030A0"/>
                </a:solidFill>
              </a:rPr>
              <a:t>kalınlığı gerekmektedir. Beş yaş altındaki grupta komplikasyon oranı oldukça yükselmektedir. Literatürde komplikasyonsuz olarak kemiğe </a:t>
            </a:r>
            <a:r>
              <a:rPr lang="tr-TR" altLang="tr-TR" sz="2400" b="1" dirty="0" err="1">
                <a:solidFill>
                  <a:srgbClr val="7030A0"/>
                </a:solidFill>
              </a:rPr>
              <a:t>implantasyon</a:t>
            </a:r>
            <a:r>
              <a:rPr lang="tr-TR" altLang="tr-TR" sz="2400" b="1" dirty="0">
                <a:solidFill>
                  <a:srgbClr val="7030A0"/>
                </a:solidFill>
              </a:rPr>
              <a:t> yapılmış e</a:t>
            </a:r>
            <a:r>
              <a:rPr lang="tr-TR" altLang="tr-TR" sz="2400" b="1" dirty="0">
                <a:solidFill>
                  <a:srgbClr val="FF0000"/>
                </a:solidFill>
              </a:rPr>
              <a:t>n küçük birey on dört aylık </a:t>
            </a:r>
            <a:r>
              <a:rPr lang="tr-TR" altLang="tr-TR" sz="2400" b="1" dirty="0">
                <a:solidFill>
                  <a:srgbClr val="7030A0"/>
                </a:solidFill>
              </a:rPr>
              <a:t>bir bebektir.</a:t>
            </a:r>
            <a:endParaRPr lang="tr-TR" altLang="tr-TR" b="1" dirty="0">
              <a:solidFill>
                <a:srgbClr val="7030A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52583755"/>
      </p:ext>
    </p:extLst>
  </p:cSld>
  <p:clrMapOvr>
    <a:masterClrMapping/>
  </p:clrMapOvr>
  <p:transition>
    <p:checke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p>
          <a:p>
            <a:pPr>
              <a:buNone/>
            </a:pPr>
            <a:endParaRPr lang="tr-TR" altLang="tr-TR" sz="2800" b="1" dirty="0">
              <a:solidFill>
                <a:srgbClr val="7030A0"/>
              </a:solidFill>
            </a:endParaRPr>
          </a:p>
          <a:p>
            <a:pPr marL="0" indent="0">
              <a:buNone/>
            </a:pPr>
            <a:r>
              <a:rPr lang="tr-TR" altLang="tr-TR" sz="2000" b="1" dirty="0">
                <a:solidFill>
                  <a:srgbClr val="FF0000"/>
                </a:solidFill>
              </a:rPr>
              <a:t>KEMİK YOLU İŞİTME CİHAZLARI</a:t>
            </a:r>
          </a:p>
          <a:p>
            <a:pPr marL="0" indent="0">
              <a:buNone/>
            </a:pPr>
            <a:endParaRPr lang="tr-TR" altLang="tr-TR" sz="2000" b="1" dirty="0">
              <a:solidFill>
                <a:srgbClr val="FF0000"/>
              </a:solidFill>
            </a:endParaRPr>
          </a:p>
          <a:p>
            <a:pPr marL="0" indent="0">
              <a:buNone/>
            </a:pPr>
            <a:r>
              <a:rPr lang="pt-BR" altLang="tr-TR" b="1" dirty="0">
                <a:solidFill>
                  <a:srgbClr val="FF0000"/>
                </a:solidFill>
              </a:rPr>
              <a:t>KEMİ</a:t>
            </a:r>
            <a:r>
              <a:rPr lang="tr-TR" altLang="tr-TR" b="1" dirty="0">
                <a:solidFill>
                  <a:srgbClr val="FF0000"/>
                </a:solidFill>
              </a:rPr>
              <a:t>ĞE İMPLANTE </a:t>
            </a:r>
            <a:r>
              <a:rPr lang="pt-BR" altLang="tr-TR" b="1" dirty="0">
                <a:solidFill>
                  <a:srgbClr val="FF0000"/>
                </a:solidFill>
              </a:rPr>
              <a:t>İŞİTME CİHAZLARININ UYGULANMASI</a:t>
            </a:r>
            <a:endParaRPr lang="tr-TR" altLang="tr-TR" b="1" dirty="0">
              <a:solidFill>
                <a:srgbClr val="FF0000"/>
              </a:solidFill>
            </a:endParaRPr>
          </a:p>
          <a:p>
            <a:pPr marL="0" indent="0">
              <a:buNone/>
            </a:pPr>
            <a:endParaRPr lang="tr-TR" altLang="tr-TR" b="1" dirty="0">
              <a:solidFill>
                <a:srgbClr val="FF0000"/>
              </a:solidFill>
            </a:endParaRPr>
          </a:p>
          <a:p>
            <a:pPr marL="0" indent="0">
              <a:buNone/>
            </a:pPr>
            <a:r>
              <a:rPr lang="tr-TR" altLang="tr-TR" sz="2400" b="1" dirty="0">
                <a:solidFill>
                  <a:srgbClr val="7030A0"/>
                </a:solidFill>
              </a:rPr>
              <a:t>Kemiğe </a:t>
            </a:r>
            <a:r>
              <a:rPr lang="tr-TR" altLang="tr-TR" sz="2400" b="1" dirty="0" err="1">
                <a:solidFill>
                  <a:srgbClr val="7030A0"/>
                </a:solidFill>
              </a:rPr>
              <a:t>implantasyon</a:t>
            </a:r>
            <a:r>
              <a:rPr lang="tr-TR" altLang="tr-TR" sz="2400" b="1" dirty="0">
                <a:solidFill>
                  <a:srgbClr val="7030A0"/>
                </a:solidFill>
              </a:rPr>
              <a:t> prosedüründe en yaygın </a:t>
            </a:r>
            <a:r>
              <a:rPr lang="tr-TR" altLang="tr-TR" sz="2400" b="1" dirty="0">
                <a:solidFill>
                  <a:srgbClr val="FF0000"/>
                </a:solidFill>
              </a:rPr>
              <a:t>komplikasyon</a:t>
            </a:r>
            <a:r>
              <a:rPr lang="tr-TR" altLang="tr-TR" sz="2400" b="1" dirty="0">
                <a:solidFill>
                  <a:srgbClr val="7030A0"/>
                </a:solidFill>
              </a:rPr>
              <a:t> peri-</a:t>
            </a:r>
            <a:r>
              <a:rPr lang="tr-TR" altLang="tr-TR" sz="2400" b="1" dirty="0" err="1">
                <a:solidFill>
                  <a:srgbClr val="7030A0"/>
                </a:solidFill>
              </a:rPr>
              <a:t>abutment</a:t>
            </a:r>
            <a:r>
              <a:rPr lang="tr-TR" altLang="tr-TR" sz="2400" b="1" dirty="0">
                <a:solidFill>
                  <a:srgbClr val="7030A0"/>
                </a:solidFill>
              </a:rPr>
              <a:t> cilt reaksiyonlarıdır</a:t>
            </a:r>
            <a:endParaRPr lang="tr-TR" altLang="tr-TR" b="1" dirty="0">
              <a:solidFill>
                <a:srgbClr val="7030A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638116663"/>
      </p:ext>
    </p:extLst>
  </p:cSld>
  <p:clrMapOvr>
    <a:masterClrMapping/>
  </p:clrMapOvr>
  <p:transition>
    <p:check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33455"/>
            <a:ext cx="8568952" cy="5377059"/>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algn="l"/>
            <a:r>
              <a:rPr lang="pt-BR" altLang="tr-TR" sz="2800" b="1" dirty="0">
                <a:solidFill>
                  <a:srgbClr val="5F5F5F"/>
                </a:solidFill>
              </a:rPr>
              <a:t>Kulak zarının titreştirilmesine dayanan konvansiyonel işitme cihazları </a:t>
            </a:r>
            <a:r>
              <a:rPr lang="pt-BR" altLang="tr-TR" sz="2800" b="1" dirty="0">
                <a:solidFill>
                  <a:srgbClr val="FF0000"/>
                </a:solidFill>
              </a:rPr>
              <a:t>belli frekansları amplifiye ederek</a:t>
            </a:r>
            <a:r>
              <a:rPr lang="pt-BR" altLang="tr-TR" sz="2800" b="1" dirty="0">
                <a:solidFill>
                  <a:srgbClr val="5F5F5F"/>
                </a:solidFill>
              </a:rPr>
              <a:t> işitmeye katkıda bulunmaktadırlar. </a:t>
            </a:r>
            <a:endParaRPr lang="tr-TR" altLang="tr-TR" sz="2800" b="1" dirty="0">
              <a:solidFill>
                <a:srgbClr val="5F5F5F"/>
              </a:solidFill>
            </a:endParaRPr>
          </a:p>
          <a:p>
            <a:pPr algn="l"/>
            <a:r>
              <a:rPr lang="pt-BR" altLang="tr-TR" sz="2800" b="1" dirty="0">
                <a:solidFill>
                  <a:srgbClr val="5F5F5F"/>
                </a:solidFill>
              </a:rPr>
              <a:t>En yaygın kullanım konvansiyonel cihazlarda olmakla birlikte bazı durumlarda bu cihazlar kullanılmamaktadır. </a:t>
            </a:r>
            <a:endParaRPr lang="tr-TR" altLang="tr-TR" sz="2800" b="1" u="sng" dirty="0">
              <a:solidFill>
                <a:srgbClr val="FF000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646641528"/>
      </p:ext>
    </p:extLst>
  </p:cSld>
  <p:clrMapOvr>
    <a:masterClrMapping/>
  </p:clrMapOvr>
  <p:transition>
    <p:check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33455"/>
            <a:ext cx="8568952" cy="5377059"/>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algn="l"/>
            <a:r>
              <a:rPr lang="tr-TR" altLang="tr-TR" sz="2800" b="1" dirty="0">
                <a:solidFill>
                  <a:srgbClr val="5F5F5F"/>
                </a:solidFill>
              </a:rPr>
              <a:t>Konvansiyonel</a:t>
            </a:r>
            <a:r>
              <a:rPr lang="pt-BR" altLang="tr-TR" sz="2800" b="1" dirty="0">
                <a:solidFill>
                  <a:srgbClr val="5F5F5F"/>
                </a:solidFill>
              </a:rPr>
              <a:t> cihazlara bazı kişiler çok negatif bakabilmekte ve kullanımı tümüyle ret edebilmektedirler. </a:t>
            </a:r>
            <a:r>
              <a:rPr lang="tr-TR" altLang="tr-TR" sz="2800" b="1" dirty="0">
                <a:solidFill>
                  <a:srgbClr val="FF0000"/>
                </a:solidFill>
              </a:rPr>
              <a:t>(Psikolojik Faktör)</a:t>
            </a:r>
            <a:endParaRPr lang="tr-TR" altLang="tr-TR" sz="2800" b="1" dirty="0">
              <a:solidFill>
                <a:srgbClr val="5F5F5F"/>
              </a:solidFill>
            </a:endParaRPr>
          </a:p>
          <a:p>
            <a:pPr algn="l"/>
            <a:r>
              <a:rPr lang="tr-TR" altLang="tr-TR" sz="2800" b="1" dirty="0">
                <a:solidFill>
                  <a:srgbClr val="FF0000"/>
                </a:solidFill>
              </a:rPr>
              <a:t>F</a:t>
            </a:r>
            <a:r>
              <a:rPr lang="pt-BR" altLang="tr-TR" sz="2800" b="1" dirty="0">
                <a:solidFill>
                  <a:srgbClr val="FF0000"/>
                </a:solidFill>
              </a:rPr>
              <a:t>rekans aralığı uygunsuz </a:t>
            </a:r>
            <a:r>
              <a:rPr lang="pt-BR" altLang="tr-TR" sz="2800" b="1" dirty="0">
                <a:solidFill>
                  <a:srgbClr val="5F5F5F"/>
                </a:solidFill>
              </a:rPr>
              <a:t>olan işitme kaybı şiddeti nedeniyle bu cihazı kullanamayacak kişiler de bulunmaktadır.</a:t>
            </a:r>
            <a:endParaRPr lang="tr-TR" altLang="tr-TR" sz="2800" b="1" u="sng" dirty="0">
              <a:solidFill>
                <a:srgbClr val="FF000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38728211"/>
      </p:ext>
    </p:extLst>
  </p:cSld>
  <p:clrMapOvr>
    <a:masterClrMapping/>
  </p:clrMapOvr>
  <p:transition>
    <p:check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28228" y="1121753"/>
            <a:ext cx="8568952" cy="5377059"/>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marL="0" indent="0">
              <a:buNone/>
            </a:pPr>
            <a:r>
              <a:rPr lang="tr-TR" altLang="tr-TR" sz="2400" b="1" dirty="0">
                <a:solidFill>
                  <a:srgbClr val="5F5F5F"/>
                </a:solidFill>
              </a:rPr>
              <a:t>Orta Kulak </a:t>
            </a:r>
            <a:r>
              <a:rPr lang="tr-TR" altLang="tr-TR" sz="2400" b="1" dirty="0" err="1">
                <a:solidFill>
                  <a:srgbClr val="5F5F5F"/>
                </a:solidFill>
              </a:rPr>
              <a:t>İmplantı</a:t>
            </a:r>
            <a:r>
              <a:rPr lang="tr-TR" altLang="tr-TR" sz="2400" b="1" dirty="0">
                <a:solidFill>
                  <a:srgbClr val="5F5F5F"/>
                </a:solidFill>
              </a:rPr>
              <a:t> (MEI) kullanma endikasyonu yaratan durumlar şunlardır</a:t>
            </a:r>
          </a:p>
          <a:p>
            <a:pPr lvl="1" algn="l"/>
            <a:r>
              <a:rPr lang="tr-TR" altLang="tr-TR" sz="2400" b="1" dirty="0">
                <a:solidFill>
                  <a:srgbClr val="FF0000"/>
                </a:solidFill>
              </a:rPr>
              <a:t>Akustik geri besleme</a:t>
            </a:r>
          </a:p>
          <a:p>
            <a:pPr lvl="1" algn="l"/>
            <a:r>
              <a:rPr lang="tr-TR" altLang="tr-TR" sz="2400" b="1" dirty="0" err="1">
                <a:solidFill>
                  <a:srgbClr val="FF0000"/>
                </a:solidFill>
              </a:rPr>
              <a:t>Amplifiye</a:t>
            </a:r>
            <a:r>
              <a:rPr lang="tr-TR" altLang="tr-TR" sz="2400" b="1" dirty="0">
                <a:solidFill>
                  <a:srgbClr val="FF0000"/>
                </a:solidFill>
              </a:rPr>
              <a:t> edilmiş seslerin kulak içindeki yankı nedeniyle yol açtığı </a:t>
            </a:r>
            <a:r>
              <a:rPr lang="tr-TR" altLang="tr-TR" sz="2400" b="1" dirty="0" err="1">
                <a:solidFill>
                  <a:srgbClr val="FF0000"/>
                </a:solidFill>
              </a:rPr>
              <a:t>distorsiyon</a:t>
            </a:r>
            <a:endParaRPr lang="tr-TR" altLang="tr-TR" sz="2400" b="1" dirty="0">
              <a:solidFill>
                <a:srgbClr val="FF0000"/>
              </a:solidFill>
            </a:endParaRPr>
          </a:p>
          <a:p>
            <a:pPr lvl="1" algn="l"/>
            <a:r>
              <a:rPr lang="tr-TR" altLang="tr-TR" sz="2400" b="1" dirty="0">
                <a:solidFill>
                  <a:srgbClr val="FF0000"/>
                </a:solidFill>
              </a:rPr>
              <a:t>Yüksek frekanslardaki </a:t>
            </a:r>
            <a:r>
              <a:rPr lang="tr-TR" altLang="tr-TR" sz="2400" b="1" dirty="0" err="1">
                <a:solidFill>
                  <a:srgbClr val="FF0000"/>
                </a:solidFill>
              </a:rPr>
              <a:t>amplifikasyon</a:t>
            </a:r>
            <a:r>
              <a:rPr lang="tr-TR" altLang="tr-TR" sz="2400" b="1" dirty="0">
                <a:solidFill>
                  <a:srgbClr val="FF0000"/>
                </a:solidFill>
              </a:rPr>
              <a:t> yetersizliği</a:t>
            </a:r>
          </a:p>
          <a:p>
            <a:pPr lvl="1" algn="l"/>
            <a:r>
              <a:rPr lang="tr-TR" altLang="tr-TR" sz="2400" b="1" dirty="0">
                <a:solidFill>
                  <a:srgbClr val="FF0000"/>
                </a:solidFill>
              </a:rPr>
              <a:t>Fon gürültüsü durumunda kullanım zorluğu</a:t>
            </a:r>
          </a:p>
          <a:p>
            <a:pPr lvl="1" algn="l"/>
            <a:r>
              <a:rPr lang="tr-TR" altLang="tr-TR" sz="2400" b="1" dirty="0">
                <a:solidFill>
                  <a:srgbClr val="FF0000"/>
                </a:solidFill>
              </a:rPr>
              <a:t>Cihazın temas ettiği bölgede oluşacak cilt problemleri</a:t>
            </a:r>
          </a:p>
          <a:p>
            <a:pPr lvl="1" algn="l"/>
            <a:r>
              <a:rPr lang="tr-TR" altLang="tr-TR" sz="2400" b="1" dirty="0">
                <a:solidFill>
                  <a:srgbClr val="FF0000"/>
                </a:solidFill>
              </a:rPr>
              <a:t>Cilt </a:t>
            </a:r>
            <a:r>
              <a:rPr lang="tr-TR" altLang="tr-TR" sz="2400" b="1" dirty="0" err="1">
                <a:solidFill>
                  <a:srgbClr val="FF0000"/>
                </a:solidFill>
              </a:rPr>
              <a:t>malformasyonları</a:t>
            </a:r>
            <a:endParaRPr lang="tr-TR" altLang="tr-TR" sz="2400" b="1" dirty="0">
              <a:solidFill>
                <a:srgbClr val="FF0000"/>
              </a:solidFill>
            </a:endParaRPr>
          </a:p>
          <a:p>
            <a:pPr lvl="1" algn="l"/>
            <a:endParaRPr lang="tr-TR" altLang="tr-TR" sz="2700" b="1" u="sng" dirty="0">
              <a:solidFill>
                <a:srgbClr val="FF000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621068819"/>
      </p:ext>
    </p:extLst>
  </p:cSld>
  <p:clrMapOvr>
    <a:masterClrMapping/>
  </p:clrMapOvr>
  <p:transition>
    <p:checke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28228" y="1121753"/>
            <a:ext cx="8568952" cy="5377059"/>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marL="0" indent="0" algn="l">
              <a:buNone/>
            </a:pPr>
            <a:r>
              <a:rPr lang="tr-TR" altLang="tr-TR" sz="2400" b="1" dirty="0">
                <a:solidFill>
                  <a:srgbClr val="5F5F5F"/>
                </a:solidFill>
              </a:rPr>
              <a:t>Orta kulağa </a:t>
            </a:r>
            <a:r>
              <a:rPr lang="tr-TR" altLang="tr-TR" sz="2400" b="1" dirty="0" err="1">
                <a:solidFill>
                  <a:srgbClr val="5F5F5F"/>
                </a:solidFill>
              </a:rPr>
              <a:t>implante</a:t>
            </a:r>
            <a:r>
              <a:rPr lang="tr-TR" altLang="tr-TR" sz="2400" b="1" dirty="0">
                <a:solidFill>
                  <a:srgbClr val="5F5F5F"/>
                </a:solidFill>
              </a:rPr>
              <a:t> edilebilir cihazların çalışma şekli </a:t>
            </a:r>
            <a:r>
              <a:rPr lang="tr-TR" altLang="tr-TR" sz="2400" b="1" dirty="0" smtClean="0">
                <a:solidFill>
                  <a:srgbClr val="5F5F5F"/>
                </a:solidFill>
              </a:rPr>
              <a:t> ve etkinlikleri şöyledir</a:t>
            </a:r>
            <a:r>
              <a:rPr lang="tr-TR" altLang="tr-TR" sz="2400" b="1" dirty="0">
                <a:solidFill>
                  <a:srgbClr val="5F5F5F"/>
                </a:solidFill>
              </a:rPr>
              <a:t>. </a:t>
            </a:r>
            <a:endParaRPr lang="tr-TR" altLang="tr-TR" sz="2400" b="1" dirty="0" smtClean="0">
              <a:solidFill>
                <a:srgbClr val="5F5F5F"/>
              </a:solidFill>
            </a:endParaRPr>
          </a:p>
          <a:p>
            <a:pPr algn="l"/>
            <a:r>
              <a:rPr lang="tr-TR" altLang="tr-TR" sz="2400" b="1" dirty="0" smtClean="0">
                <a:solidFill>
                  <a:srgbClr val="FF0000"/>
                </a:solidFill>
              </a:rPr>
              <a:t>Kulak </a:t>
            </a:r>
            <a:r>
              <a:rPr lang="tr-TR" altLang="tr-TR" sz="2400" b="1" dirty="0">
                <a:solidFill>
                  <a:srgbClr val="FF0000"/>
                </a:solidFill>
              </a:rPr>
              <a:t>zarı veya kemikçiklerden birine temas edecek şekilde yerleştirilmiş bir mıknatıs manyetik alan varlığında titreşerek ses üretimi sağlar. </a:t>
            </a:r>
            <a:endParaRPr lang="tr-TR" altLang="tr-TR" sz="2400" b="1" dirty="0" smtClean="0">
              <a:solidFill>
                <a:srgbClr val="FF0000"/>
              </a:solidFill>
            </a:endParaRPr>
          </a:p>
          <a:p>
            <a:pPr algn="l"/>
            <a:r>
              <a:rPr lang="tr-TR" altLang="tr-TR" sz="2400" b="1" dirty="0" smtClean="0">
                <a:solidFill>
                  <a:srgbClr val="FF0000"/>
                </a:solidFill>
              </a:rPr>
              <a:t>İşitme </a:t>
            </a:r>
            <a:r>
              <a:rPr lang="tr-TR" altLang="tr-TR" sz="2400" b="1" dirty="0">
                <a:solidFill>
                  <a:srgbClr val="FF0000"/>
                </a:solidFill>
              </a:rPr>
              <a:t>sistemine yakın çalıştıkları için daha düşük enerjiye ihtiyaç duyar ve daha düşük </a:t>
            </a:r>
            <a:r>
              <a:rPr lang="tr-TR" altLang="tr-TR" sz="2400" b="1" dirty="0" err="1" smtClean="0">
                <a:solidFill>
                  <a:srgbClr val="FF0000"/>
                </a:solidFill>
              </a:rPr>
              <a:t>şiddett</a:t>
            </a:r>
            <a:r>
              <a:rPr lang="tr-TR" altLang="tr-TR" sz="2400" b="1" dirty="0" smtClean="0">
                <a:solidFill>
                  <a:srgbClr val="FF0000"/>
                </a:solidFill>
              </a:rPr>
              <a:t> ses  </a:t>
            </a:r>
            <a:r>
              <a:rPr lang="tr-TR" altLang="tr-TR" sz="2400" b="1" dirty="0">
                <a:solidFill>
                  <a:srgbClr val="FF0000"/>
                </a:solidFill>
              </a:rPr>
              <a:t>üretimine ihtiyaç duyulan cihazlardır</a:t>
            </a:r>
            <a:r>
              <a:rPr lang="tr-TR" altLang="tr-TR" sz="2400" b="1" dirty="0" smtClean="0">
                <a:solidFill>
                  <a:srgbClr val="FF0000"/>
                </a:solidFill>
              </a:rPr>
              <a:t>.</a:t>
            </a:r>
          </a:p>
          <a:p>
            <a:pPr algn="l"/>
            <a:r>
              <a:rPr lang="tr-TR" altLang="tr-TR" sz="2400" b="1" dirty="0" smtClean="0">
                <a:solidFill>
                  <a:srgbClr val="FF0000"/>
                </a:solidFill>
              </a:rPr>
              <a:t>İşitme </a:t>
            </a:r>
            <a:r>
              <a:rPr lang="tr-TR" altLang="tr-TR" sz="2400" b="1" dirty="0">
                <a:solidFill>
                  <a:srgbClr val="FF0000"/>
                </a:solidFill>
              </a:rPr>
              <a:t>sistemine bu yakınlık aynı zamanda yüksek frekanslı seslerde daha etkin kullanım imkanı vermektedir. </a:t>
            </a:r>
            <a:endParaRPr lang="tr-TR" altLang="tr-TR" sz="2700" b="1" u="sng" dirty="0">
              <a:solidFill>
                <a:srgbClr val="FF000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720519348"/>
      </p:ext>
    </p:extLst>
  </p:cSld>
  <p:clrMapOvr>
    <a:masterClrMapping/>
  </p:clrMapOvr>
  <p:transition>
    <p:checke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28228" y="1121753"/>
            <a:ext cx="8568952" cy="5377059"/>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marL="0" indent="0">
              <a:buNone/>
            </a:pPr>
            <a:r>
              <a:rPr lang="tr-TR" altLang="tr-TR" sz="2400" b="1" dirty="0">
                <a:solidFill>
                  <a:srgbClr val="7030A0"/>
                </a:solidFill>
              </a:rPr>
              <a:t>MEI cihazların pratikte kullanılabilmesi için bazı özellikleri bulunması </a:t>
            </a:r>
            <a:r>
              <a:rPr lang="tr-TR" altLang="tr-TR" sz="2400" b="1" dirty="0" smtClean="0">
                <a:solidFill>
                  <a:srgbClr val="7030A0"/>
                </a:solidFill>
              </a:rPr>
              <a:t>gerekmektedir</a:t>
            </a:r>
            <a:endParaRPr lang="tr-TR" altLang="tr-TR" sz="2400" b="1" dirty="0">
              <a:solidFill>
                <a:srgbClr val="7030A0"/>
              </a:solidFill>
            </a:endParaRPr>
          </a:p>
          <a:p>
            <a:pPr marL="0" indent="0">
              <a:buNone/>
            </a:pPr>
            <a:endParaRPr lang="tr-TR" altLang="tr-TR" sz="2400" b="1" dirty="0">
              <a:solidFill>
                <a:srgbClr val="5F5F5F"/>
              </a:solidFill>
            </a:endParaRPr>
          </a:p>
          <a:p>
            <a:pPr algn="l"/>
            <a:r>
              <a:rPr lang="tr-TR" altLang="tr-TR" sz="2400" b="1" dirty="0" smtClean="0">
                <a:solidFill>
                  <a:srgbClr val="FF0000"/>
                </a:solidFill>
              </a:rPr>
              <a:t>Kulağın </a:t>
            </a:r>
            <a:r>
              <a:rPr lang="tr-TR" altLang="tr-TR" sz="2400" b="1" dirty="0">
                <a:solidFill>
                  <a:srgbClr val="FF0000"/>
                </a:solidFill>
              </a:rPr>
              <a:t>anatomik yapısını bozmamalıdır</a:t>
            </a:r>
          </a:p>
          <a:p>
            <a:pPr algn="l"/>
            <a:r>
              <a:rPr lang="tr-TR" altLang="tr-TR" sz="2400" b="1" dirty="0" err="1" smtClean="0">
                <a:solidFill>
                  <a:srgbClr val="FF0000"/>
                </a:solidFill>
              </a:rPr>
              <a:t>Koklear</a:t>
            </a:r>
            <a:r>
              <a:rPr lang="tr-TR" altLang="tr-TR" sz="2400" b="1" dirty="0" smtClean="0">
                <a:solidFill>
                  <a:srgbClr val="FF0000"/>
                </a:solidFill>
              </a:rPr>
              <a:t> </a:t>
            </a:r>
            <a:r>
              <a:rPr lang="tr-TR" altLang="tr-TR" sz="2400" b="1" dirty="0">
                <a:solidFill>
                  <a:srgbClr val="FF0000"/>
                </a:solidFill>
              </a:rPr>
              <a:t>rezerve zarar vermemelidir</a:t>
            </a:r>
          </a:p>
          <a:p>
            <a:pPr algn="l"/>
            <a:r>
              <a:rPr lang="tr-TR" altLang="tr-TR" sz="2400" b="1" dirty="0" smtClean="0">
                <a:solidFill>
                  <a:srgbClr val="FF0000"/>
                </a:solidFill>
              </a:rPr>
              <a:t>Gerektiğinde </a:t>
            </a:r>
            <a:r>
              <a:rPr lang="tr-TR" altLang="tr-TR" sz="2400" b="1" dirty="0">
                <a:solidFill>
                  <a:srgbClr val="FF0000"/>
                </a:solidFill>
              </a:rPr>
              <a:t>geri dönüşümlü müdahaleye izin vermelidir.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27955417"/>
      </p:ext>
    </p:extLst>
  </p:cSld>
  <p:clrMapOvr>
    <a:masterClrMapping/>
  </p:clrMapOvr>
  <p:transition>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algn="l"/>
            <a:r>
              <a:rPr lang="pt-BR" altLang="tr-TR" sz="2400" b="1" dirty="0">
                <a:solidFill>
                  <a:srgbClr val="5F5F5F"/>
                </a:solidFill>
              </a:rPr>
              <a:t>1950’li yıllarda ise </a:t>
            </a:r>
            <a:r>
              <a:rPr lang="pt-BR" altLang="tr-TR" sz="2400" b="1" dirty="0">
                <a:solidFill>
                  <a:srgbClr val="FF0000"/>
                </a:solidFill>
              </a:rPr>
              <a:t>titanyum</a:t>
            </a:r>
            <a:r>
              <a:rPr lang="pt-BR" altLang="tr-TR" sz="2400" b="1" dirty="0">
                <a:solidFill>
                  <a:srgbClr val="5F5F5F"/>
                </a:solidFill>
              </a:rPr>
              <a:t> bileşiklerinin kemik ile uyumlu olduğu keşfedildikten sonra titanyum temporal kemiğe cilt altından yerleştirilmesi ile işitmenin arttırılması sağlanmış </a:t>
            </a:r>
            <a:endParaRPr lang="tr-TR" altLang="tr-TR" sz="2400" b="1" dirty="0">
              <a:solidFill>
                <a:srgbClr val="5F5F5F"/>
              </a:solidFill>
            </a:endParaRPr>
          </a:p>
          <a:p>
            <a:pPr algn="l"/>
            <a:r>
              <a:rPr lang="tr-TR" altLang="tr-TR" sz="2400" b="1" dirty="0">
                <a:solidFill>
                  <a:srgbClr val="5F5F5F"/>
                </a:solidFill>
              </a:rPr>
              <a:t>B</a:t>
            </a:r>
            <a:r>
              <a:rPr lang="pt-BR" altLang="tr-TR" sz="2400" b="1" dirty="0">
                <a:solidFill>
                  <a:srgbClr val="5F5F5F"/>
                </a:solidFill>
              </a:rPr>
              <a:t>u işleme de </a:t>
            </a:r>
            <a:r>
              <a:rPr lang="pt-BR" altLang="tr-TR" sz="2400" b="1" dirty="0">
                <a:solidFill>
                  <a:srgbClr val="FF0000"/>
                </a:solidFill>
              </a:rPr>
              <a:t>osteointegrasyon</a:t>
            </a:r>
            <a:r>
              <a:rPr lang="pt-BR" altLang="tr-TR" sz="2400" b="1" dirty="0">
                <a:solidFill>
                  <a:srgbClr val="5F5F5F"/>
                </a:solidFill>
              </a:rPr>
              <a:t> adı verilmiştir. </a:t>
            </a:r>
            <a:endParaRPr lang="tr-TR" altLang="tr-TR" sz="2400" b="1" dirty="0">
              <a:solidFill>
                <a:srgbClr val="5F5F5F"/>
              </a:solidFill>
            </a:endParaRPr>
          </a:p>
          <a:p>
            <a:pPr algn="l"/>
            <a:r>
              <a:rPr lang="pt-BR" altLang="tr-TR" sz="2400" b="1" dirty="0">
                <a:solidFill>
                  <a:srgbClr val="5F5F5F"/>
                </a:solidFill>
              </a:rPr>
              <a:t>Bundan sonraki dönemde ticari olarak kullanılabilir kemik implantları geliştirilmiştir. Ancak bir çocukta böyle bir cihazın kullanımı ancak </a:t>
            </a:r>
            <a:r>
              <a:rPr lang="pt-BR" altLang="tr-TR" sz="2400" b="1" dirty="0">
                <a:solidFill>
                  <a:srgbClr val="FF0000"/>
                </a:solidFill>
              </a:rPr>
              <a:t>1999</a:t>
            </a:r>
            <a:r>
              <a:rPr lang="pt-BR" altLang="tr-TR" sz="2400" b="1" dirty="0">
                <a:solidFill>
                  <a:srgbClr val="5F5F5F"/>
                </a:solidFill>
              </a:rPr>
              <a:t> yılında gerçekleşebilmiştir.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46992733"/>
      </p:ext>
    </p:extLst>
  </p:cSld>
  <p:clrMapOvr>
    <a:masterClrMapping/>
  </p:clrMapOvr>
  <p:transition>
    <p:checke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28228" y="1121753"/>
            <a:ext cx="8568952" cy="5377059"/>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marL="0" indent="0">
              <a:buNone/>
            </a:pPr>
            <a:r>
              <a:rPr lang="tr-TR" altLang="tr-TR" sz="2400" b="1" dirty="0">
                <a:solidFill>
                  <a:srgbClr val="7030A0"/>
                </a:solidFill>
              </a:rPr>
              <a:t>MEI Cihazları kullanımı için bazı şartların sağlanması </a:t>
            </a:r>
            <a:r>
              <a:rPr lang="tr-TR" altLang="tr-TR" sz="2400" b="1" dirty="0" smtClean="0">
                <a:solidFill>
                  <a:srgbClr val="7030A0"/>
                </a:solidFill>
              </a:rPr>
              <a:t>gerekmektedir</a:t>
            </a:r>
            <a:endParaRPr lang="tr-TR" altLang="tr-TR" sz="2400" b="1" dirty="0">
              <a:solidFill>
                <a:srgbClr val="5F5F5F"/>
              </a:solidFill>
            </a:endParaRPr>
          </a:p>
          <a:p>
            <a:pPr algn="l"/>
            <a:r>
              <a:rPr lang="tr-TR" altLang="tr-TR" sz="2400" b="1" dirty="0" smtClean="0">
                <a:solidFill>
                  <a:srgbClr val="FF0000"/>
                </a:solidFill>
              </a:rPr>
              <a:t>Konvansiyonel </a:t>
            </a:r>
            <a:r>
              <a:rPr lang="tr-TR" altLang="tr-TR" sz="2400" b="1" dirty="0">
                <a:solidFill>
                  <a:srgbClr val="FF0000"/>
                </a:solidFill>
              </a:rPr>
              <a:t>cihazlardan fayda sağlanmalıdır odyolojik testler ile ispatlanmalıdır.</a:t>
            </a:r>
          </a:p>
          <a:p>
            <a:pPr algn="l"/>
            <a:r>
              <a:rPr lang="tr-TR" altLang="tr-TR" sz="2400" b="1" dirty="0" smtClean="0">
                <a:solidFill>
                  <a:srgbClr val="FF0000"/>
                </a:solidFill>
              </a:rPr>
              <a:t>Hastanın </a:t>
            </a:r>
            <a:r>
              <a:rPr lang="tr-TR" altLang="tr-TR" sz="2400" b="1" dirty="0">
                <a:solidFill>
                  <a:srgbClr val="FF0000"/>
                </a:solidFill>
              </a:rPr>
              <a:t>sosyokültürel düzeyi yüksek olmalıdır.</a:t>
            </a:r>
          </a:p>
          <a:p>
            <a:pPr algn="l"/>
            <a:r>
              <a:rPr lang="tr-TR" altLang="tr-TR" sz="2400" b="1" dirty="0" smtClean="0">
                <a:solidFill>
                  <a:srgbClr val="FF0000"/>
                </a:solidFill>
              </a:rPr>
              <a:t>Uyumlu </a:t>
            </a:r>
            <a:r>
              <a:rPr lang="tr-TR" altLang="tr-TR" sz="2400" b="1" dirty="0">
                <a:solidFill>
                  <a:srgbClr val="FF0000"/>
                </a:solidFill>
              </a:rPr>
              <a:t>çalışılabilecek bir cerrah olmalıdır.</a:t>
            </a:r>
          </a:p>
          <a:p>
            <a:pPr algn="l"/>
            <a:r>
              <a:rPr lang="tr-TR" altLang="tr-TR" sz="2400" b="1" dirty="0" smtClean="0">
                <a:solidFill>
                  <a:srgbClr val="FF0000"/>
                </a:solidFill>
              </a:rPr>
              <a:t>Öncesinde </a:t>
            </a:r>
            <a:r>
              <a:rPr lang="tr-TR" altLang="tr-TR" sz="2400" b="1" dirty="0">
                <a:solidFill>
                  <a:srgbClr val="FF0000"/>
                </a:solidFill>
              </a:rPr>
              <a:t>üç ay konvansiyonel cihazlar ile etkinliğinin arttırılması sağlanmalıdır.</a:t>
            </a:r>
          </a:p>
          <a:p>
            <a:pPr algn="l"/>
            <a:r>
              <a:rPr lang="tr-TR" altLang="tr-TR" sz="2400" b="1" dirty="0" smtClean="0">
                <a:solidFill>
                  <a:srgbClr val="FF0000"/>
                </a:solidFill>
              </a:rPr>
              <a:t>Konuşmayı </a:t>
            </a:r>
            <a:r>
              <a:rPr lang="tr-TR" altLang="tr-TR" sz="2400" b="1" dirty="0">
                <a:solidFill>
                  <a:srgbClr val="FF0000"/>
                </a:solidFill>
              </a:rPr>
              <a:t>ayırt etme skoru %40’ın altında olmamalıdır.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372068618"/>
      </p:ext>
    </p:extLst>
  </p:cSld>
  <p:clrMapOvr>
    <a:masterClrMapping/>
  </p:clrMapOvr>
  <p:transition>
    <p:checke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312664" y="1133455"/>
            <a:ext cx="8568952" cy="5377059"/>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marL="0" indent="0">
              <a:buNone/>
            </a:pPr>
            <a:r>
              <a:rPr lang="tr-TR" altLang="tr-TR" sz="2400" b="1" dirty="0">
                <a:solidFill>
                  <a:srgbClr val="7030A0"/>
                </a:solidFill>
              </a:rPr>
              <a:t>MEI cihazların pek çok dezavantajı da </a:t>
            </a:r>
            <a:r>
              <a:rPr lang="tr-TR" altLang="tr-TR" sz="2400" b="1" dirty="0" smtClean="0">
                <a:solidFill>
                  <a:srgbClr val="7030A0"/>
                </a:solidFill>
              </a:rPr>
              <a:t>mevcuttur</a:t>
            </a:r>
          </a:p>
          <a:p>
            <a:pPr marL="0" indent="0">
              <a:buNone/>
            </a:pPr>
            <a:endParaRPr lang="tr-TR" altLang="tr-TR" sz="2400" b="1" dirty="0" smtClean="0">
              <a:solidFill>
                <a:srgbClr val="7030A0"/>
              </a:solidFill>
            </a:endParaRPr>
          </a:p>
          <a:p>
            <a:pPr algn="l"/>
            <a:r>
              <a:rPr lang="tr-TR" altLang="tr-TR" sz="2800" b="1" dirty="0" smtClean="0">
                <a:solidFill>
                  <a:srgbClr val="FF0000"/>
                </a:solidFill>
              </a:rPr>
              <a:t>Kullanılabilmesi </a:t>
            </a:r>
            <a:r>
              <a:rPr lang="tr-TR" altLang="tr-TR" sz="2800" b="1" dirty="0">
                <a:solidFill>
                  <a:srgbClr val="FF0000"/>
                </a:solidFill>
              </a:rPr>
              <a:t>için cerrahi müdahale gerekmektedir.</a:t>
            </a:r>
          </a:p>
          <a:p>
            <a:pPr algn="l"/>
            <a:r>
              <a:rPr lang="tr-TR" altLang="tr-TR" sz="2800" b="1" dirty="0" smtClean="0">
                <a:solidFill>
                  <a:srgbClr val="FF0000"/>
                </a:solidFill>
              </a:rPr>
              <a:t>Enfeksiyon </a:t>
            </a:r>
            <a:r>
              <a:rPr lang="tr-TR" altLang="tr-TR" sz="2800" b="1" dirty="0">
                <a:solidFill>
                  <a:srgbClr val="FF0000"/>
                </a:solidFill>
              </a:rPr>
              <a:t>ve yabancı cisim etkisi nedeniyle </a:t>
            </a:r>
            <a:r>
              <a:rPr lang="tr-TR" altLang="tr-TR" sz="2800" b="1" dirty="0" err="1">
                <a:solidFill>
                  <a:srgbClr val="FF0000"/>
                </a:solidFill>
              </a:rPr>
              <a:t>rejeksiyona</a:t>
            </a:r>
            <a:r>
              <a:rPr lang="tr-TR" altLang="tr-TR" sz="2800" b="1" dirty="0">
                <a:solidFill>
                  <a:srgbClr val="FF0000"/>
                </a:solidFill>
              </a:rPr>
              <a:t> uğrama ihtimali vardır.</a:t>
            </a:r>
          </a:p>
          <a:p>
            <a:pPr algn="l"/>
            <a:r>
              <a:rPr lang="tr-TR" altLang="tr-TR" sz="2800" b="1" dirty="0" smtClean="0">
                <a:solidFill>
                  <a:srgbClr val="FF0000"/>
                </a:solidFill>
              </a:rPr>
              <a:t>Bozulması </a:t>
            </a:r>
            <a:r>
              <a:rPr lang="tr-TR" altLang="tr-TR" sz="2800" b="1" dirty="0">
                <a:solidFill>
                  <a:srgbClr val="FF0000"/>
                </a:solidFill>
              </a:rPr>
              <a:t>durumunda cerrahi olarak müdahale gerekir.</a:t>
            </a:r>
          </a:p>
          <a:p>
            <a:pPr marL="0" indent="0" algn="l">
              <a:buNone/>
            </a:pPr>
            <a:endParaRPr lang="tr-TR" altLang="tr-TR" sz="2400" b="1" dirty="0">
              <a:solidFill>
                <a:srgbClr val="FF000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19548203"/>
      </p:ext>
    </p:extLst>
  </p:cSld>
  <p:clrMapOvr>
    <a:masterClrMapping/>
  </p:clrMapOvr>
  <p:transition>
    <p:checke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marL="0" indent="0">
              <a:buNone/>
            </a:pPr>
            <a:r>
              <a:rPr lang="tr-TR" altLang="tr-TR" sz="2400" b="1" dirty="0">
                <a:solidFill>
                  <a:srgbClr val="7030A0"/>
                </a:solidFill>
              </a:rPr>
              <a:t>MEI cihazların pek çok dezavantajı da </a:t>
            </a:r>
            <a:r>
              <a:rPr lang="tr-TR" altLang="tr-TR" sz="2400" b="1" dirty="0" smtClean="0">
                <a:solidFill>
                  <a:srgbClr val="7030A0"/>
                </a:solidFill>
              </a:rPr>
              <a:t>mevcuttur</a:t>
            </a:r>
          </a:p>
          <a:p>
            <a:pPr algn="l"/>
            <a:r>
              <a:rPr lang="tr-TR" altLang="tr-TR" sz="2800" b="1" dirty="0" smtClean="0">
                <a:solidFill>
                  <a:srgbClr val="FF0000"/>
                </a:solidFill>
              </a:rPr>
              <a:t>Kullanım </a:t>
            </a:r>
            <a:r>
              <a:rPr lang="tr-TR" altLang="tr-TR" sz="2800" b="1" dirty="0">
                <a:solidFill>
                  <a:srgbClr val="FF0000"/>
                </a:solidFill>
              </a:rPr>
              <a:t>sırasında cihaz </a:t>
            </a:r>
            <a:r>
              <a:rPr lang="tr-TR" altLang="tr-TR" sz="2800" b="1" dirty="0" err="1">
                <a:solidFill>
                  <a:srgbClr val="FF0000"/>
                </a:solidFill>
              </a:rPr>
              <a:t>dislokasyona</a:t>
            </a:r>
            <a:r>
              <a:rPr lang="tr-TR" altLang="tr-TR" sz="2800" b="1" dirty="0">
                <a:solidFill>
                  <a:srgbClr val="FF0000"/>
                </a:solidFill>
              </a:rPr>
              <a:t> uğrayabilir.</a:t>
            </a:r>
          </a:p>
          <a:p>
            <a:pPr algn="l"/>
            <a:r>
              <a:rPr lang="tr-TR" altLang="tr-TR" sz="2800" b="1" dirty="0" smtClean="0">
                <a:solidFill>
                  <a:srgbClr val="FF0000"/>
                </a:solidFill>
              </a:rPr>
              <a:t>Eğer </a:t>
            </a:r>
            <a:r>
              <a:rPr lang="tr-TR" altLang="tr-TR" sz="2800" b="1" dirty="0">
                <a:solidFill>
                  <a:srgbClr val="FF0000"/>
                </a:solidFill>
              </a:rPr>
              <a:t>kulak zarı olmayan veya kulak zarında </a:t>
            </a:r>
            <a:r>
              <a:rPr lang="tr-TR" altLang="tr-TR" sz="2800" b="1" dirty="0" err="1">
                <a:solidFill>
                  <a:srgbClr val="FF0000"/>
                </a:solidFill>
              </a:rPr>
              <a:t>defekt</a:t>
            </a:r>
            <a:r>
              <a:rPr lang="tr-TR" altLang="tr-TR" sz="2800" b="1" dirty="0">
                <a:solidFill>
                  <a:srgbClr val="FF0000"/>
                </a:solidFill>
              </a:rPr>
              <a:t> olan bir vakada kullanılırsa kulak temizliği sırasında ya da orta kulak </a:t>
            </a:r>
            <a:r>
              <a:rPr lang="tr-TR" altLang="tr-TR" sz="2800" b="1" dirty="0" err="1">
                <a:solidFill>
                  <a:srgbClr val="FF0000"/>
                </a:solidFill>
              </a:rPr>
              <a:t>ilthabı</a:t>
            </a:r>
            <a:r>
              <a:rPr lang="tr-TR" altLang="tr-TR" sz="2800" b="1" dirty="0">
                <a:solidFill>
                  <a:srgbClr val="FF0000"/>
                </a:solidFill>
              </a:rPr>
              <a:t> sırasında cihaz zarar görebilir.</a:t>
            </a:r>
          </a:p>
          <a:p>
            <a:pPr algn="l"/>
            <a:r>
              <a:rPr lang="tr-TR" altLang="tr-TR" sz="2800" b="1" dirty="0" smtClean="0">
                <a:solidFill>
                  <a:srgbClr val="FF0000"/>
                </a:solidFill>
              </a:rPr>
              <a:t>Maliyeti </a:t>
            </a:r>
            <a:r>
              <a:rPr lang="tr-TR" altLang="tr-TR" sz="2800" b="1" dirty="0">
                <a:solidFill>
                  <a:srgbClr val="FF0000"/>
                </a:solidFill>
              </a:rPr>
              <a:t>çok yüksektir</a:t>
            </a:r>
            <a:r>
              <a:rPr lang="tr-TR" altLang="tr-TR" sz="2800" b="1" dirty="0" smtClean="0">
                <a:solidFill>
                  <a:srgbClr val="FF0000"/>
                </a:solidFill>
              </a:rPr>
              <a:t>.</a:t>
            </a:r>
            <a:endParaRPr lang="tr-TR" altLang="tr-TR" sz="2800" b="1" dirty="0">
              <a:solidFill>
                <a:srgbClr val="FF000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455938607"/>
      </p:ext>
    </p:extLst>
  </p:cSld>
  <p:clrMapOvr>
    <a:masterClrMapping/>
  </p:clrMapOvr>
  <p:transition>
    <p:checke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dirty="0">
                <a:solidFill>
                  <a:srgbClr val="7030A0"/>
                </a:solidFill>
              </a:rPr>
              <a:t>GİRİŞ</a:t>
            </a:r>
            <a:endParaRPr lang="tr-TR" altLang="tr-TR" sz="2800" b="1" dirty="0">
              <a:solidFill>
                <a:srgbClr val="7030A0"/>
              </a:solidFill>
            </a:endParaRPr>
          </a:p>
          <a:p>
            <a:pPr marL="0" indent="0">
              <a:buNone/>
            </a:pPr>
            <a:r>
              <a:rPr lang="tr-TR" altLang="tr-TR" sz="2400" b="1" dirty="0">
                <a:solidFill>
                  <a:srgbClr val="7030A0"/>
                </a:solidFill>
              </a:rPr>
              <a:t>MEI cihazların pek çok dezavantajı da </a:t>
            </a:r>
            <a:r>
              <a:rPr lang="tr-TR" altLang="tr-TR" sz="2400" b="1" dirty="0" smtClean="0">
                <a:solidFill>
                  <a:srgbClr val="7030A0"/>
                </a:solidFill>
              </a:rPr>
              <a:t>mevcuttur</a:t>
            </a:r>
          </a:p>
          <a:p>
            <a:pPr algn="l"/>
            <a:r>
              <a:rPr lang="tr-TR" altLang="tr-TR" sz="2800" b="1" dirty="0" smtClean="0">
                <a:solidFill>
                  <a:srgbClr val="FF0000"/>
                </a:solidFill>
              </a:rPr>
              <a:t>Önceden </a:t>
            </a:r>
            <a:r>
              <a:rPr lang="tr-TR" altLang="tr-TR" sz="2800" b="1" dirty="0">
                <a:solidFill>
                  <a:srgbClr val="FF0000"/>
                </a:solidFill>
              </a:rPr>
              <a:t>simülasyon yapılarak faydalı olup olamayacağı anlaşılamaz.</a:t>
            </a:r>
          </a:p>
          <a:p>
            <a:pPr algn="l"/>
            <a:r>
              <a:rPr lang="tr-TR" altLang="tr-TR" sz="2800" b="1" dirty="0" smtClean="0">
                <a:solidFill>
                  <a:srgbClr val="FF0000"/>
                </a:solidFill>
              </a:rPr>
              <a:t>Bu </a:t>
            </a:r>
            <a:r>
              <a:rPr lang="tr-TR" altLang="tr-TR" sz="2800" b="1" dirty="0">
                <a:solidFill>
                  <a:srgbClr val="FF0000"/>
                </a:solidFill>
              </a:rPr>
              <a:t>cihaza sahip </a:t>
            </a:r>
            <a:r>
              <a:rPr lang="tr-TR" altLang="tr-TR" sz="2800" b="1" dirty="0" err="1">
                <a:solidFill>
                  <a:srgbClr val="FF0000"/>
                </a:solidFill>
              </a:rPr>
              <a:t>hastakarın</a:t>
            </a:r>
            <a:r>
              <a:rPr lang="tr-TR" altLang="tr-TR" sz="2800" b="1" dirty="0">
                <a:solidFill>
                  <a:srgbClr val="FF0000"/>
                </a:solidFill>
              </a:rPr>
              <a:t> MI görüntülemeye girmesi tavsiye edilmez ancak 1,5 </a:t>
            </a:r>
            <a:r>
              <a:rPr lang="tr-TR" altLang="tr-TR" sz="2800" b="1" dirty="0" err="1">
                <a:solidFill>
                  <a:srgbClr val="FF0000"/>
                </a:solidFill>
              </a:rPr>
              <a:t>TESLA’yı</a:t>
            </a:r>
            <a:r>
              <a:rPr lang="tr-TR" altLang="tr-TR" sz="2800" b="1" dirty="0">
                <a:solidFill>
                  <a:srgbClr val="FF0000"/>
                </a:solidFill>
              </a:rPr>
              <a:t> geçmeyen </a:t>
            </a:r>
            <a:r>
              <a:rPr lang="tr-TR" altLang="tr-TR" sz="2800" b="1" dirty="0" err="1">
                <a:solidFill>
                  <a:srgbClr val="FF0000"/>
                </a:solidFill>
              </a:rPr>
              <a:t>MRI’ların</a:t>
            </a:r>
            <a:r>
              <a:rPr lang="tr-TR" altLang="tr-TR" sz="2800" b="1" dirty="0">
                <a:solidFill>
                  <a:srgbClr val="FF0000"/>
                </a:solidFill>
              </a:rPr>
              <a:t> güvenli olduğunu gösteren çalışmalar mevcuttur.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54710165"/>
      </p:ext>
    </p:extLst>
  </p:cSld>
  <p:clrMapOvr>
    <a:masterClrMapping/>
  </p:clrMapOvr>
  <p:transition>
    <p:checke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marL="0" indent="0">
              <a:buNone/>
            </a:pPr>
            <a:r>
              <a:rPr lang="tr-TR" altLang="tr-TR" sz="2400" b="1" dirty="0" smtClean="0">
                <a:solidFill>
                  <a:srgbClr val="7030A0"/>
                </a:solidFill>
              </a:rPr>
              <a:t>MEI </a:t>
            </a:r>
            <a:r>
              <a:rPr lang="tr-TR" altLang="tr-TR" sz="2400" b="1" dirty="0">
                <a:solidFill>
                  <a:srgbClr val="7030A0"/>
                </a:solidFill>
              </a:rPr>
              <a:t>cihazların pek çok dezavantajı da </a:t>
            </a:r>
            <a:r>
              <a:rPr lang="tr-TR" altLang="tr-TR" sz="2400" b="1" dirty="0" smtClean="0">
                <a:solidFill>
                  <a:srgbClr val="7030A0"/>
                </a:solidFill>
              </a:rPr>
              <a:t>mevcuttur</a:t>
            </a:r>
          </a:p>
          <a:p>
            <a:pPr algn="l"/>
            <a:r>
              <a:rPr lang="tr-TR" altLang="tr-TR" sz="2800" b="1" dirty="0">
                <a:solidFill>
                  <a:srgbClr val="FF0000"/>
                </a:solidFill>
              </a:rPr>
              <a:t>Yüksek fonksiyonel kazanç, artmış ses kalitesi, gürültüde anlama ve akustik geri beslemenin ortadan kaldıran cihazlar olması en büyük avantajları olarak sayılabilir</a:t>
            </a:r>
            <a:r>
              <a:rPr lang="tr-TR" altLang="tr-TR" sz="2800" b="1" dirty="0" smtClean="0">
                <a:solidFill>
                  <a:srgbClr val="FF0000"/>
                </a:solidFill>
              </a:rPr>
              <a:t>.</a:t>
            </a:r>
          </a:p>
          <a:p>
            <a:pPr algn="l"/>
            <a:r>
              <a:rPr lang="tr-TR" altLang="tr-TR" sz="2800" b="1" dirty="0" smtClean="0">
                <a:solidFill>
                  <a:srgbClr val="FF0000"/>
                </a:solidFill>
              </a:rPr>
              <a:t>Konvansiyonel </a:t>
            </a:r>
            <a:r>
              <a:rPr lang="tr-TR" altLang="tr-TR" sz="2800" b="1" dirty="0">
                <a:solidFill>
                  <a:srgbClr val="FF0000"/>
                </a:solidFill>
              </a:rPr>
              <a:t>cihazlara göre daha iyi fonksiyonel kazanç ve hayat kalitesi sağlamaktadırlar.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122707074"/>
      </p:ext>
    </p:extLst>
  </p:cSld>
  <p:clrMapOvr>
    <a:masterClrMapping/>
  </p:clrMapOvr>
  <p:transition>
    <p:checke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marL="0" indent="0">
              <a:buNone/>
            </a:pPr>
            <a:r>
              <a:rPr lang="tr-TR" altLang="tr-TR" sz="2400" b="1" dirty="0">
                <a:solidFill>
                  <a:srgbClr val="7030A0"/>
                </a:solidFill>
              </a:rPr>
              <a:t>Elektrik sinyalini vibrasyona dönüştürme özelliğine göre iki tip MEI bulunmaktadır</a:t>
            </a:r>
            <a:r>
              <a:rPr lang="tr-TR" altLang="tr-TR" sz="2400" b="1" dirty="0" smtClean="0">
                <a:solidFill>
                  <a:srgbClr val="7030A0"/>
                </a:solidFill>
              </a:rPr>
              <a:t>.</a:t>
            </a:r>
          </a:p>
          <a:p>
            <a:pPr algn="l"/>
            <a:r>
              <a:rPr lang="nn-NO" altLang="tr-TR" sz="2800" b="1" dirty="0" smtClean="0">
                <a:solidFill>
                  <a:srgbClr val="FF0000"/>
                </a:solidFill>
              </a:rPr>
              <a:t>Elektromanyetik </a:t>
            </a:r>
            <a:r>
              <a:rPr lang="nn-NO" altLang="tr-TR" sz="2800" b="1" dirty="0">
                <a:solidFill>
                  <a:srgbClr val="FF0000"/>
                </a:solidFill>
              </a:rPr>
              <a:t>Orta Kulak İmplantları </a:t>
            </a:r>
            <a:endParaRPr lang="tr-TR" altLang="tr-TR" sz="2800" b="1" dirty="0" smtClean="0">
              <a:solidFill>
                <a:srgbClr val="FF0000"/>
              </a:solidFill>
            </a:endParaRPr>
          </a:p>
          <a:p>
            <a:pPr algn="l"/>
            <a:r>
              <a:rPr lang="tr-TR" altLang="tr-TR" sz="2800" b="1" dirty="0" err="1" smtClean="0">
                <a:solidFill>
                  <a:srgbClr val="FF0000"/>
                </a:solidFill>
              </a:rPr>
              <a:t>Piezoelektrik</a:t>
            </a:r>
            <a:r>
              <a:rPr lang="tr-TR" altLang="tr-TR" sz="2800" b="1" dirty="0" smtClean="0">
                <a:solidFill>
                  <a:srgbClr val="FF0000"/>
                </a:solidFill>
              </a:rPr>
              <a:t> </a:t>
            </a:r>
            <a:r>
              <a:rPr lang="tr-TR" altLang="tr-TR" sz="2800" b="1" dirty="0">
                <a:solidFill>
                  <a:srgbClr val="FF0000"/>
                </a:solidFill>
              </a:rPr>
              <a:t>Orta Kulak </a:t>
            </a:r>
            <a:r>
              <a:rPr lang="tr-TR" altLang="tr-TR" sz="2800" b="1" dirty="0" err="1">
                <a:solidFill>
                  <a:srgbClr val="FF0000"/>
                </a:solidFill>
              </a:rPr>
              <a:t>İmplantları</a:t>
            </a:r>
            <a:endParaRPr lang="tr-TR" altLang="tr-TR" sz="2800" b="1" dirty="0">
              <a:solidFill>
                <a:srgbClr val="FF000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683127622"/>
      </p:ext>
    </p:extLst>
  </p:cSld>
  <p:clrMapOvr>
    <a:masterClrMapping/>
  </p:clrMapOvr>
  <p:transition>
    <p:checke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u="sng" dirty="0" smtClean="0">
                <a:solidFill>
                  <a:srgbClr val="7030A0"/>
                </a:solidFill>
              </a:rPr>
              <a:t>ORTA </a:t>
            </a:r>
            <a:r>
              <a:rPr lang="pt-BR" altLang="tr-TR" sz="2800" b="1" u="sng" dirty="0">
                <a:solidFill>
                  <a:srgbClr val="7030A0"/>
                </a:solidFill>
              </a:rPr>
              <a:t>KULAĞA İMPLANTE EDİLEBİLİR İŞİTME CİHAZ </a:t>
            </a:r>
            <a:r>
              <a:rPr lang="pt-BR" altLang="tr-TR" sz="2800" b="1" u="sng" dirty="0" smtClean="0">
                <a:solidFill>
                  <a:srgbClr val="7030A0"/>
                </a:solidFill>
              </a:rPr>
              <a:t>TÜRLERİ</a:t>
            </a:r>
            <a:endParaRPr lang="tr-TR" altLang="tr-TR" sz="2800" b="1" u="sng" dirty="0" smtClean="0">
              <a:solidFill>
                <a:srgbClr val="7030A0"/>
              </a:solidFill>
            </a:endParaRPr>
          </a:p>
          <a:p>
            <a:pPr marL="0" indent="0">
              <a:buNone/>
            </a:pPr>
            <a:r>
              <a:rPr lang="tr-TR" altLang="tr-TR" sz="2800" b="1" dirty="0">
                <a:solidFill>
                  <a:srgbClr val="7030A0"/>
                </a:solidFill>
              </a:rPr>
              <a:t>Elektrik sinyalini vibrasyona dönüştürme özelliğine göre iki tip MEI bulunmaktadır</a:t>
            </a:r>
            <a:r>
              <a:rPr lang="tr-TR" altLang="tr-TR" sz="2800" b="1" dirty="0" smtClean="0">
                <a:solidFill>
                  <a:srgbClr val="7030A0"/>
                </a:solidFill>
              </a:rPr>
              <a:t>.</a:t>
            </a:r>
          </a:p>
          <a:p>
            <a:pPr algn="l"/>
            <a:r>
              <a:rPr lang="nn-NO" altLang="tr-TR" sz="3200" b="1" dirty="0" smtClean="0">
                <a:solidFill>
                  <a:srgbClr val="FF0000"/>
                </a:solidFill>
              </a:rPr>
              <a:t>Elektromanyetik </a:t>
            </a:r>
            <a:r>
              <a:rPr lang="nn-NO" altLang="tr-TR" sz="3200" b="1" dirty="0">
                <a:solidFill>
                  <a:srgbClr val="FF0000"/>
                </a:solidFill>
              </a:rPr>
              <a:t>Orta Kulak İmplantları </a:t>
            </a:r>
            <a:endParaRPr lang="tr-TR" altLang="tr-TR" sz="3200" b="1" dirty="0" smtClean="0">
              <a:solidFill>
                <a:srgbClr val="FF0000"/>
              </a:solidFill>
            </a:endParaRPr>
          </a:p>
          <a:p>
            <a:pPr lvl="1" algn="l"/>
            <a:r>
              <a:rPr lang="tr-TR" altLang="tr-TR" sz="2800" b="1" dirty="0">
                <a:solidFill>
                  <a:srgbClr val="0070C0"/>
                </a:solidFill>
              </a:rPr>
              <a:t>Elektrik bobininin yarattığı elektriksel alanınım mıknatısları hareketlendirebilmesi prensibi ile çalışan işitme cihazlarıdır.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978977665"/>
      </p:ext>
    </p:extLst>
  </p:cSld>
  <p:clrMapOvr>
    <a:masterClrMapping/>
  </p:clrMapOvr>
  <p:transition>
    <p:checke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u="sng" dirty="0" smtClean="0">
                <a:solidFill>
                  <a:srgbClr val="7030A0"/>
                </a:solidFill>
              </a:rPr>
              <a:t>ORTA </a:t>
            </a:r>
            <a:r>
              <a:rPr lang="pt-BR" altLang="tr-TR" sz="2800" b="1" u="sng" dirty="0">
                <a:solidFill>
                  <a:srgbClr val="7030A0"/>
                </a:solidFill>
              </a:rPr>
              <a:t>KULAĞA İMPLANTE EDİLEBİLİR İŞİTME CİHAZ </a:t>
            </a:r>
            <a:r>
              <a:rPr lang="pt-BR" altLang="tr-TR" sz="2800" b="1" u="sng" dirty="0" smtClean="0">
                <a:solidFill>
                  <a:srgbClr val="7030A0"/>
                </a:solidFill>
              </a:rPr>
              <a:t>TÜRLERİ</a:t>
            </a:r>
            <a:endParaRPr lang="tr-TR" altLang="tr-TR" sz="2800" b="1" u="sng" dirty="0" smtClean="0">
              <a:solidFill>
                <a:srgbClr val="7030A0"/>
              </a:solidFill>
            </a:endParaRPr>
          </a:p>
          <a:p>
            <a:pPr marL="0" indent="0">
              <a:buNone/>
            </a:pPr>
            <a:r>
              <a:rPr lang="tr-TR" altLang="tr-TR" sz="2800" b="1" dirty="0">
                <a:solidFill>
                  <a:srgbClr val="7030A0"/>
                </a:solidFill>
              </a:rPr>
              <a:t>Elektrik sinyalini vibrasyona dönüştürme özelliğine göre iki tip MEI bulunmaktadır</a:t>
            </a:r>
            <a:r>
              <a:rPr lang="tr-TR" altLang="tr-TR" sz="2800" b="1" dirty="0" smtClean="0">
                <a:solidFill>
                  <a:srgbClr val="7030A0"/>
                </a:solidFill>
              </a:rPr>
              <a:t>.</a:t>
            </a:r>
          </a:p>
          <a:p>
            <a:pPr algn="l"/>
            <a:r>
              <a:rPr lang="nn-NO" altLang="tr-TR" sz="3200" b="1" dirty="0" smtClean="0">
                <a:solidFill>
                  <a:srgbClr val="FF0000"/>
                </a:solidFill>
              </a:rPr>
              <a:t>Elektromanyetik </a:t>
            </a:r>
            <a:r>
              <a:rPr lang="nn-NO" altLang="tr-TR" sz="3200" b="1" dirty="0">
                <a:solidFill>
                  <a:srgbClr val="FF0000"/>
                </a:solidFill>
              </a:rPr>
              <a:t>Orta Kulak İmplantları </a:t>
            </a:r>
            <a:endParaRPr lang="tr-TR" altLang="tr-TR" sz="3200" b="1" dirty="0" smtClean="0">
              <a:solidFill>
                <a:srgbClr val="FF0000"/>
              </a:solidFill>
            </a:endParaRPr>
          </a:p>
          <a:p>
            <a:pPr lvl="1" algn="l"/>
            <a:r>
              <a:rPr lang="tr-TR" altLang="tr-TR" sz="2800" b="1" dirty="0">
                <a:solidFill>
                  <a:srgbClr val="0070C0"/>
                </a:solidFill>
              </a:rPr>
              <a:t>Elektrik bobininin yarattığı elektriksel alanınım mıknatısları hareketlendirebilmesi prensibi ile çalışan işitme cihazlarıdır.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32576736"/>
      </p:ext>
    </p:extLst>
  </p:cSld>
  <p:clrMapOvr>
    <a:masterClrMapping/>
  </p:clrMapOvr>
  <p:transition>
    <p:checke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800" b="1" dirty="0">
                <a:solidFill>
                  <a:srgbClr val="7030A0"/>
                </a:solidFill>
              </a:rPr>
              <a:t>ORTA KULAĞA İMPLANTE EDİLEBİLİR İŞİTME CİHAZLARI</a:t>
            </a:r>
            <a:endParaRPr lang="tr-TR" altLang="tr-TR" sz="2000" b="1" dirty="0">
              <a:solidFill>
                <a:srgbClr val="C00000"/>
              </a:solidFill>
            </a:endParaRPr>
          </a:p>
          <a:p>
            <a:pPr marL="0" indent="0">
              <a:buNone/>
            </a:pPr>
            <a:r>
              <a:rPr lang="pt-BR" altLang="tr-TR" sz="2800" b="1" u="sng" dirty="0" smtClean="0">
                <a:solidFill>
                  <a:srgbClr val="7030A0"/>
                </a:solidFill>
              </a:rPr>
              <a:t>ORTA </a:t>
            </a:r>
            <a:r>
              <a:rPr lang="pt-BR" altLang="tr-TR" sz="2800" b="1" u="sng" dirty="0">
                <a:solidFill>
                  <a:srgbClr val="7030A0"/>
                </a:solidFill>
              </a:rPr>
              <a:t>KULAĞA İMPLANTE EDİLEBİLİR İŞİTME CİHAZ </a:t>
            </a:r>
            <a:r>
              <a:rPr lang="pt-BR" altLang="tr-TR" sz="2800" b="1" u="sng" dirty="0" smtClean="0">
                <a:solidFill>
                  <a:srgbClr val="7030A0"/>
                </a:solidFill>
              </a:rPr>
              <a:t>TÜRLERİ</a:t>
            </a:r>
            <a:endParaRPr lang="tr-TR" altLang="tr-TR" sz="2800" b="1" u="sng" dirty="0" smtClean="0">
              <a:solidFill>
                <a:srgbClr val="7030A0"/>
              </a:solidFill>
            </a:endParaRPr>
          </a:p>
          <a:p>
            <a:pPr marL="0" indent="0">
              <a:buNone/>
            </a:pPr>
            <a:r>
              <a:rPr lang="tr-TR" altLang="tr-TR" sz="2800" b="1" dirty="0">
                <a:solidFill>
                  <a:srgbClr val="7030A0"/>
                </a:solidFill>
              </a:rPr>
              <a:t>Elektrik sinyalini vibrasyona dönüştürme özelliğine göre iki tip MEI bulunmaktadır</a:t>
            </a:r>
            <a:r>
              <a:rPr lang="tr-TR" altLang="tr-TR" sz="2800" b="1" dirty="0" smtClean="0">
                <a:solidFill>
                  <a:srgbClr val="7030A0"/>
                </a:solidFill>
              </a:rPr>
              <a:t>.</a:t>
            </a:r>
          </a:p>
          <a:p>
            <a:pPr algn="l"/>
            <a:r>
              <a:rPr lang="nn-NO" altLang="tr-TR" sz="3200" b="1" dirty="0" smtClean="0">
                <a:solidFill>
                  <a:srgbClr val="FF0000"/>
                </a:solidFill>
              </a:rPr>
              <a:t>Elektromanyetik </a:t>
            </a:r>
            <a:r>
              <a:rPr lang="nn-NO" altLang="tr-TR" sz="3200" b="1" dirty="0">
                <a:solidFill>
                  <a:srgbClr val="FF0000"/>
                </a:solidFill>
              </a:rPr>
              <a:t>Orta Kulak </a:t>
            </a:r>
            <a:r>
              <a:rPr lang="nn-NO" altLang="tr-TR" sz="3200" b="1" dirty="0" smtClean="0">
                <a:solidFill>
                  <a:srgbClr val="FF0000"/>
                </a:solidFill>
              </a:rPr>
              <a:t>İmplantları </a:t>
            </a:r>
          </a:p>
          <a:p>
            <a:pPr lvl="1" algn="l"/>
            <a:r>
              <a:rPr lang="tr-TR" altLang="tr-TR" sz="2800" b="1" dirty="0" smtClean="0">
                <a:solidFill>
                  <a:srgbClr val="0070C0"/>
                </a:solidFill>
              </a:rPr>
              <a:t>Vibrant </a:t>
            </a:r>
            <a:r>
              <a:rPr lang="tr-TR" altLang="tr-TR" sz="2800" b="1" dirty="0" err="1">
                <a:solidFill>
                  <a:srgbClr val="0070C0"/>
                </a:solidFill>
              </a:rPr>
              <a:t>Soundbridge</a:t>
            </a:r>
            <a:r>
              <a:rPr lang="tr-TR" altLang="tr-TR" sz="2800" b="1" dirty="0">
                <a:solidFill>
                  <a:srgbClr val="0070C0"/>
                </a:solidFill>
              </a:rPr>
              <a:t> (VSB</a:t>
            </a:r>
            <a:r>
              <a:rPr lang="tr-TR" altLang="tr-TR" sz="2800" b="1" dirty="0" smtClean="0">
                <a:solidFill>
                  <a:srgbClr val="0070C0"/>
                </a:solidFill>
              </a:rPr>
              <a:t>)</a:t>
            </a:r>
          </a:p>
          <a:p>
            <a:pPr lvl="1" algn="l"/>
            <a:r>
              <a:rPr lang="tr-TR" altLang="tr-TR" sz="2800" b="1" dirty="0" err="1" smtClean="0">
                <a:solidFill>
                  <a:srgbClr val="0070C0"/>
                </a:solidFill>
              </a:rPr>
              <a:t>Carina</a:t>
            </a:r>
            <a:r>
              <a:rPr lang="tr-TR" altLang="tr-TR" sz="2800" b="1" dirty="0" smtClean="0">
                <a:solidFill>
                  <a:srgbClr val="0070C0"/>
                </a:solidFill>
              </a:rPr>
              <a:t> </a:t>
            </a:r>
            <a:r>
              <a:rPr lang="tr-TR" altLang="tr-TR" sz="2800" b="1" dirty="0">
                <a:solidFill>
                  <a:srgbClr val="0070C0"/>
                </a:solidFill>
              </a:rPr>
              <a:t>ve </a:t>
            </a:r>
            <a:r>
              <a:rPr lang="tr-TR" altLang="tr-TR" sz="2800" b="1" dirty="0" smtClean="0">
                <a:solidFill>
                  <a:srgbClr val="0070C0"/>
                </a:solidFill>
              </a:rPr>
              <a:t>MET</a:t>
            </a:r>
          </a:p>
          <a:p>
            <a:pPr lvl="1" algn="l"/>
            <a:r>
              <a:rPr lang="en-US" altLang="tr-TR" sz="2800" b="1" dirty="0" smtClean="0">
                <a:solidFill>
                  <a:srgbClr val="0070C0"/>
                </a:solidFill>
              </a:rPr>
              <a:t>CODACS </a:t>
            </a:r>
            <a:r>
              <a:rPr lang="en-US" altLang="tr-TR" sz="2800" b="1" dirty="0">
                <a:solidFill>
                  <a:srgbClr val="0070C0"/>
                </a:solidFill>
              </a:rPr>
              <a:t>(Cochlear Direct Acoustic Stimulation)</a:t>
            </a:r>
            <a:endParaRPr lang="tr-TR" altLang="tr-TR" sz="2800" b="1" dirty="0" smtClean="0">
              <a:solidFill>
                <a:srgbClr val="0070C0"/>
              </a:solidFill>
            </a:endParaRPr>
          </a:p>
          <a:p>
            <a:pPr lvl="1" algn="l"/>
            <a:endParaRPr lang="tr-TR" altLang="tr-TR" sz="2800" b="1" dirty="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914151386"/>
      </p:ext>
    </p:extLst>
  </p:cSld>
  <p:clrMapOvr>
    <a:masterClrMapping/>
  </p:clrMapOvr>
  <p:transition>
    <p:checke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algn="l"/>
            <a:r>
              <a:rPr lang="nn-NO" altLang="tr-TR" sz="2800" b="1" dirty="0" smtClean="0">
                <a:solidFill>
                  <a:srgbClr val="FF0000"/>
                </a:solidFill>
              </a:rPr>
              <a:t>Elektromanyetik </a:t>
            </a:r>
            <a:r>
              <a:rPr lang="nn-NO" altLang="tr-TR" sz="2800" b="1" dirty="0">
                <a:solidFill>
                  <a:srgbClr val="FF0000"/>
                </a:solidFill>
              </a:rPr>
              <a:t>Orta Kulak </a:t>
            </a:r>
            <a:r>
              <a:rPr lang="nn-NO" altLang="tr-TR" sz="2800" b="1" dirty="0" smtClean="0">
                <a:solidFill>
                  <a:srgbClr val="FF0000"/>
                </a:solidFill>
              </a:rPr>
              <a:t>İmplantları </a:t>
            </a:r>
          </a:p>
          <a:p>
            <a:pPr lvl="1" algn="l"/>
            <a:r>
              <a:rPr lang="tr-TR" altLang="tr-TR" sz="2400" b="1" dirty="0" smtClean="0">
                <a:solidFill>
                  <a:srgbClr val="0070C0"/>
                </a:solidFill>
              </a:rPr>
              <a:t>Vibrant </a:t>
            </a:r>
            <a:r>
              <a:rPr lang="tr-TR" altLang="tr-TR" sz="2400" b="1" dirty="0" err="1">
                <a:solidFill>
                  <a:srgbClr val="0070C0"/>
                </a:solidFill>
              </a:rPr>
              <a:t>Soundbridge</a:t>
            </a:r>
            <a:r>
              <a:rPr lang="tr-TR" altLang="tr-TR" sz="2400" b="1" dirty="0">
                <a:solidFill>
                  <a:srgbClr val="0070C0"/>
                </a:solidFill>
              </a:rPr>
              <a:t> (VSB</a:t>
            </a:r>
            <a:r>
              <a:rPr lang="tr-TR" altLang="tr-TR" sz="2400" b="1" dirty="0" smtClean="0">
                <a:solidFill>
                  <a:srgbClr val="0070C0"/>
                </a:solidFill>
              </a:rPr>
              <a:t>)</a:t>
            </a:r>
          </a:p>
          <a:p>
            <a:pPr lvl="2" algn="l"/>
            <a:r>
              <a:rPr lang="tr-TR" altLang="tr-TR" sz="2400" b="1" dirty="0">
                <a:solidFill>
                  <a:srgbClr val="0070C0"/>
                </a:solidFill>
              </a:rPr>
              <a:t>Elektromanyetik </a:t>
            </a:r>
            <a:r>
              <a:rPr lang="tr-TR" altLang="tr-TR" sz="2400" b="1" dirty="0" err="1">
                <a:solidFill>
                  <a:srgbClr val="0070C0"/>
                </a:solidFill>
              </a:rPr>
              <a:t>MEI’lerin</a:t>
            </a:r>
            <a:r>
              <a:rPr lang="tr-TR" altLang="tr-TR" sz="2400" b="1" dirty="0">
                <a:solidFill>
                  <a:srgbClr val="0070C0"/>
                </a:solidFill>
              </a:rPr>
              <a:t> en sık kullanılanıdır. Hem dış hem de iç </a:t>
            </a:r>
            <a:r>
              <a:rPr lang="tr-TR" altLang="tr-TR" sz="2400" b="1" dirty="0" err="1">
                <a:solidFill>
                  <a:srgbClr val="0070C0"/>
                </a:solidFill>
              </a:rPr>
              <a:t>implante</a:t>
            </a:r>
            <a:r>
              <a:rPr lang="tr-TR" altLang="tr-TR" sz="2400" b="1" dirty="0">
                <a:solidFill>
                  <a:srgbClr val="0070C0"/>
                </a:solidFill>
              </a:rPr>
              <a:t> edilebilen yarı </a:t>
            </a:r>
            <a:r>
              <a:rPr lang="tr-TR" altLang="tr-TR" sz="2400" b="1" dirty="0" err="1">
                <a:solidFill>
                  <a:srgbClr val="0070C0"/>
                </a:solidFill>
              </a:rPr>
              <a:t>implante</a:t>
            </a:r>
            <a:r>
              <a:rPr lang="tr-TR" altLang="tr-TR" sz="2400" b="1" dirty="0">
                <a:solidFill>
                  <a:srgbClr val="0070C0"/>
                </a:solidFill>
              </a:rPr>
              <a:t> edilebilir. </a:t>
            </a:r>
            <a:r>
              <a:rPr lang="tr-TR" altLang="tr-TR" sz="2400" b="1" dirty="0" err="1">
                <a:solidFill>
                  <a:srgbClr val="0070C0"/>
                </a:solidFill>
              </a:rPr>
              <a:t>MEI’lerdir</a:t>
            </a:r>
            <a:r>
              <a:rPr lang="tr-TR" altLang="tr-TR" sz="2400" b="1" dirty="0">
                <a:solidFill>
                  <a:srgbClr val="0070C0"/>
                </a:solidFill>
              </a:rPr>
              <a:t>.  Üç parçadan oluşmaktadır;</a:t>
            </a:r>
          </a:p>
          <a:p>
            <a:pPr lvl="3" algn="l"/>
            <a:r>
              <a:rPr lang="tr-TR" altLang="tr-TR" sz="2400" b="1" dirty="0" smtClean="0">
                <a:solidFill>
                  <a:srgbClr val="0070C0"/>
                </a:solidFill>
              </a:rPr>
              <a:t>Dış </a:t>
            </a:r>
            <a:r>
              <a:rPr lang="tr-TR" altLang="tr-TR" sz="2400" b="1" dirty="0">
                <a:solidFill>
                  <a:srgbClr val="0070C0"/>
                </a:solidFill>
              </a:rPr>
              <a:t>parça ses işlemcisi</a:t>
            </a:r>
          </a:p>
          <a:p>
            <a:pPr lvl="3" algn="l"/>
            <a:r>
              <a:rPr lang="tr-TR" altLang="tr-TR" sz="2400" b="1" dirty="0" smtClean="0">
                <a:solidFill>
                  <a:srgbClr val="0070C0"/>
                </a:solidFill>
              </a:rPr>
              <a:t>Mikrofon</a:t>
            </a:r>
            <a:endParaRPr lang="tr-TR" altLang="tr-TR" sz="2400" b="1" dirty="0">
              <a:solidFill>
                <a:srgbClr val="0070C0"/>
              </a:solidFill>
            </a:endParaRPr>
          </a:p>
          <a:p>
            <a:pPr lvl="3" algn="l"/>
            <a:r>
              <a:rPr lang="tr-TR" altLang="tr-TR" sz="2400" b="1" dirty="0">
                <a:solidFill>
                  <a:srgbClr val="0070C0"/>
                </a:solidFill>
              </a:rPr>
              <a:t>A</a:t>
            </a:r>
            <a:r>
              <a:rPr lang="tr-TR" altLang="tr-TR" sz="2400" b="1" dirty="0" smtClean="0">
                <a:solidFill>
                  <a:srgbClr val="0070C0"/>
                </a:solidFill>
              </a:rPr>
              <a:t>mplifikatör</a:t>
            </a:r>
            <a:endParaRPr lang="tr-TR" altLang="tr-TR" sz="2400" b="1" dirty="0">
              <a:solidFill>
                <a:srgbClr val="0070C0"/>
              </a:solidFill>
            </a:endParaRPr>
          </a:p>
          <a:p>
            <a:pPr lvl="2" algn="l"/>
            <a:endParaRPr lang="tr-TR" altLang="tr-TR" sz="2700" b="1" dirty="0" smtClean="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578673785"/>
      </p:ext>
    </p:extLst>
  </p:cSld>
  <p:clrMapOvr>
    <a:masterClrMapping/>
  </p:clrMapOvr>
  <p:transition>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pt-BR" altLang="tr-TR" sz="2800" b="1" dirty="0">
                <a:solidFill>
                  <a:srgbClr val="7030A0"/>
                </a:solidFill>
              </a:rPr>
              <a:t>KEMİK YOLU İLE İŞİTME FİZYOLOJİSİ</a:t>
            </a:r>
            <a:endParaRPr lang="tr-TR" altLang="tr-TR" sz="2800" b="1" dirty="0">
              <a:solidFill>
                <a:srgbClr val="7030A0"/>
              </a:solidFill>
            </a:endParaRPr>
          </a:p>
          <a:p>
            <a:pPr marL="0" indent="0">
              <a:buNone/>
            </a:pPr>
            <a:r>
              <a:rPr lang="pt-BR" altLang="tr-TR" sz="2400" b="1" dirty="0">
                <a:solidFill>
                  <a:srgbClr val="5F5F5F"/>
                </a:solidFill>
              </a:rPr>
              <a:t>Kemik yolu ile işitmenin mekanizması ile ilgili olarak </a:t>
            </a:r>
            <a:r>
              <a:rPr lang="pt-BR" altLang="tr-TR" sz="2400" b="1" dirty="0">
                <a:solidFill>
                  <a:srgbClr val="FF0000"/>
                </a:solidFill>
              </a:rPr>
              <a:t>farklı görüşler</a:t>
            </a:r>
            <a:r>
              <a:rPr lang="pt-BR" altLang="tr-TR" sz="2400" b="1" dirty="0">
                <a:solidFill>
                  <a:srgbClr val="5F5F5F"/>
                </a:solidFill>
              </a:rPr>
              <a:t> mevcuttur.</a:t>
            </a:r>
            <a:endParaRPr lang="tr-TR" altLang="tr-TR" sz="2400" b="1" dirty="0">
              <a:solidFill>
                <a:srgbClr val="5F5F5F"/>
              </a:solidFill>
            </a:endParaRPr>
          </a:p>
          <a:p>
            <a:pPr marL="0" indent="0">
              <a:buNone/>
            </a:pPr>
            <a:endParaRPr lang="pt-BR" altLang="tr-TR" sz="2000" b="1" dirty="0">
              <a:solidFill>
                <a:srgbClr val="5F5F5F"/>
              </a:solidFill>
            </a:endParaRPr>
          </a:p>
          <a:p>
            <a:pPr marL="0" indent="0" algn="l">
              <a:buNone/>
            </a:pPr>
            <a:r>
              <a:rPr lang="tr-TR" altLang="tr-TR" sz="2000" b="1" dirty="0">
                <a:solidFill>
                  <a:srgbClr val="00B050"/>
                </a:solidFill>
              </a:rPr>
              <a:t>I.    </a:t>
            </a:r>
            <a:r>
              <a:rPr lang="pt-BR" altLang="tr-TR" sz="2000" b="1" dirty="0">
                <a:solidFill>
                  <a:srgbClr val="00B050"/>
                </a:solidFill>
              </a:rPr>
              <a:t>Kemik Yolu Uyaranın Dış Kulak Yolu ile İletimi</a:t>
            </a:r>
            <a:endParaRPr lang="tr-TR" altLang="tr-TR" sz="2000" b="1" dirty="0">
              <a:solidFill>
                <a:srgbClr val="00B050"/>
              </a:solidFill>
            </a:endParaRPr>
          </a:p>
          <a:p>
            <a:pPr marL="0" indent="0" algn="l">
              <a:buNone/>
            </a:pPr>
            <a:r>
              <a:rPr lang="tr-TR" altLang="tr-TR" sz="2000" b="1" dirty="0">
                <a:solidFill>
                  <a:srgbClr val="00B050"/>
                </a:solidFill>
              </a:rPr>
              <a:t>II.   Kemik Yolu Uyaranın Orta Kulak </a:t>
            </a:r>
            <a:r>
              <a:rPr lang="tr-TR" altLang="tr-TR" sz="2000" b="1" dirty="0" err="1">
                <a:solidFill>
                  <a:srgbClr val="00B050"/>
                </a:solidFill>
              </a:rPr>
              <a:t>Kavitesinden</a:t>
            </a:r>
            <a:r>
              <a:rPr lang="tr-TR" altLang="tr-TR" sz="2000" b="1" dirty="0">
                <a:solidFill>
                  <a:srgbClr val="00B050"/>
                </a:solidFill>
              </a:rPr>
              <a:t> İletimi</a:t>
            </a:r>
          </a:p>
          <a:p>
            <a:pPr marL="0" indent="0" algn="l">
              <a:buNone/>
            </a:pPr>
            <a:r>
              <a:rPr lang="tr-TR" altLang="tr-TR" sz="2000" b="1" dirty="0">
                <a:solidFill>
                  <a:srgbClr val="00B050"/>
                </a:solidFill>
              </a:rPr>
              <a:t>III. Kemik Yolu Uyaranın Orta Kulak Kemikçiklerinin Eylemsizliği ile İletimi</a:t>
            </a:r>
          </a:p>
          <a:p>
            <a:pPr marL="0" indent="0" algn="l">
              <a:buNone/>
            </a:pPr>
            <a:r>
              <a:rPr lang="tr-TR" altLang="tr-TR" sz="2000" b="1" dirty="0">
                <a:solidFill>
                  <a:srgbClr val="00B050"/>
                </a:solidFill>
              </a:rPr>
              <a:t>IV. Kemik Yollu Uyaranın Koklear Sıvının Eylemsizliği ile İletimi</a:t>
            </a:r>
          </a:p>
          <a:p>
            <a:pPr marL="0" indent="0" algn="l">
              <a:buNone/>
            </a:pPr>
            <a:r>
              <a:rPr lang="tr-TR" altLang="tr-TR" sz="2000" b="1" dirty="0">
                <a:solidFill>
                  <a:srgbClr val="00B050"/>
                </a:solidFill>
              </a:rPr>
              <a:t>V.  Kemik Yollu Uyaranın </a:t>
            </a:r>
            <a:r>
              <a:rPr lang="tr-TR" altLang="tr-TR" sz="2000" b="1" dirty="0" err="1">
                <a:solidFill>
                  <a:srgbClr val="00B050"/>
                </a:solidFill>
              </a:rPr>
              <a:t>Koklea</a:t>
            </a:r>
            <a:r>
              <a:rPr lang="tr-TR" altLang="tr-TR" sz="2000" b="1" dirty="0">
                <a:solidFill>
                  <a:srgbClr val="00B050"/>
                </a:solidFill>
              </a:rPr>
              <a:t> Duvarına Kompresyonu ile İletim</a:t>
            </a:r>
            <a:endParaRPr lang="pt-BR" altLang="tr-TR" sz="2000" b="1" dirty="0">
              <a:solidFill>
                <a:srgbClr val="00B05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517200846"/>
      </p:ext>
    </p:extLst>
  </p:cSld>
  <p:clrMapOvr>
    <a:masterClrMapping/>
  </p:clrMapOvr>
  <p:transition>
    <p:checke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algn="l"/>
            <a:r>
              <a:rPr lang="nn-NO" altLang="tr-TR" sz="2800" b="1" dirty="0" smtClean="0">
                <a:solidFill>
                  <a:srgbClr val="FF0000"/>
                </a:solidFill>
              </a:rPr>
              <a:t>Elektromanyetik </a:t>
            </a:r>
            <a:r>
              <a:rPr lang="nn-NO" altLang="tr-TR" sz="2800" b="1" dirty="0">
                <a:solidFill>
                  <a:srgbClr val="FF0000"/>
                </a:solidFill>
              </a:rPr>
              <a:t>Orta Kulak </a:t>
            </a:r>
            <a:r>
              <a:rPr lang="nn-NO" altLang="tr-TR" sz="2800" b="1" dirty="0" smtClean="0">
                <a:solidFill>
                  <a:srgbClr val="FF0000"/>
                </a:solidFill>
              </a:rPr>
              <a:t>İmplantları </a:t>
            </a:r>
          </a:p>
          <a:p>
            <a:pPr lvl="1" algn="l"/>
            <a:r>
              <a:rPr lang="tr-TR" altLang="tr-TR" sz="2400" b="1" dirty="0" smtClean="0">
                <a:solidFill>
                  <a:srgbClr val="0070C0"/>
                </a:solidFill>
              </a:rPr>
              <a:t>Vibrant </a:t>
            </a:r>
            <a:r>
              <a:rPr lang="tr-TR" altLang="tr-TR" sz="2400" b="1" dirty="0" err="1">
                <a:solidFill>
                  <a:srgbClr val="0070C0"/>
                </a:solidFill>
              </a:rPr>
              <a:t>Soundbridge</a:t>
            </a:r>
            <a:r>
              <a:rPr lang="tr-TR" altLang="tr-TR" sz="2400" b="1" dirty="0">
                <a:solidFill>
                  <a:srgbClr val="0070C0"/>
                </a:solidFill>
              </a:rPr>
              <a:t> (VSB</a:t>
            </a:r>
            <a:r>
              <a:rPr lang="tr-TR" altLang="tr-TR" sz="2400" b="1" dirty="0" smtClean="0">
                <a:solidFill>
                  <a:srgbClr val="0070C0"/>
                </a:solidFill>
              </a:rPr>
              <a:t>)</a:t>
            </a:r>
          </a:p>
          <a:p>
            <a:pPr lvl="2" algn="l"/>
            <a:r>
              <a:rPr lang="tr-TR" altLang="tr-TR" sz="2400" b="1" dirty="0">
                <a:solidFill>
                  <a:srgbClr val="0070C0"/>
                </a:solidFill>
              </a:rPr>
              <a:t>Ses işlemcisi manyetik çekim ile </a:t>
            </a:r>
            <a:r>
              <a:rPr lang="tr-TR" altLang="tr-TR" sz="2400" b="1" dirty="0" err="1">
                <a:solidFill>
                  <a:srgbClr val="0070C0"/>
                </a:solidFill>
              </a:rPr>
              <a:t>implantı</a:t>
            </a:r>
            <a:r>
              <a:rPr lang="tr-TR" altLang="tr-TR" sz="2400" b="1" dirty="0">
                <a:solidFill>
                  <a:srgbClr val="0070C0"/>
                </a:solidFill>
              </a:rPr>
              <a:t> etkilemesi gerektiğinden kafa derisi üzerine tutturulmalıdır. </a:t>
            </a:r>
            <a:endParaRPr lang="tr-TR" altLang="tr-TR" sz="2400" b="1" dirty="0" smtClean="0">
              <a:solidFill>
                <a:srgbClr val="0070C0"/>
              </a:solidFill>
            </a:endParaRPr>
          </a:p>
          <a:p>
            <a:pPr lvl="2" algn="l"/>
            <a:r>
              <a:rPr lang="tr-TR" altLang="tr-TR" sz="2400" b="1" dirty="0" smtClean="0">
                <a:solidFill>
                  <a:srgbClr val="0070C0"/>
                </a:solidFill>
              </a:rPr>
              <a:t>Ses </a:t>
            </a:r>
            <a:r>
              <a:rPr lang="tr-TR" altLang="tr-TR" sz="2400" b="1" dirty="0">
                <a:solidFill>
                  <a:srgbClr val="0070C0"/>
                </a:solidFill>
              </a:rPr>
              <a:t>işlemcisi ve mikrofon dış kısma yerleştirilir. Mıknatıs FMT adı verilen bir cihaz ile orta kulağa yerleştirilir. </a:t>
            </a:r>
          </a:p>
          <a:p>
            <a:pPr lvl="2" algn="l"/>
            <a:endParaRPr lang="tr-TR" altLang="tr-TR" sz="2700" b="1" dirty="0" smtClean="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716027237"/>
      </p:ext>
    </p:extLst>
  </p:cSld>
  <p:clrMapOvr>
    <a:masterClrMapping/>
  </p:clrMapOvr>
  <p:transition>
    <p:checke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algn="l"/>
            <a:r>
              <a:rPr lang="nn-NO" altLang="tr-TR" sz="2800" b="1" dirty="0" smtClean="0">
                <a:solidFill>
                  <a:srgbClr val="FF0000"/>
                </a:solidFill>
              </a:rPr>
              <a:t>Elektromanyetik </a:t>
            </a:r>
            <a:r>
              <a:rPr lang="nn-NO" altLang="tr-TR" sz="2800" b="1" dirty="0">
                <a:solidFill>
                  <a:srgbClr val="FF0000"/>
                </a:solidFill>
              </a:rPr>
              <a:t>Orta Kulak </a:t>
            </a:r>
            <a:r>
              <a:rPr lang="nn-NO" altLang="tr-TR" sz="2800" b="1" dirty="0" smtClean="0">
                <a:solidFill>
                  <a:srgbClr val="FF0000"/>
                </a:solidFill>
              </a:rPr>
              <a:t>İmplantları </a:t>
            </a:r>
          </a:p>
          <a:p>
            <a:pPr lvl="1" algn="l"/>
            <a:r>
              <a:rPr lang="tr-TR" altLang="tr-TR" sz="2400" b="1" dirty="0" smtClean="0">
                <a:solidFill>
                  <a:srgbClr val="0070C0"/>
                </a:solidFill>
              </a:rPr>
              <a:t>Vibrant </a:t>
            </a:r>
            <a:r>
              <a:rPr lang="tr-TR" altLang="tr-TR" sz="2400" b="1" dirty="0" err="1">
                <a:solidFill>
                  <a:srgbClr val="0070C0"/>
                </a:solidFill>
              </a:rPr>
              <a:t>Soundbridge</a:t>
            </a:r>
            <a:r>
              <a:rPr lang="tr-TR" altLang="tr-TR" sz="2400" b="1" dirty="0">
                <a:solidFill>
                  <a:srgbClr val="0070C0"/>
                </a:solidFill>
              </a:rPr>
              <a:t> (VSB</a:t>
            </a:r>
            <a:r>
              <a:rPr lang="tr-TR" altLang="tr-TR" sz="2400" b="1" dirty="0" smtClean="0">
                <a:solidFill>
                  <a:srgbClr val="0070C0"/>
                </a:solidFill>
              </a:rPr>
              <a:t>)</a:t>
            </a:r>
          </a:p>
          <a:p>
            <a:pPr lvl="2" algn="l"/>
            <a:r>
              <a:rPr lang="tr-TR" altLang="tr-TR" sz="2400" b="1" dirty="0">
                <a:solidFill>
                  <a:srgbClr val="0070C0"/>
                </a:solidFill>
              </a:rPr>
              <a:t>Klasik yaklaşımda </a:t>
            </a:r>
            <a:r>
              <a:rPr lang="tr-TR" altLang="tr-TR" sz="2400" b="1" dirty="0" err="1">
                <a:solidFill>
                  <a:srgbClr val="0070C0"/>
                </a:solidFill>
              </a:rPr>
              <a:t>incus</a:t>
            </a:r>
            <a:r>
              <a:rPr lang="tr-TR" altLang="tr-TR" sz="2400" b="1" dirty="0">
                <a:solidFill>
                  <a:srgbClr val="0070C0"/>
                </a:solidFill>
              </a:rPr>
              <a:t> uzun koluna yerleştirilmektedir. </a:t>
            </a:r>
            <a:endParaRPr lang="tr-TR" altLang="tr-TR" sz="2400" b="1" dirty="0" smtClean="0">
              <a:solidFill>
                <a:srgbClr val="0070C0"/>
              </a:solidFill>
            </a:endParaRPr>
          </a:p>
          <a:p>
            <a:pPr lvl="2" algn="l"/>
            <a:r>
              <a:rPr lang="tr-TR" altLang="tr-TR" sz="2400" b="1" dirty="0" smtClean="0">
                <a:solidFill>
                  <a:srgbClr val="0070C0"/>
                </a:solidFill>
              </a:rPr>
              <a:t>Orta </a:t>
            </a:r>
            <a:r>
              <a:rPr lang="tr-TR" altLang="tr-TR" sz="2400" b="1" dirty="0">
                <a:solidFill>
                  <a:srgbClr val="0070C0"/>
                </a:solidFill>
              </a:rPr>
              <a:t>kulak anatomisi normal değilse ve kemikçik zincir </a:t>
            </a:r>
            <a:r>
              <a:rPr lang="tr-TR" altLang="tr-TR" sz="2400" b="1" dirty="0" smtClean="0">
                <a:solidFill>
                  <a:srgbClr val="0070C0"/>
                </a:solidFill>
              </a:rPr>
              <a:t>elemanları </a:t>
            </a:r>
            <a:r>
              <a:rPr lang="tr-TR" altLang="tr-TR" sz="2400" b="1" dirty="0">
                <a:solidFill>
                  <a:srgbClr val="0070C0"/>
                </a:solidFill>
              </a:rPr>
              <a:t>teşekkül etmemişse bu durumda pencerelere de yerleştirilebilir. </a:t>
            </a:r>
            <a:endParaRPr lang="tr-TR" altLang="tr-TR" sz="2400" b="1" dirty="0" smtClean="0">
              <a:solidFill>
                <a:srgbClr val="0070C0"/>
              </a:solidFill>
            </a:endParaRPr>
          </a:p>
          <a:p>
            <a:pPr lvl="2" algn="l"/>
            <a:r>
              <a:rPr lang="tr-TR" altLang="tr-TR" sz="2400" b="1" dirty="0" smtClean="0">
                <a:solidFill>
                  <a:srgbClr val="0070C0"/>
                </a:solidFill>
              </a:rPr>
              <a:t>Eğer </a:t>
            </a:r>
            <a:r>
              <a:rPr lang="tr-TR" altLang="tr-TR" sz="2400" b="1" dirty="0" err="1">
                <a:solidFill>
                  <a:srgbClr val="0070C0"/>
                </a:solidFill>
              </a:rPr>
              <a:t>incus</a:t>
            </a:r>
            <a:r>
              <a:rPr lang="tr-TR" altLang="tr-TR" sz="2400" b="1" dirty="0">
                <a:solidFill>
                  <a:srgbClr val="0070C0"/>
                </a:solidFill>
              </a:rPr>
              <a:t> uzun kolu yok ise </a:t>
            </a:r>
            <a:r>
              <a:rPr lang="tr-TR" altLang="tr-TR" sz="2400" b="1" dirty="0" err="1">
                <a:solidFill>
                  <a:srgbClr val="0070C0"/>
                </a:solidFill>
              </a:rPr>
              <a:t>stapese</a:t>
            </a:r>
            <a:r>
              <a:rPr lang="tr-TR" altLang="tr-TR" sz="2400" b="1" dirty="0">
                <a:solidFill>
                  <a:srgbClr val="0070C0"/>
                </a:solidFill>
              </a:rPr>
              <a:t> yerleştirilebilir. </a:t>
            </a:r>
            <a:endParaRPr lang="tr-TR" altLang="tr-TR" sz="2700" b="1" dirty="0" smtClean="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48086505"/>
      </p:ext>
    </p:extLst>
  </p:cSld>
  <p:clrMapOvr>
    <a:masterClrMapping/>
  </p:clrMapOvr>
  <p:transition>
    <p:checke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algn="l"/>
            <a:r>
              <a:rPr lang="nn-NO" altLang="tr-TR" sz="2800" b="1" dirty="0" smtClean="0">
                <a:solidFill>
                  <a:srgbClr val="FF0000"/>
                </a:solidFill>
              </a:rPr>
              <a:t>Elektromanyetik </a:t>
            </a:r>
            <a:r>
              <a:rPr lang="nn-NO" altLang="tr-TR" sz="2800" b="1" dirty="0">
                <a:solidFill>
                  <a:srgbClr val="FF0000"/>
                </a:solidFill>
              </a:rPr>
              <a:t>Orta Kulak </a:t>
            </a:r>
            <a:r>
              <a:rPr lang="nn-NO" altLang="tr-TR" sz="2800" b="1" dirty="0" smtClean="0">
                <a:solidFill>
                  <a:srgbClr val="FF0000"/>
                </a:solidFill>
              </a:rPr>
              <a:t>İmplantları </a:t>
            </a:r>
          </a:p>
          <a:p>
            <a:pPr lvl="1" algn="l"/>
            <a:r>
              <a:rPr lang="tr-TR" altLang="tr-TR" sz="2400" b="1" dirty="0" smtClean="0">
                <a:solidFill>
                  <a:srgbClr val="0070C0"/>
                </a:solidFill>
              </a:rPr>
              <a:t>Vibrant </a:t>
            </a:r>
            <a:r>
              <a:rPr lang="tr-TR" altLang="tr-TR" sz="2400" b="1" dirty="0" err="1">
                <a:solidFill>
                  <a:srgbClr val="0070C0"/>
                </a:solidFill>
              </a:rPr>
              <a:t>Soundbridge</a:t>
            </a:r>
            <a:r>
              <a:rPr lang="tr-TR" altLang="tr-TR" sz="2400" b="1" dirty="0">
                <a:solidFill>
                  <a:srgbClr val="0070C0"/>
                </a:solidFill>
              </a:rPr>
              <a:t> (VSB</a:t>
            </a:r>
            <a:r>
              <a:rPr lang="tr-TR" altLang="tr-TR" sz="2400" b="1" dirty="0" smtClean="0">
                <a:solidFill>
                  <a:srgbClr val="0070C0"/>
                </a:solidFill>
              </a:rPr>
              <a:t>)</a:t>
            </a:r>
          </a:p>
          <a:p>
            <a:pPr lvl="2" algn="l"/>
            <a:r>
              <a:rPr lang="tr-TR" altLang="tr-TR" sz="2400" b="1" dirty="0">
                <a:solidFill>
                  <a:srgbClr val="0070C0"/>
                </a:solidFill>
              </a:rPr>
              <a:t>VSB geçmişte sadece ileri dereceli sensorinöral kayıplı hastalarda kullanılmıştır. Ancak bu cihazın şu andaki </a:t>
            </a:r>
            <a:r>
              <a:rPr lang="tr-TR" altLang="tr-TR" sz="2400" b="1" dirty="0" err="1">
                <a:solidFill>
                  <a:srgbClr val="0070C0"/>
                </a:solidFill>
              </a:rPr>
              <a:t>endikasyonları</a:t>
            </a:r>
            <a:r>
              <a:rPr lang="tr-TR" altLang="tr-TR" sz="2400" b="1" dirty="0">
                <a:solidFill>
                  <a:srgbClr val="0070C0"/>
                </a:solidFill>
              </a:rPr>
              <a:t> daha geniştir;</a:t>
            </a:r>
          </a:p>
          <a:p>
            <a:pPr lvl="3" algn="l"/>
            <a:r>
              <a:rPr lang="tr-TR" altLang="tr-TR" sz="2300" b="1" dirty="0" smtClean="0">
                <a:solidFill>
                  <a:srgbClr val="0070C0"/>
                </a:solidFill>
              </a:rPr>
              <a:t>Konvansiyonel </a:t>
            </a:r>
            <a:r>
              <a:rPr lang="tr-TR" altLang="tr-TR" sz="2300" b="1" dirty="0">
                <a:solidFill>
                  <a:srgbClr val="0070C0"/>
                </a:solidFill>
              </a:rPr>
              <a:t>işitme cihazlarının </a:t>
            </a:r>
            <a:r>
              <a:rPr lang="tr-TR" altLang="tr-TR" sz="2300" b="1" dirty="0" err="1">
                <a:solidFill>
                  <a:srgbClr val="0070C0"/>
                </a:solidFill>
              </a:rPr>
              <a:t>tolere</a:t>
            </a:r>
            <a:r>
              <a:rPr lang="tr-TR" altLang="tr-TR" sz="2300" b="1" dirty="0">
                <a:solidFill>
                  <a:srgbClr val="0070C0"/>
                </a:solidFill>
              </a:rPr>
              <a:t> edemeyen</a:t>
            </a:r>
          </a:p>
          <a:p>
            <a:pPr lvl="3" algn="l"/>
            <a:r>
              <a:rPr lang="tr-TR" altLang="tr-TR" sz="2300" b="1" dirty="0" smtClean="0">
                <a:solidFill>
                  <a:srgbClr val="0070C0"/>
                </a:solidFill>
              </a:rPr>
              <a:t>Yüksek </a:t>
            </a:r>
            <a:r>
              <a:rPr lang="tr-TR" altLang="tr-TR" sz="2300" b="1" dirty="0">
                <a:solidFill>
                  <a:srgbClr val="0070C0"/>
                </a:solidFill>
              </a:rPr>
              <a:t>frekanslı sensorinöral işitme kaybı olan</a:t>
            </a:r>
          </a:p>
          <a:p>
            <a:pPr lvl="3" algn="l"/>
            <a:r>
              <a:rPr lang="tr-TR" altLang="tr-TR" sz="2300" b="1" dirty="0" smtClean="0">
                <a:solidFill>
                  <a:srgbClr val="0070C0"/>
                </a:solidFill>
              </a:rPr>
              <a:t>Kemik </a:t>
            </a:r>
            <a:r>
              <a:rPr lang="tr-TR" altLang="tr-TR" sz="2300" b="1" dirty="0">
                <a:solidFill>
                  <a:srgbClr val="0070C0"/>
                </a:solidFill>
              </a:rPr>
              <a:t>yolu eşiği 70 </a:t>
            </a:r>
            <a:r>
              <a:rPr lang="tr-TR" altLang="tr-TR" sz="2300" b="1" dirty="0" err="1">
                <a:solidFill>
                  <a:srgbClr val="0070C0"/>
                </a:solidFill>
              </a:rPr>
              <a:t>dB’den</a:t>
            </a:r>
            <a:r>
              <a:rPr lang="tr-TR" altLang="tr-TR" sz="2300" b="1" dirty="0">
                <a:solidFill>
                  <a:srgbClr val="0070C0"/>
                </a:solidFill>
              </a:rPr>
              <a:t> iyi olan kişilerde kullanılır.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1026563"/>
      </p:ext>
    </p:extLst>
  </p:cSld>
  <p:clrMapOvr>
    <a:masterClrMapping/>
  </p:clrMapOvr>
  <p:transition>
    <p:checke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algn="l"/>
            <a:r>
              <a:rPr lang="nn-NO" altLang="tr-TR" sz="2800" b="1" dirty="0" smtClean="0">
                <a:solidFill>
                  <a:srgbClr val="FF0000"/>
                </a:solidFill>
              </a:rPr>
              <a:t>Elektromanyetik </a:t>
            </a:r>
            <a:r>
              <a:rPr lang="nn-NO" altLang="tr-TR" sz="2800" b="1" dirty="0">
                <a:solidFill>
                  <a:srgbClr val="FF0000"/>
                </a:solidFill>
              </a:rPr>
              <a:t>Orta Kulak </a:t>
            </a:r>
            <a:r>
              <a:rPr lang="nn-NO" altLang="tr-TR" sz="2800" b="1" dirty="0" smtClean="0">
                <a:solidFill>
                  <a:srgbClr val="FF0000"/>
                </a:solidFill>
              </a:rPr>
              <a:t>İmplantları </a:t>
            </a:r>
          </a:p>
          <a:p>
            <a:pPr lvl="1" algn="l"/>
            <a:r>
              <a:rPr lang="tr-TR" altLang="tr-TR" sz="2400" b="1" dirty="0" smtClean="0">
                <a:solidFill>
                  <a:srgbClr val="0070C0"/>
                </a:solidFill>
              </a:rPr>
              <a:t>Vibrant </a:t>
            </a:r>
            <a:r>
              <a:rPr lang="tr-TR" altLang="tr-TR" sz="2400" b="1" dirty="0" err="1">
                <a:solidFill>
                  <a:srgbClr val="0070C0"/>
                </a:solidFill>
              </a:rPr>
              <a:t>Soundbridge</a:t>
            </a:r>
            <a:r>
              <a:rPr lang="tr-TR" altLang="tr-TR" sz="2400" b="1" dirty="0">
                <a:solidFill>
                  <a:srgbClr val="0070C0"/>
                </a:solidFill>
              </a:rPr>
              <a:t> (VSB</a:t>
            </a:r>
            <a:r>
              <a:rPr lang="tr-TR" altLang="tr-TR" sz="2400" b="1" dirty="0" smtClean="0">
                <a:solidFill>
                  <a:srgbClr val="0070C0"/>
                </a:solidFill>
              </a:rPr>
              <a:t>)</a:t>
            </a:r>
          </a:p>
          <a:p>
            <a:pPr lvl="2" algn="l"/>
            <a:r>
              <a:rPr lang="tr-TR" altLang="tr-TR" sz="2400" b="1" dirty="0">
                <a:solidFill>
                  <a:srgbClr val="0070C0"/>
                </a:solidFill>
              </a:rPr>
              <a:t>En iyi fayda sağladığı grup yüksek frekanslı sensorinöral işitme kayıplı kişilerdir. </a:t>
            </a:r>
            <a:endParaRPr lang="tr-TR" altLang="tr-TR" sz="2400" b="1" dirty="0" smtClean="0">
              <a:solidFill>
                <a:srgbClr val="0070C0"/>
              </a:solidFill>
            </a:endParaRPr>
          </a:p>
          <a:p>
            <a:pPr lvl="2" algn="l"/>
            <a:r>
              <a:rPr lang="tr-TR" altLang="tr-TR" sz="2400" b="1" dirty="0" smtClean="0">
                <a:solidFill>
                  <a:srgbClr val="0070C0"/>
                </a:solidFill>
              </a:rPr>
              <a:t>Bu </a:t>
            </a:r>
            <a:r>
              <a:rPr lang="tr-TR" altLang="tr-TR" sz="2400" b="1" dirty="0">
                <a:solidFill>
                  <a:srgbClr val="0070C0"/>
                </a:solidFill>
              </a:rPr>
              <a:t>grupta konvansiyonel işitme cihazlarından daha etkin olduğu ispatlanmıştır.</a:t>
            </a:r>
            <a:endParaRPr lang="tr-TR" altLang="tr-TR" sz="2300" b="1" dirty="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313154256"/>
      </p:ext>
    </p:extLst>
  </p:cSld>
  <p:clrMapOvr>
    <a:masterClrMapping/>
  </p:clrMapOvr>
  <p:transition>
    <p:checke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algn="l"/>
            <a:r>
              <a:rPr lang="nn-NO" altLang="tr-TR" sz="2800" b="1" dirty="0" smtClean="0">
                <a:solidFill>
                  <a:srgbClr val="FF0000"/>
                </a:solidFill>
              </a:rPr>
              <a:t>Elektromanyetik </a:t>
            </a:r>
            <a:r>
              <a:rPr lang="nn-NO" altLang="tr-TR" sz="2800" b="1" dirty="0">
                <a:solidFill>
                  <a:srgbClr val="FF0000"/>
                </a:solidFill>
              </a:rPr>
              <a:t>Orta Kulak </a:t>
            </a:r>
            <a:r>
              <a:rPr lang="nn-NO" altLang="tr-TR" sz="2800" b="1" dirty="0" smtClean="0">
                <a:solidFill>
                  <a:srgbClr val="FF0000"/>
                </a:solidFill>
              </a:rPr>
              <a:t>İmplantları </a:t>
            </a:r>
          </a:p>
          <a:p>
            <a:pPr lvl="1" algn="l"/>
            <a:r>
              <a:rPr lang="tr-TR" altLang="tr-TR" sz="2800" b="1" dirty="0" err="1" smtClean="0">
                <a:solidFill>
                  <a:srgbClr val="0070C0"/>
                </a:solidFill>
              </a:rPr>
              <a:t>Carina</a:t>
            </a:r>
            <a:r>
              <a:rPr lang="tr-TR" altLang="tr-TR" sz="2800" b="1" dirty="0" smtClean="0">
                <a:solidFill>
                  <a:srgbClr val="0070C0"/>
                </a:solidFill>
              </a:rPr>
              <a:t> </a:t>
            </a:r>
            <a:r>
              <a:rPr lang="tr-TR" altLang="tr-TR" sz="2800" b="1" dirty="0">
                <a:solidFill>
                  <a:srgbClr val="0070C0"/>
                </a:solidFill>
              </a:rPr>
              <a:t>ve </a:t>
            </a:r>
            <a:r>
              <a:rPr lang="tr-TR" altLang="tr-TR" sz="2800" b="1" dirty="0" smtClean="0">
                <a:solidFill>
                  <a:srgbClr val="0070C0"/>
                </a:solidFill>
              </a:rPr>
              <a:t>MET</a:t>
            </a:r>
          </a:p>
          <a:p>
            <a:pPr lvl="2" algn="l"/>
            <a:r>
              <a:rPr lang="tr-TR" altLang="tr-TR" sz="2400" b="1" dirty="0" err="1">
                <a:solidFill>
                  <a:srgbClr val="0070C0"/>
                </a:solidFill>
              </a:rPr>
              <a:t>Kokleaya</a:t>
            </a:r>
            <a:r>
              <a:rPr lang="tr-TR" altLang="tr-TR" sz="2400" b="1" dirty="0">
                <a:solidFill>
                  <a:srgbClr val="0070C0"/>
                </a:solidFill>
              </a:rPr>
              <a:t> tam </a:t>
            </a:r>
            <a:r>
              <a:rPr lang="tr-TR" altLang="tr-TR" sz="2400" b="1" dirty="0" err="1">
                <a:solidFill>
                  <a:srgbClr val="0070C0"/>
                </a:solidFill>
              </a:rPr>
              <a:t>implante</a:t>
            </a:r>
            <a:r>
              <a:rPr lang="tr-TR" altLang="tr-TR" sz="2400" b="1" dirty="0">
                <a:solidFill>
                  <a:srgbClr val="0070C0"/>
                </a:solidFill>
              </a:rPr>
              <a:t> edilebilen </a:t>
            </a:r>
            <a:r>
              <a:rPr lang="tr-TR" altLang="tr-TR" sz="2400" b="1" dirty="0" err="1">
                <a:solidFill>
                  <a:srgbClr val="0070C0"/>
                </a:solidFill>
              </a:rPr>
              <a:t>CARINA’dır</a:t>
            </a:r>
            <a:r>
              <a:rPr lang="tr-TR" altLang="tr-TR" sz="2400" b="1" dirty="0">
                <a:solidFill>
                  <a:srgbClr val="0070C0"/>
                </a:solidFill>
              </a:rPr>
              <a:t>.  </a:t>
            </a:r>
            <a:endParaRPr lang="tr-TR" altLang="tr-TR" sz="2400" b="1" dirty="0" smtClean="0">
              <a:solidFill>
                <a:srgbClr val="0070C0"/>
              </a:solidFill>
            </a:endParaRPr>
          </a:p>
          <a:p>
            <a:pPr lvl="2" algn="l"/>
            <a:r>
              <a:rPr lang="tr-TR" altLang="tr-TR" sz="2400" b="1" dirty="0" err="1">
                <a:solidFill>
                  <a:srgbClr val="0070C0"/>
                </a:solidFill>
              </a:rPr>
              <a:t>K</a:t>
            </a:r>
            <a:r>
              <a:rPr lang="tr-TR" altLang="tr-TR" sz="2400" b="1" dirty="0" err="1" smtClean="0">
                <a:solidFill>
                  <a:srgbClr val="0070C0"/>
                </a:solidFill>
              </a:rPr>
              <a:t>okleaya</a:t>
            </a:r>
            <a:r>
              <a:rPr lang="tr-TR" altLang="tr-TR" sz="2400" b="1" dirty="0" smtClean="0">
                <a:solidFill>
                  <a:srgbClr val="0070C0"/>
                </a:solidFill>
              </a:rPr>
              <a:t> </a:t>
            </a:r>
            <a:r>
              <a:rPr lang="tr-TR" altLang="tr-TR" sz="2400" b="1" dirty="0">
                <a:solidFill>
                  <a:srgbClr val="0070C0"/>
                </a:solidFill>
              </a:rPr>
              <a:t>yarı </a:t>
            </a:r>
            <a:r>
              <a:rPr lang="tr-TR" altLang="tr-TR" sz="2400" b="1" dirty="0" err="1">
                <a:solidFill>
                  <a:srgbClr val="0070C0"/>
                </a:solidFill>
              </a:rPr>
              <a:t>implante</a:t>
            </a:r>
            <a:r>
              <a:rPr lang="tr-TR" altLang="tr-TR" sz="2400" b="1" dirty="0">
                <a:solidFill>
                  <a:srgbClr val="0070C0"/>
                </a:solidFill>
              </a:rPr>
              <a:t> edilebilen model </a:t>
            </a:r>
            <a:r>
              <a:rPr lang="tr-TR" altLang="tr-TR" sz="2400" b="1" dirty="0" err="1">
                <a:solidFill>
                  <a:srgbClr val="0070C0"/>
                </a:solidFill>
              </a:rPr>
              <a:t>MET’tir</a:t>
            </a:r>
            <a:r>
              <a:rPr lang="tr-TR" altLang="tr-TR" sz="2400" b="1" dirty="0">
                <a:solidFill>
                  <a:srgbClr val="0070C0"/>
                </a:solidFill>
              </a:rPr>
              <a:t>.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706748374"/>
      </p:ext>
    </p:extLst>
  </p:cSld>
  <p:clrMapOvr>
    <a:masterClrMapping/>
  </p:clrMapOvr>
  <p:transition>
    <p:checke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algn="l"/>
            <a:r>
              <a:rPr lang="nn-NO" altLang="tr-TR" sz="2800" b="1" dirty="0" smtClean="0">
                <a:solidFill>
                  <a:srgbClr val="FF0000"/>
                </a:solidFill>
              </a:rPr>
              <a:t>Elektromanyetik </a:t>
            </a:r>
            <a:r>
              <a:rPr lang="nn-NO" altLang="tr-TR" sz="2800" b="1" dirty="0">
                <a:solidFill>
                  <a:srgbClr val="FF0000"/>
                </a:solidFill>
              </a:rPr>
              <a:t>Orta Kulak </a:t>
            </a:r>
            <a:r>
              <a:rPr lang="nn-NO" altLang="tr-TR" sz="2800" b="1" dirty="0" smtClean="0">
                <a:solidFill>
                  <a:srgbClr val="FF0000"/>
                </a:solidFill>
              </a:rPr>
              <a:t>İmplantları </a:t>
            </a:r>
          </a:p>
          <a:p>
            <a:pPr lvl="1" algn="l"/>
            <a:r>
              <a:rPr lang="tr-TR" altLang="tr-TR" sz="2800" b="1" dirty="0" err="1" smtClean="0">
                <a:solidFill>
                  <a:srgbClr val="0070C0"/>
                </a:solidFill>
              </a:rPr>
              <a:t>Carina</a:t>
            </a:r>
            <a:r>
              <a:rPr lang="tr-TR" altLang="tr-TR" sz="2800" b="1" dirty="0" smtClean="0">
                <a:solidFill>
                  <a:srgbClr val="0070C0"/>
                </a:solidFill>
              </a:rPr>
              <a:t> </a:t>
            </a:r>
            <a:r>
              <a:rPr lang="tr-TR" altLang="tr-TR" sz="2800" b="1" dirty="0">
                <a:solidFill>
                  <a:srgbClr val="0070C0"/>
                </a:solidFill>
              </a:rPr>
              <a:t>ve </a:t>
            </a:r>
            <a:r>
              <a:rPr lang="tr-TR" altLang="tr-TR" sz="2800" b="1" dirty="0" smtClean="0">
                <a:solidFill>
                  <a:srgbClr val="0070C0"/>
                </a:solidFill>
              </a:rPr>
              <a:t>MET</a:t>
            </a:r>
          </a:p>
          <a:p>
            <a:pPr lvl="2" algn="l"/>
            <a:r>
              <a:rPr lang="tr-TR" altLang="tr-TR" sz="2400" b="1" dirty="0" err="1" smtClean="0">
                <a:solidFill>
                  <a:srgbClr val="0070C0"/>
                </a:solidFill>
              </a:rPr>
              <a:t>Carina</a:t>
            </a:r>
            <a:r>
              <a:rPr lang="tr-TR" altLang="tr-TR" sz="2400" b="1" dirty="0" smtClean="0">
                <a:solidFill>
                  <a:srgbClr val="0070C0"/>
                </a:solidFill>
              </a:rPr>
              <a:t> </a:t>
            </a:r>
            <a:r>
              <a:rPr lang="tr-TR" altLang="tr-TR" sz="2400" b="1" dirty="0">
                <a:solidFill>
                  <a:srgbClr val="0070C0"/>
                </a:solidFill>
              </a:rPr>
              <a:t>mikrofonu cilt altına yerleştirildiğinden </a:t>
            </a:r>
            <a:r>
              <a:rPr lang="tr-TR" altLang="tr-TR" sz="2400" b="1" dirty="0" err="1">
                <a:solidFill>
                  <a:srgbClr val="0070C0"/>
                </a:solidFill>
              </a:rPr>
              <a:t>MET’e</a:t>
            </a:r>
            <a:r>
              <a:rPr lang="tr-TR" altLang="tr-TR" sz="2400" b="1" dirty="0">
                <a:solidFill>
                  <a:srgbClr val="0070C0"/>
                </a:solidFill>
              </a:rPr>
              <a:t> göre 10 </a:t>
            </a:r>
            <a:r>
              <a:rPr lang="tr-TR" altLang="tr-TR" sz="2400" b="1" dirty="0" err="1">
                <a:solidFill>
                  <a:srgbClr val="0070C0"/>
                </a:solidFill>
              </a:rPr>
              <a:t>dB</a:t>
            </a:r>
            <a:r>
              <a:rPr lang="tr-TR" altLang="tr-TR" sz="2400" b="1" dirty="0">
                <a:solidFill>
                  <a:srgbClr val="0070C0"/>
                </a:solidFill>
              </a:rPr>
              <a:t> dezavantajı vardır. </a:t>
            </a:r>
            <a:endParaRPr lang="tr-TR" altLang="tr-TR" sz="2400" b="1" dirty="0" smtClean="0">
              <a:solidFill>
                <a:srgbClr val="0070C0"/>
              </a:solidFill>
            </a:endParaRPr>
          </a:p>
          <a:p>
            <a:pPr lvl="2" algn="l"/>
            <a:r>
              <a:rPr lang="tr-TR" altLang="tr-TR" sz="2400" b="1" dirty="0" smtClean="0">
                <a:solidFill>
                  <a:srgbClr val="0070C0"/>
                </a:solidFill>
              </a:rPr>
              <a:t>Ancak </a:t>
            </a:r>
            <a:r>
              <a:rPr lang="tr-TR" altLang="tr-TR" sz="2400" b="1" dirty="0">
                <a:solidFill>
                  <a:srgbClr val="0070C0"/>
                </a:solidFill>
              </a:rPr>
              <a:t>tam </a:t>
            </a:r>
            <a:r>
              <a:rPr lang="tr-TR" altLang="tr-TR" sz="2400" b="1" dirty="0" err="1">
                <a:solidFill>
                  <a:srgbClr val="0070C0"/>
                </a:solidFill>
              </a:rPr>
              <a:t>implante</a:t>
            </a:r>
            <a:r>
              <a:rPr lang="tr-TR" altLang="tr-TR" sz="2400" b="1" dirty="0">
                <a:solidFill>
                  <a:srgbClr val="0070C0"/>
                </a:solidFill>
              </a:rPr>
              <a:t> edilebilen </a:t>
            </a:r>
            <a:r>
              <a:rPr lang="tr-TR" altLang="tr-TR" sz="2400" b="1" dirty="0" err="1">
                <a:solidFill>
                  <a:srgbClr val="0070C0"/>
                </a:solidFill>
              </a:rPr>
              <a:t>C</a:t>
            </a:r>
            <a:r>
              <a:rPr lang="tr-TR" altLang="tr-TR" sz="2400" b="1" dirty="0" err="1" smtClean="0">
                <a:solidFill>
                  <a:srgbClr val="0070C0"/>
                </a:solidFill>
              </a:rPr>
              <a:t>arina</a:t>
            </a:r>
            <a:r>
              <a:rPr lang="tr-TR" altLang="tr-TR" sz="2400" b="1" dirty="0" smtClean="0">
                <a:solidFill>
                  <a:srgbClr val="0070C0"/>
                </a:solidFill>
              </a:rPr>
              <a:t> </a:t>
            </a:r>
            <a:r>
              <a:rPr lang="tr-TR" altLang="tr-TR" sz="2400" b="1" dirty="0">
                <a:solidFill>
                  <a:srgbClr val="0070C0"/>
                </a:solidFill>
              </a:rPr>
              <a:t>10-20 </a:t>
            </a:r>
            <a:r>
              <a:rPr lang="tr-TR" altLang="tr-TR" sz="2400" b="1" dirty="0" err="1">
                <a:solidFill>
                  <a:srgbClr val="0070C0"/>
                </a:solidFill>
              </a:rPr>
              <a:t>dB</a:t>
            </a:r>
            <a:r>
              <a:rPr lang="tr-TR" altLang="tr-TR" sz="2400" b="1" dirty="0">
                <a:solidFill>
                  <a:srgbClr val="0070C0"/>
                </a:solidFill>
              </a:rPr>
              <a:t> daha iyi </a:t>
            </a:r>
            <a:r>
              <a:rPr lang="tr-TR" altLang="tr-TR" sz="2400" b="1" dirty="0" err="1">
                <a:solidFill>
                  <a:srgbClr val="0070C0"/>
                </a:solidFill>
              </a:rPr>
              <a:t>amplifikasyon</a:t>
            </a:r>
            <a:r>
              <a:rPr lang="tr-TR" altLang="tr-TR" sz="2400" b="1" dirty="0">
                <a:solidFill>
                  <a:srgbClr val="0070C0"/>
                </a:solidFill>
              </a:rPr>
              <a:t> yapabilir</a:t>
            </a:r>
            <a:r>
              <a:rPr lang="tr-TR" altLang="tr-TR" sz="2400" b="1" dirty="0" smtClean="0">
                <a:solidFill>
                  <a:srgbClr val="0070C0"/>
                </a:solidFill>
              </a:rPr>
              <a:t>.</a:t>
            </a:r>
          </a:p>
          <a:p>
            <a:pPr lvl="2" algn="l"/>
            <a:r>
              <a:rPr lang="tr-TR" altLang="tr-TR" sz="2400" b="1" dirty="0" smtClean="0">
                <a:solidFill>
                  <a:srgbClr val="0070C0"/>
                </a:solidFill>
              </a:rPr>
              <a:t>Yine </a:t>
            </a:r>
            <a:r>
              <a:rPr lang="tr-TR" altLang="tr-TR" sz="2400" b="1" dirty="0">
                <a:solidFill>
                  <a:srgbClr val="0070C0"/>
                </a:solidFill>
              </a:rPr>
              <a:t>aynı nedenle </a:t>
            </a:r>
            <a:r>
              <a:rPr lang="tr-TR" altLang="tr-TR" sz="2400" b="1" dirty="0" err="1">
                <a:solidFill>
                  <a:srgbClr val="0070C0"/>
                </a:solidFill>
              </a:rPr>
              <a:t>carina</a:t>
            </a:r>
            <a:r>
              <a:rPr lang="tr-TR" altLang="tr-TR" sz="2400" b="1" dirty="0">
                <a:solidFill>
                  <a:srgbClr val="0070C0"/>
                </a:solidFill>
              </a:rPr>
              <a:t> kemiğe vidalanarak kullanılması gerekmektedir.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3225275"/>
      </p:ext>
    </p:extLst>
  </p:cSld>
  <p:clrMapOvr>
    <a:masterClrMapping/>
  </p:clrMapOvr>
  <p:transition>
    <p:checke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algn="l"/>
            <a:r>
              <a:rPr lang="nn-NO" altLang="tr-TR" sz="2800" b="1" dirty="0" smtClean="0">
                <a:solidFill>
                  <a:srgbClr val="FF0000"/>
                </a:solidFill>
              </a:rPr>
              <a:t>Elektromanyetik </a:t>
            </a:r>
            <a:r>
              <a:rPr lang="nn-NO" altLang="tr-TR" sz="2800" b="1" dirty="0">
                <a:solidFill>
                  <a:srgbClr val="FF0000"/>
                </a:solidFill>
              </a:rPr>
              <a:t>Orta Kulak </a:t>
            </a:r>
            <a:r>
              <a:rPr lang="nn-NO" altLang="tr-TR" sz="2800" b="1" dirty="0" smtClean="0">
                <a:solidFill>
                  <a:srgbClr val="FF0000"/>
                </a:solidFill>
              </a:rPr>
              <a:t>İmplantları </a:t>
            </a:r>
          </a:p>
          <a:p>
            <a:pPr lvl="1" algn="l"/>
            <a:r>
              <a:rPr lang="tr-TR" altLang="tr-TR" sz="2800" b="1" dirty="0" err="1" smtClean="0">
                <a:solidFill>
                  <a:srgbClr val="0070C0"/>
                </a:solidFill>
              </a:rPr>
              <a:t>Carina</a:t>
            </a:r>
            <a:r>
              <a:rPr lang="tr-TR" altLang="tr-TR" sz="2800" b="1" dirty="0" smtClean="0">
                <a:solidFill>
                  <a:srgbClr val="0070C0"/>
                </a:solidFill>
              </a:rPr>
              <a:t> </a:t>
            </a:r>
            <a:r>
              <a:rPr lang="tr-TR" altLang="tr-TR" sz="2800" b="1" dirty="0">
                <a:solidFill>
                  <a:srgbClr val="0070C0"/>
                </a:solidFill>
              </a:rPr>
              <a:t>ve </a:t>
            </a:r>
            <a:r>
              <a:rPr lang="tr-TR" altLang="tr-TR" sz="2800" b="1" dirty="0" smtClean="0">
                <a:solidFill>
                  <a:srgbClr val="0070C0"/>
                </a:solidFill>
              </a:rPr>
              <a:t>MET</a:t>
            </a:r>
          </a:p>
          <a:p>
            <a:pPr lvl="2" algn="l"/>
            <a:r>
              <a:rPr lang="tr-TR" altLang="tr-TR" sz="2400" b="1" dirty="0">
                <a:solidFill>
                  <a:srgbClr val="0070C0"/>
                </a:solidFill>
              </a:rPr>
              <a:t>Bu cihazlar;</a:t>
            </a:r>
          </a:p>
          <a:p>
            <a:pPr lvl="3" algn="l"/>
            <a:r>
              <a:rPr lang="tr-TR" altLang="tr-TR" sz="2300" b="1" dirty="0" smtClean="0">
                <a:solidFill>
                  <a:srgbClr val="0070C0"/>
                </a:solidFill>
              </a:rPr>
              <a:t>Konvansiyonel </a:t>
            </a:r>
            <a:r>
              <a:rPr lang="tr-TR" altLang="tr-TR" sz="2300" b="1" dirty="0">
                <a:solidFill>
                  <a:srgbClr val="0070C0"/>
                </a:solidFill>
              </a:rPr>
              <a:t>işitme cihazlardan fayda görmeyen kişilerde</a:t>
            </a:r>
          </a:p>
          <a:p>
            <a:pPr lvl="3" algn="l"/>
            <a:r>
              <a:rPr lang="tr-TR" altLang="tr-TR" sz="2300" b="1" dirty="0" smtClean="0">
                <a:solidFill>
                  <a:srgbClr val="0070C0"/>
                </a:solidFill>
              </a:rPr>
              <a:t>İletim </a:t>
            </a:r>
            <a:r>
              <a:rPr lang="tr-TR" altLang="tr-TR" sz="2300" b="1" dirty="0">
                <a:solidFill>
                  <a:srgbClr val="0070C0"/>
                </a:solidFill>
              </a:rPr>
              <a:t>ve </a:t>
            </a:r>
            <a:r>
              <a:rPr lang="tr-TR" altLang="tr-TR" sz="2300" b="1" dirty="0" err="1">
                <a:solidFill>
                  <a:srgbClr val="0070C0"/>
                </a:solidFill>
              </a:rPr>
              <a:t>mikst</a:t>
            </a:r>
            <a:r>
              <a:rPr lang="tr-TR" altLang="tr-TR" sz="2300" b="1" dirty="0">
                <a:solidFill>
                  <a:srgbClr val="0070C0"/>
                </a:solidFill>
              </a:rPr>
              <a:t> tip kayıplı kişilerde </a:t>
            </a:r>
          </a:p>
          <a:p>
            <a:pPr lvl="3" algn="l"/>
            <a:r>
              <a:rPr lang="tr-TR" altLang="tr-TR" sz="2300" b="1" dirty="0" smtClean="0">
                <a:solidFill>
                  <a:srgbClr val="0070C0"/>
                </a:solidFill>
              </a:rPr>
              <a:t>Kemik </a:t>
            </a:r>
            <a:r>
              <a:rPr lang="tr-TR" altLang="tr-TR" sz="2300" b="1" dirty="0">
                <a:solidFill>
                  <a:srgbClr val="0070C0"/>
                </a:solidFill>
              </a:rPr>
              <a:t>eşiklerinin 70 </a:t>
            </a:r>
            <a:r>
              <a:rPr lang="tr-TR" altLang="tr-TR" sz="2300" b="1" dirty="0" err="1">
                <a:solidFill>
                  <a:srgbClr val="0070C0"/>
                </a:solidFill>
              </a:rPr>
              <a:t>dB’den</a:t>
            </a:r>
            <a:r>
              <a:rPr lang="tr-TR" altLang="tr-TR" sz="2300" b="1" dirty="0">
                <a:solidFill>
                  <a:srgbClr val="0070C0"/>
                </a:solidFill>
              </a:rPr>
              <a:t> iyi olan kişilerde kullanılır.</a:t>
            </a:r>
            <a:endParaRPr lang="tr-TR" altLang="tr-TR" sz="2300" b="1" dirty="0" smtClean="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485090579"/>
      </p:ext>
    </p:extLst>
  </p:cSld>
  <p:clrMapOvr>
    <a:masterClrMapping/>
  </p:clrMapOvr>
  <p:transition>
    <p:checke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algn="l"/>
            <a:r>
              <a:rPr lang="nn-NO" altLang="tr-TR" sz="2800" b="1" dirty="0" smtClean="0">
                <a:solidFill>
                  <a:srgbClr val="FF0000"/>
                </a:solidFill>
              </a:rPr>
              <a:t>Elektromanyetik </a:t>
            </a:r>
            <a:r>
              <a:rPr lang="nn-NO" altLang="tr-TR" sz="2800" b="1" dirty="0">
                <a:solidFill>
                  <a:srgbClr val="FF0000"/>
                </a:solidFill>
              </a:rPr>
              <a:t>Orta Kulak </a:t>
            </a:r>
            <a:r>
              <a:rPr lang="nn-NO" altLang="tr-TR" sz="2800" b="1" dirty="0" smtClean="0">
                <a:solidFill>
                  <a:srgbClr val="FF0000"/>
                </a:solidFill>
              </a:rPr>
              <a:t>İmplantları </a:t>
            </a:r>
          </a:p>
          <a:p>
            <a:pPr lvl="1" algn="l"/>
            <a:r>
              <a:rPr lang="tr-TR" altLang="tr-TR" sz="2800" b="1" dirty="0" err="1" smtClean="0">
                <a:solidFill>
                  <a:srgbClr val="0070C0"/>
                </a:solidFill>
              </a:rPr>
              <a:t>Carina</a:t>
            </a:r>
            <a:r>
              <a:rPr lang="tr-TR" altLang="tr-TR" sz="2800" b="1" dirty="0" smtClean="0">
                <a:solidFill>
                  <a:srgbClr val="0070C0"/>
                </a:solidFill>
              </a:rPr>
              <a:t> </a:t>
            </a:r>
            <a:r>
              <a:rPr lang="tr-TR" altLang="tr-TR" sz="2800" b="1" dirty="0">
                <a:solidFill>
                  <a:srgbClr val="0070C0"/>
                </a:solidFill>
              </a:rPr>
              <a:t>ve </a:t>
            </a:r>
            <a:r>
              <a:rPr lang="tr-TR" altLang="tr-TR" sz="2800" b="1" dirty="0" smtClean="0">
                <a:solidFill>
                  <a:srgbClr val="0070C0"/>
                </a:solidFill>
              </a:rPr>
              <a:t>MET</a:t>
            </a:r>
          </a:p>
          <a:p>
            <a:pPr lvl="2" algn="l"/>
            <a:r>
              <a:rPr lang="tr-TR" altLang="tr-TR" sz="2800" b="1" dirty="0">
                <a:solidFill>
                  <a:srgbClr val="0070C0"/>
                </a:solidFill>
              </a:rPr>
              <a:t>Bu cihazların 10-15 yıl dayanabilen pilleri olduğundan bu süre içinde bir müdahale gerekmemektedir. Ancak </a:t>
            </a:r>
            <a:r>
              <a:rPr lang="tr-TR" altLang="tr-TR" sz="2800" b="1" dirty="0" err="1">
                <a:solidFill>
                  <a:srgbClr val="0070C0"/>
                </a:solidFill>
              </a:rPr>
              <a:t>transkutanöz</a:t>
            </a:r>
            <a:r>
              <a:rPr lang="tr-TR" altLang="tr-TR" sz="2800" b="1" dirty="0">
                <a:solidFill>
                  <a:srgbClr val="0070C0"/>
                </a:solidFill>
              </a:rPr>
              <a:t> şarj edilmesi gerekmektedir.</a:t>
            </a:r>
            <a:endParaRPr lang="tr-TR" altLang="tr-TR" sz="2400" b="1" dirty="0" smtClean="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57361445"/>
      </p:ext>
    </p:extLst>
  </p:cSld>
  <p:clrMapOvr>
    <a:masterClrMapping/>
  </p:clrMapOvr>
  <p:transition>
    <p:checke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algn="l"/>
            <a:r>
              <a:rPr lang="nn-NO" altLang="tr-TR" sz="2800" b="1" dirty="0" smtClean="0">
                <a:solidFill>
                  <a:srgbClr val="FF0000"/>
                </a:solidFill>
              </a:rPr>
              <a:t>Elektromanyetik </a:t>
            </a:r>
            <a:r>
              <a:rPr lang="nn-NO" altLang="tr-TR" sz="2800" b="1" dirty="0">
                <a:solidFill>
                  <a:srgbClr val="FF0000"/>
                </a:solidFill>
              </a:rPr>
              <a:t>Orta Kulak </a:t>
            </a:r>
            <a:r>
              <a:rPr lang="nn-NO" altLang="tr-TR" sz="2800" b="1" dirty="0" smtClean="0">
                <a:solidFill>
                  <a:srgbClr val="FF0000"/>
                </a:solidFill>
              </a:rPr>
              <a:t>İmplantları </a:t>
            </a:r>
          </a:p>
          <a:p>
            <a:pPr lvl="1" algn="l"/>
            <a:r>
              <a:rPr lang="en-US" altLang="tr-TR" sz="2400" b="1" dirty="0" smtClean="0">
                <a:solidFill>
                  <a:srgbClr val="0070C0"/>
                </a:solidFill>
              </a:rPr>
              <a:t>CODACS </a:t>
            </a:r>
            <a:r>
              <a:rPr lang="en-US" altLang="tr-TR" sz="2400" b="1" dirty="0">
                <a:solidFill>
                  <a:srgbClr val="0070C0"/>
                </a:solidFill>
              </a:rPr>
              <a:t>(Cochlear Direct Acoustic Stimulation</a:t>
            </a:r>
            <a:r>
              <a:rPr lang="en-US" altLang="tr-TR" sz="2400" b="1" dirty="0" smtClean="0">
                <a:solidFill>
                  <a:srgbClr val="0070C0"/>
                </a:solidFill>
              </a:rPr>
              <a:t>)</a:t>
            </a:r>
            <a:endParaRPr lang="tr-TR" altLang="tr-TR" sz="2400" b="1" dirty="0" smtClean="0">
              <a:solidFill>
                <a:srgbClr val="0070C0"/>
              </a:solidFill>
            </a:endParaRPr>
          </a:p>
          <a:p>
            <a:pPr lvl="2" algn="l"/>
            <a:r>
              <a:rPr lang="tr-TR" altLang="tr-TR" sz="2700" b="1" dirty="0">
                <a:solidFill>
                  <a:srgbClr val="0070C0"/>
                </a:solidFill>
              </a:rPr>
              <a:t>Orta ve ileri </a:t>
            </a:r>
            <a:r>
              <a:rPr lang="tr-TR" altLang="tr-TR" sz="2700" b="1" dirty="0" err="1">
                <a:solidFill>
                  <a:srgbClr val="0070C0"/>
                </a:solidFill>
              </a:rPr>
              <a:t>mikst</a:t>
            </a:r>
            <a:r>
              <a:rPr lang="tr-TR" altLang="tr-TR" sz="2700" b="1" dirty="0">
                <a:solidFill>
                  <a:srgbClr val="0070C0"/>
                </a:solidFill>
              </a:rPr>
              <a:t> tip işitme kayıplı hastalarda yani </a:t>
            </a:r>
            <a:r>
              <a:rPr lang="tr-TR" altLang="tr-TR" sz="2700" b="1" dirty="0" err="1">
                <a:solidFill>
                  <a:srgbClr val="0070C0"/>
                </a:solidFill>
              </a:rPr>
              <a:t>otosklerozlu</a:t>
            </a:r>
            <a:r>
              <a:rPr lang="tr-TR" altLang="tr-TR" sz="2700" b="1" dirty="0">
                <a:solidFill>
                  <a:srgbClr val="0070C0"/>
                </a:solidFill>
              </a:rPr>
              <a:t> hastalar için özellikle geliştirilmiş cihazlardır</a:t>
            </a:r>
            <a:r>
              <a:rPr lang="tr-TR" altLang="tr-TR" sz="2700" b="1" dirty="0" smtClean="0">
                <a:solidFill>
                  <a:srgbClr val="0070C0"/>
                </a:solidFill>
              </a:rPr>
              <a:t>.</a:t>
            </a:r>
          </a:p>
          <a:p>
            <a:pPr lvl="2" algn="l"/>
            <a:r>
              <a:rPr lang="tr-TR" altLang="tr-TR" sz="2700" b="1" dirty="0" smtClean="0">
                <a:solidFill>
                  <a:srgbClr val="0070C0"/>
                </a:solidFill>
              </a:rPr>
              <a:t> </a:t>
            </a:r>
            <a:r>
              <a:rPr lang="tr-TR" altLang="tr-TR" sz="2700" b="1" dirty="0">
                <a:solidFill>
                  <a:srgbClr val="0070C0"/>
                </a:solidFill>
              </a:rPr>
              <a:t>Yarı </a:t>
            </a:r>
            <a:r>
              <a:rPr lang="tr-TR" altLang="tr-TR" sz="2700" b="1" dirty="0" err="1">
                <a:solidFill>
                  <a:srgbClr val="0070C0"/>
                </a:solidFill>
              </a:rPr>
              <a:t>implante</a:t>
            </a:r>
            <a:r>
              <a:rPr lang="tr-TR" altLang="tr-TR" sz="2700" b="1" dirty="0">
                <a:solidFill>
                  <a:srgbClr val="0070C0"/>
                </a:solidFill>
              </a:rPr>
              <a:t> edilebilir cihazlardır.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527902373"/>
      </p:ext>
    </p:extLst>
  </p:cSld>
  <p:clrMapOvr>
    <a:masterClrMapping/>
  </p:clrMapOvr>
  <p:transition>
    <p:checke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algn="l"/>
            <a:r>
              <a:rPr lang="nn-NO" altLang="tr-TR" sz="2800" b="1" dirty="0" smtClean="0">
                <a:solidFill>
                  <a:srgbClr val="FF0000"/>
                </a:solidFill>
              </a:rPr>
              <a:t>Elektromanyetik </a:t>
            </a:r>
            <a:r>
              <a:rPr lang="nn-NO" altLang="tr-TR" sz="2800" b="1" dirty="0">
                <a:solidFill>
                  <a:srgbClr val="FF0000"/>
                </a:solidFill>
              </a:rPr>
              <a:t>Orta Kulak </a:t>
            </a:r>
            <a:r>
              <a:rPr lang="nn-NO" altLang="tr-TR" sz="2800" b="1" dirty="0" smtClean="0">
                <a:solidFill>
                  <a:srgbClr val="FF0000"/>
                </a:solidFill>
              </a:rPr>
              <a:t>İmplantları </a:t>
            </a:r>
          </a:p>
          <a:p>
            <a:pPr lvl="1" algn="l"/>
            <a:r>
              <a:rPr lang="en-US" altLang="tr-TR" sz="2400" b="1" dirty="0" smtClean="0">
                <a:solidFill>
                  <a:srgbClr val="0070C0"/>
                </a:solidFill>
              </a:rPr>
              <a:t>CODACS </a:t>
            </a:r>
            <a:r>
              <a:rPr lang="en-US" altLang="tr-TR" sz="2400" b="1" dirty="0">
                <a:solidFill>
                  <a:srgbClr val="0070C0"/>
                </a:solidFill>
              </a:rPr>
              <a:t>(Cochlear Direct Acoustic Stimulation</a:t>
            </a:r>
            <a:r>
              <a:rPr lang="en-US" altLang="tr-TR" sz="2400" b="1" dirty="0" smtClean="0">
                <a:solidFill>
                  <a:srgbClr val="0070C0"/>
                </a:solidFill>
              </a:rPr>
              <a:t>)</a:t>
            </a:r>
            <a:endParaRPr lang="tr-TR" altLang="tr-TR" sz="2400" b="1" dirty="0" smtClean="0">
              <a:solidFill>
                <a:srgbClr val="0070C0"/>
              </a:solidFill>
            </a:endParaRPr>
          </a:p>
          <a:p>
            <a:pPr lvl="2" algn="l"/>
            <a:r>
              <a:rPr lang="tr-TR" altLang="tr-TR" sz="2700" b="1" dirty="0" smtClean="0">
                <a:solidFill>
                  <a:srgbClr val="0070C0"/>
                </a:solidFill>
              </a:rPr>
              <a:t>Sistem </a:t>
            </a:r>
            <a:r>
              <a:rPr lang="tr-TR" altLang="tr-TR" sz="2700" b="1" dirty="0" err="1">
                <a:solidFill>
                  <a:srgbClr val="0070C0"/>
                </a:solidFill>
              </a:rPr>
              <a:t>stapedektomi</a:t>
            </a:r>
            <a:r>
              <a:rPr lang="tr-TR" altLang="tr-TR" sz="2700" b="1" dirty="0">
                <a:solidFill>
                  <a:srgbClr val="0070C0"/>
                </a:solidFill>
              </a:rPr>
              <a:t> yapılarak yapay bir </a:t>
            </a:r>
            <a:r>
              <a:rPr lang="tr-TR" altLang="tr-TR" sz="2700" b="1" dirty="0" err="1">
                <a:solidFill>
                  <a:srgbClr val="0070C0"/>
                </a:solidFill>
              </a:rPr>
              <a:t>inkus</a:t>
            </a:r>
            <a:r>
              <a:rPr lang="tr-TR" altLang="tr-TR" sz="2700" b="1" dirty="0">
                <a:solidFill>
                  <a:srgbClr val="0070C0"/>
                </a:solidFill>
              </a:rPr>
              <a:t> aracılığı ile doğrudan yerleştirilen vibrasyon yaratabilen bir pistondan oluşmaktadır.</a:t>
            </a:r>
          </a:p>
          <a:p>
            <a:pPr lvl="2" algn="l"/>
            <a:r>
              <a:rPr lang="tr-TR" altLang="tr-TR" sz="2700" b="1" dirty="0" err="1">
                <a:solidFill>
                  <a:srgbClr val="0070C0"/>
                </a:solidFill>
              </a:rPr>
              <a:t>Koklear</a:t>
            </a:r>
            <a:r>
              <a:rPr lang="tr-TR" altLang="tr-TR" sz="2700" b="1" dirty="0">
                <a:solidFill>
                  <a:srgbClr val="0070C0"/>
                </a:solidFill>
              </a:rPr>
              <a:t> </a:t>
            </a:r>
            <a:r>
              <a:rPr lang="tr-TR" altLang="tr-TR" sz="2700" b="1" dirty="0" err="1">
                <a:solidFill>
                  <a:srgbClr val="0070C0"/>
                </a:solidFill>
              </a:rPr>
              <a:t>implantasyona</a:t>
            </a:r>
            <a:r>
              <a:rPr lang="tr-TR" altLang="tr-TR" sz="2700" b="1" dirty="0">
                <a:solidFill>
                  <a:srgbClr val="0070C0"/>
                </a:solidFill>
              </a:rPr>
              <a:t> </a:t>
            </a:r>
            <a:r>
              <a:rPr lang="tr-TR" altLang="tr-TR" sz="2700" b="1" dirty="0" err="1">
                <a:solidFill>
                  <a:srgbClr val="0070C0"/>
                </a:solidFill>
              </a:rPr>
              <a:t>amplikasyon</a:t>
            </a:r>
            <a:r>
              <a:rPr lang="tr-TR" altLang="tr-TR" sz="2700" b="1" dirty="0">
                <a:solidFill>
                  <a:srgbClr val="0070C0"/>
                </a:solidFill>
              </a:rPr>
              <a:t> açısından en çok yaklaşabilen </a:t>
            </a:r>
            <a:r>
              <a:rPr lang="tr-TR" altLang="tr-TR" sz="2700" b="1" dirty="0" err="1">
                <a:solidFill>
                  <a:srgbClr val="0070C0"/>
                </a:solidFill>
              </a:rPr>
              <a:t>MEI’dir</a:t>
            </a:r>
            <a:r>
              <a:rPr lang="tr-TR" altLang="tr-TR" sz="2700" b="1" dirty="0">
                <a:solidFill>
                  <a:srgbClr val="0070C0"/>
                </a:solidFill>
              </a:rPr>
              <a:t>.</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301680928"/>
      </p:ext>
    </p:extLst>
  </p:cSld>
  <p:clrMapOvr>
    <a:masterClrMapping/>
  </p:clrMapOvr>
  <p:transition>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pt-BR" altLang="tr-TR" sz="2800" b="1" dirty="0">
                <a:solidFill>
                  <a:srgbClr val="FF0000"/>
                </a:solidFill>
              </a:rPr>
              <a:t>Kemik Yolu Uyaranın Dış Kulak Yolu ile İletimi</a:t>
            </a:r>
          </a:p>
          <a:p>
            <a:pPr algn="l"/>
            <a:r>
              <a:rPr lang="pt-BR" altLang="tr-TR" sz="2800" b="1" dirty="0">
                <a:solidFill>
                  <a:srgbClr val="7030A0"/>
                </a:solidFill>
              </a:rPr>
              <a:t>Kafa kemiğindeki titreşme </a:t>
            </a:r>
            <a:r>
              <a:rPr lang="pt-BR" altLang="tr-TR" sz="2800" b="1" dirty="0">
                <a:solidFill>
                  <a:srgbClr val="00B050"/>
                </a:solidFill>
              </a:rPr>
              <a:t>dış kulak yolu </a:t>
            </a:r>
            <a:r>
              <a:rPr lang="pt-BR" altLang="tr-TR" sz="2800" b="1" dirty="0">
                <a:solidFill>
                  <a:srgbClr val="7030A0"/>
                </a:solidFill>
              </a:rPr>
              <a:t>içindeki partiküllerde hareketlenmeye yol açarsa hava yolundaki gibi ses dalgaları orta kulağa iletilir ve işitme gerçekleşebilir. </a:t>
            </a:r>
            <a:endParaRPr lang="tr-TR" altLang="tr-TR" sz="2800" b="1" dirty="0">
              <a:solidFill>
                <a:srgbClr val="7030A0"/>
              </a:solidFill>
            </a:endParaRPr>
          </a:p>
          <a:p>
            <a:pPr algn="l"/>
            <a:r>
              <a:rPr lang="tr-TR" altLang="tr-TR" sz="2800" b="1" dirty="0">
                <a:solidFill>
                  <a:srgbClr val="00B050"/>
                </a:solidFill>
              </a:rPr>
              <a:t>D</a:t>
            </a:r>
            <a:r>
              <a:rPr lang="pt-BR" altLang="tr-TR" sz="2800" b="1" dirty="0">
                <a:solidFill>
                  <a:srgbClr val="00B050"/>
                </a:solidFill>
              </a:rPr>
              <a:t>ış kulak yolu açık ise </a:t>
            </a:r>
            <a:r>
              <a:rPr lang="pt-BR" altLang="tr-TR" sz="2800" b="1" dirty="0">
                <a:solidFill>
                  <a:srgbClr val="7030A0"/>
                </a:solidFill>
              </a:rPr>
              <a:t>bu iletim mekanizması ses iletimi için </a:t>
            </a:r>
            <a:r>
              <a:rPr lang="pt-BR" altLang="tr-TR" sz="2800" b="1" dirty="0">
                <a:solidFill>
                  <a:srgbClr val="00B050"/>
                </a:solidFill>
              </a:rPr>
              <a:t>yetersiz </a:t>
            </a:r>
            <a:r>
              <a:rPr lang="pt-BR" altLang="tr-TR" sz="2800" b="1" dirty="0">
                <a:solidFill>
                  <a:srgbClr val="7030A0"/>
                </a:solidFill>
              </a:rPr>
              <a:t>kalmaktadır. </a:t>
            </a:r>
            <a:endParaRPr lang="tr-TR" altLang="tr-TR" sz="2800" b="1" dirty="0">
              <a:solidFill>
                <a:srgbClr val="7030A0"/>
              </a:solidFill>
            </a:endParaRPr>
          </a:p>
          <a:p>
            <a:pPr algn="l"/>
            <a:r>
              <a:rPr lang="pt-BR" altLang="tr-TR" sz="2800" b="1" dirty="0">
                <a:solidFill>
                  <a:srgbClr val="7030A0"/>
                </a:solidFill>
              </a:rPr>
              <a:t>Dış kulak yolu kapalı kişilerde </a:t>
            </a:r>
            <a:r>
              <a:rPr lang="pt-BR" altLang="tr-TR" sz="2800" b="1" dirty="0">
                <a:solidFill>
                  <a:srgbClr val="00B050"/>
                </a:solidFill>
              </a:rPr>
              <a:t>700 Hz ve altındaki </a:t>
            </a:r>
            <a:r>
              <a:rPr lang="pt-BR" altLang="tr-TR" sz="2800" b="1" dirty="0">
                <a:solidFill>
                  <a:srgbClr val="7030A0"/>
                </a:solidFill>
              </a:rPr>
              <a:t>seslerde iletim bu yolla olduğu </a:t>
            </a:r>
            <a:r>
              <a:rPr lang="pt-BR" altLang="tr-TR" sz="2800" b="1" dirty="0">
                <a:solidFill>
                  <a:srgbClr val="00B050"/>
                </a:solidFill>
              </a:rPr>
              <a:t>ispatlanmıştır</a:t>
            </a:r>
            <a:r>
              <a:rPr lang="pt-BR" altLang="tr-TR" sz="2800" b="1" dirty="0">
                <a:solidFill>
                  <a:srgbClr val="7030A0"/>
                </a:solidFill>
              </a:rPr>
              <a:t>.</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52688229"/>
      </p:ext>
    </p:extLst>
  </p:cSld>
  <p:clrMapOvr>
    <a:masterClrMapping/>
  </p:clrMapOvr>
  <p:transition>
    <p:checke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marL="0" indent="0">
              <a:buNone/>
            </a:pPr>
            <a:r>
              <a:rPr lang="nn-NO" altLang="tr-TR" sz="2800" b="1" dirty="0" smtClean="0">
                <a:solidFill>
                  <a:srgbClr val="FF0000"/>
                </a:solidFill>
              </a:rPr>
              <a:t>Piezoelektrik </a:t>
            </a:r>
            <a:r>
              <a:rPr lang="nn-NO" altLang="tr-TR" sz="2800" b="1" dirty="0">
                <a:solidFill>
                  <a:srgbClr val="FF0000"/>
                </a:solidFill>
              </a:rPr>
              <a:t>Orta Kulak </a:t>
            </a:r>
            <a:r>
              <a:rPr lang="nn-NO" altLang="tr-TR" sz="2800" b="1" dirty="0" smtClean="0">
                <a:solidFill>
                  <a:srgbClr val="FF0000"/>
                </a:solidFill>
              </a:rPr>
              <a:t>İmplantları</a:t>
            </a:r>
            <a:endParaRPr lang="tr-TR" altLang="tr-TR" sz="2800" b="1" dirty="0" smtClean="0">
              <a:solidFill>
                <a:srgbClr val="FF0000"/>
              </a:solidFill>
            </a:endParaRPr>
          </a:p>
          <a:p>
            <a:pPr marL="0" indent="0">
              <a:buNone/>
            </a:pPr>
            <a:endParaRPr lang="tr-TR" altLang="tr-TR" sz="2800" b="1" dirty="0" smtClean="0">
              <a:solidFill>
                <a:srgbClr val="FF0000"/>
              </a:solidFill>
            </a:endParaRPr>
          </a:p>
          <a:p>
            <a:pPr marL="0" indent="0">
              <a:buNone/>
            </a:pPr>
            <a:r>
              <a:rPr lang="en-US" altLang="tr-TR" sz="3200" b="1" dirty="0" err="1" smtClean="0">
                <a:solidFill>
                  <a:srgbClr val="0070C0"/>
                </a:solidFill>
              </a:rPr>
              <a:t>Piezoelektrik</a:t>
            </a:r>
            <a:r>
              <a:rPr lang="en-US" altLang="tr-TR" sz="3200" b="1" dirty="0" smtClean="0">
                <a:solidFill>
                  <a:srgbClr val="0070C0"/>
                </a:solidFill>
              </a:rPr>
              <a:t> </a:t>
            </a:r>
            <a:r>
              <a:rPr lang="en-US" altLang="tr-TR" sz="3200" b="1" dirty="0" err="1">
                <a:solidFill>
                  <a:srgbClr val="0070C0"/>
                </a:solidFill>
              </a:rPr>
              <a:t>kristaller</a:t>
            </a:r>
            <a:r>
              <a:rPr lang="en-US" altLang="tr-TR" sz="3200" b="1" dirty="0">
                <a:solidFill>
                  <a:srgbClr val="0070C0"/>
                </a:solidFill>
              </a:rPr>
              <a:t> </a:t>
            </a:r>
            <a:r>
              <a:rPr lang="en-US" altLang="tr-TR" sz="3200" b="1" dirty="0" err="1">
                <a:solidFill>
                  <a:srgbClr val="0070C0"/>
                </a:solidFill>
              </a:rPr>
              <a:t>elektriği</a:t>
            </a:r>
            <a:r>
              <a:rPr lang="en-US" altLang="tr-TR" sz="3200" b="1" dirty="0">
                <a:solidFill>
                  <a:srgbClr val="0070C0"/>
                </a:solidFill>
              </a:rPr>
              <a:t> </a:t>
            </a:r>
            <a:r>
              <a:rPr lang="en-US" altLang="tr-TR" sz="3200" b="1" dirty="0" err="1">
                <a:solidFill>
                  <a:srgbClr val="0070C0"/>
                </a:solidFill>
              </a:rPr>
              <a:t>harekete</a:t>
            </a:r>
            <a:r>
              <a:rPr lang="en-US" altLang="tr-TR" sz="3200" b="1" dirty="0">
                <a:solidFill>
                  <a:srgbClr val="0070C0"/>
                </a:solidFill>
              </a:rPr>
              <a:t> </a:t>
            </a:r>
            <a:r>
              <a:rPr lang="en-US" altLang="tr-TR" sz="3200" b="1" dirty="0" err="1">
                <a:solidFill>
                  <a:srgbClr val="0070C0"/>
                </a:solidFill>
              </a:rPr>
              <a:t>çevirebilen</a:t>
            </a:r>
            <a:r>
              <a:rPr lang="en-US" altLang="tr-TR" sz="3200" b="1" dirty="0">
                <a:solidFill>
                  <a:srgbClr val="0070C0"/>
                </a:solidFill>
              </a:rPr>
              <a:t> </a:t>
            </a:r>
            <a:r>
              <a:rPr lang="en-US" altLang="tr-TR" sz="3200" b="1" dirty="0" err="1">
                <a:solidFill>
                  <a:srgbClr val="0070C0"/>
                </a:solidFill>
              </a:rPr>
              <a:t>özelliğine</a:t>
            </a:r>
            <a:r>
              <a:rPr lang="en-US" altLang="tr-TR" sz="3200" b="1" dirty="0">
                <a:solidFill>
                  <a:srgbClr val="0070C0"/>
                </a:solidFill>
              </a:rPr>
              <a:t> </a:t>
            </a:r>
            <a:r>
              <a:rPr lang="en-US" altLang="tr-TR" sz="3200" b="1" dirty="0" err="1">
                <a:solidFill>
                  <a:srgbClr val="0070C0"/>
                </a:solidFill>
              </a:rPr>
              <a:t>sahiptirler</a:t>
            </a:r>
            <a:r>
              <a:rPr lang="en-US" altLang="tr-TR" sz="3200" b="1" dirty="0">
                <a:solidFill>
                  <a:srgbClr val="0070C0"/>
                </a:solidFill>
              </a:rPr>
              <a:t>.</a:t>
            </a:r>
            <a:endParaRPr lang="tr-TR" altLang="tr-TR" sz="3200" b="1" dirty="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110689161"/>
      </p:ext>
    </p:extLst>
  </p:cSld>
  <p:clrMapOvr>
    <a:masterClrMapping/>
  </p:clrMapOvr>
  <p:transition>
    <p:checke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marL="0" indent="0">
              <a:buNone/>
            </a:pPr>
            <a:r>
              <a:rPr lang="nn-NO" altLang="tr-TR" sz="2800" b="1" dirty="0" smtClean="0">
                <a:solidFill>
                  <a:srgbClr val="FF0000"/>
                </a:solidFill>
              </a:rPr>
              <a:t>Piezoelektrik </a:t>
            </a:r>
            <a:r>
              <a:rPr lang="nn-NO" altLang="tr-TR" sz="2800" b="1" dirty="0">
                <a:solidFill>
                  <a:srgbClr val="FF0000"/>
                </a:solidFill>
              </a:rPr>
              <a:t>Orta Kulak </a:t>
            </a:r>
            <a:r>
              <a:rPr lang="nn-NO" altLang="tr-TR" sz="2800" b="1" dirty="0" smtClean="0">
                <a:solidFill>
                  <a:srgbClr val="FF0000"/>
                </a:solidFill>
              </a:rPr>
              <a:t>İmplantları</a:t>
            </a:r>
            <a:endParaRPr lang="tr-TR" altLang="tr-TR" sz="2800" b="1" dirty="0" smtClean="0">
              <a:solidFill>
                <a:srgbClr val="FF0000"/>
              </a:solidFill>
            </a:endParaRPr>
          </a:p>
          <a:p>
            <a:pPr marL="0" indent="0">
              <a:buNone/>
            </a:pPr>
            <a:endParaRPr lang="tr-TR" altLang="tr-TR" sz="2800" b="1" dirty="0" smtClean="0">
              <a:solidFill>
                <a:srgbClr val="FF0000"/>
              </a:solidFill>
            </a:endParaRPr>
          </a:p>
          <a:p>
            <a:pPr marL="0" indent="0">
              <a:buNone/>
            </a:pPr>
            <a:r>
              <a:rPr lang="en-US" altLang="tr-TR" sz="3200" b="1" dirty="0" smtClean="0">
                <a:solidFill>
                  <a:srgbClr val="0070C0"/>
                </a:solidFill>
              </a:rPr>
              <a:t>Envoy </a:t>
            </a:r>
            <a:r>
              <a:rPr lang="en-US" altLang="tr-TR" sz="3200" b="1" dirty="0">
                <a:solidFill>
                  <a:srgbClr val="0070C0"/>
                </a:solidFill>
              </a:rPr>
              <a:t>(ESTEEM)</a:t>
            </a:r>
            <a:endParaRPr lang="tr-TR" altLang="tr-TR" sz="3200" b="1" dirty="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667278887"/>
      </p:ext>
    </p:extLst>
  </p:cSld>
  <p:clrMapOvr>
    <a:masterClrMapping/>
  </p:clrMapOvr>
  <p:transition>
    <p:checke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marL="0" indent="0">
              <a:buNone/>
            </a:pPr>
            <a:r>
              <a:rPr lang="nn-NO" altLang="tr-TR" sz="2800" b="1" dirty="0" smtClean="0">
                <a:solidFill>
                  <a:srgbClr val="FF0000"/>
                </a:solidFill>
              </a:rPr>
              <a:t>Piezoelektrik </a:t>
            </a:r>
            <a:r>
              <a:rPr lang="nn-NO" altLang="tr-TR" sz="2800" b="1" dirty="0">
                <a:solidFill>
                  <a:srgbClr val="FF0000"/>
                </a:solidFill>
              </a:rPr>
              <a:t>Orta Kulak </a:t>
            </a:r>
            <a:r>
              <a:rPr lang="nn-NO" altLang="tr-TR" sz="2800" b="1" dirty="0" smtClean="0">
                <a:solidFill>
                  <a:srgbClr val="FF0000"/>
                </a:solidFill>
              </a:rPr>
              <a:t>İmplantları</a:t>
            </a:r>
            <a:endParaRPr lang="tr-TR" altLang="tr-TR" sz="2800" b="1" dirty="0" smtClean="0">
              <a:solidFill>
                <a:srgbClr val="FF0000"/>
              </a:solidFill>
            </a:endParaRPr>
          </a:p>
          <a:p>
            <a:pPr algn="l"/>
            <a:r>
              <a:rPr lang="en-US" altLang="tr-TR" sz="2800" b="1" dirty="0" smtClean="0">
                <a:solidFill>
                  <a:srgbClr val="0070C0"/>
                </a:solidFill>
              </a:rPr>
              <a:t>Envoy </a:t>
            </a:r>
            <a:r>
              <a:rPr lang="en-US" altLang="tr-TR" sz="2800" b="1" dirty="0">
                <a:solidFill>
                  <a:srgbClr val="0070C0"/>
                </a:solidFill>
              </a:rPr>
              <a:t>(ESTEEM</a:t>
            </a:r>
            <a:r>
              <a:rPr lang="en-US" altLang="tr-TR" sz="2800" b="1" dirty="0" smtClean="0">
                <a:solidFill>
                  <a:srgbClr val="0070C0"/>
                </a:solidFill>
              </a:rPr>
              <a:t>)</a:t>
            </a:r>
            <a:endParaRPr lang="tr-TR" altLang="tr-TR" sz="2800" b="1" dirty="0" smtClean="0">
              <a:solidFill>
                <a:srgbClr val="0070C0"/>
              </a:solidFill>
            </a:endParaRPr>
          </a:p>
          <a:p>
            <a:pPr algn="l"/>
            <a:r>
              <a:rPr lang="tr-TR" altLang="tr-TR" sz="2800" b="1" dirty="0">
                <a:solidFill>
                  <a:srgbClr val="0070C0"/>
                </a:solidFill>
              </a:rPr>
              <a:t>Tam </a:t>
            </a:r>
            <a:r>
              <a:rPr lang="tr-TR" altLang="tr-TR" sz="2800" b="1" dirty="0" err="1">
                <a:solidFill>
                  <a:srgbClr val="0070C0"/>
                </a:solidFill>
              </a:rPr>
              <a:t>implante</a:t>
            </a:r>
            <a:r>
              <a:rPr lang="tr-TR" altLang="tr-TR" sz="2800" b="1" dirty="0">
                <a:solidFill>
                  <a:srgbClr val="0070C0"/>
                </a:solidFill>
              </a:rPr>
              <a:t> edilebilir bir </a:t>
            </a:r>
            <a:r>
              <a:rPr lang="tr-TR" altLang="tr-TR" sz="2800" b="1" dirty="0" err="1">
                <a:solidFill>
                  <a:srgbClr val="0070C0"/>
                </a:solidFill>
              </a:rPr>
              <a:t>MEI’dir</a:t>
            </a:r>
            <a:r>
              <a:rPr lang="tr-TR" altLang="tr-TR" sz="2800" b="1" dirty="0">
                <a:solidFill>
                  <a:srgbClr val="0070C0"/>
                </a:solidFill>
              </a:rPr>
              <a:t>. </a:t>
            </a:r>
            <a:endParaRPr lang="tr-TR" altLang="tr-TR" sz="2800" b="1" dirty="0" smtClean="0">
              <a:solidFill>
                <a:srgbClr val="0070C0"/>
              </a:solidFill>
            </a:endParaRPr>
          </a:p>
          <a:p>
            <a:pPr algn="l"/>
            <a:r>
              <a:rPr lang="tr-TR" altLang="tr-TR" sz="2800" b="1" dirty="0" smtClean="0">
                <a:solidFill>
                  <a:srgbClr val="0070C0"/>
                </a:solidFill>
              </a:rPr>
              <a:t>Üç </a:t>
            </a:r>
            <a:r>
              <a:rPr lang="tr-TR" altLang="tr-TR" sz="2800" b="1" dirty="0">
                <a:solidFill>
                  <a:srgbClr val="0070C0"/>
                </a:solidFill>
              </a:rPr>
              <a:t>parçadan oluşmuştur;</a:t>
            </a:r>
          </a:p>
          <a:p>
            <a:pPr lvl="1" algn="l"/>
            <a:r>
              <a:rPr lang="tr-TR" altLang="tr-TR" sz="2700" b="1" dirty="0" smtClean="0">
                <a:solidFill>
                  <a:srgbClr val="0070C0"/>
                </a:solidFill>
              </a:rPr>
              <a:t>Ses </a:t>
            </a:r>
            <a:r>
              <a:rPr lang="tr-TR" altLang="tr-TR" sz="2700" b="1" dirty="0">
                <a:solidFill>
                  <a:srgbClr val="0070C0"/>
                </a:solidFill>
              </a:rPr>
              <a:t>işlemcisi</a:t>
            </a:r>
          </a:p>
          <a:p>
            <a:pPr lvl="1" algn="l"/>
            <a:r>
              <a:rPr lang="tr-TR" altLang="tr-TR" sz="2700" b="1" dirty="0" smtClean="0">
                <a:solidFill>
                  <a:srgbClr val="0070C0"/>
                </a:solidFill>
              </a:rPr>
              <a:t>Driver</a:t>
            </a:r>
            <a:endParaRPr lang="tr-TR" altLang="tr-TR" sz="2700" b="1" dirty="0">
              <a:solidFill>
                <a:srgbClr val="0070C0"/>
              </a:solidFill>
            </a:endParaRPr>
          </a:p>
          <a:p>
            <a:pPr lvl="1" algn="l"/>
            <a:r>
              <a:rPr lang="tr-TR" altLang="tr-TR" sz="2700" b="1" dirty="0" smtClean="0">
                <a:solidFill>
                  <a:srgbClr val="0070C0"/>
                </a:solidFill>
              </a:rPr>
              <a:t>Sensor</a:t>
            </a:r>
            <a:endParaRPr lang="tr-TR" altLang="tr-TR" sz="2700" b="1" dirty="0">
              <a:solidFill>
                <a:srgbClr val="0070C0"/>
              </a:solidFill>
            </a:endParaRPr>
          </a:p>
          <a:p>
            <a:endParaRPr lang="tr-TR" altLang="tr-TR" sz="3200" b="1" dirty="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490198984"/>
      </p:ext>
    </p:extLst>
  </p:cSld>
  <p:clrMapOvr>
    <a:masterClrMapping/>
  </p:clrMapOvr>
  <p:transition>
    <p:checke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marL="0" indent="0">
              <a:buNone/>
            </a:pPr>
            <a:r>
              <a:rPr lang="nn-NO" altLang="tr-TR" sz="2800" b="1" dirty="0" smtClean="0">
                <a:solidFill>
                  <a:srgbClr val="FF0000"/>
                </a:solidFill>
              </a:rPr>
              <a:t>Piezoelektrik </a:t>
            </a:r>
            <a:r>
              <a:rPr lang="nn-NO" altLang="tr-TR" sz="2800" b="1" dirty="0">
                <a:solidFill>
                  <a:srgbClr val="FF0000"/>
                </a:solidFill>
              </a:rPr>
              <a:t>Orta Kulak </a:t>
            </a:r>
            <a:r>
              <a:rPr lang="nn-NO" altLang="tr-TR" sz="2800" b="1" dirty="0" smtClean="0">
                <a:solidFill>
                  <a:srgbClr val="FF0000"/>
                </a:solidFill>
              </a:rPr>
              <a:t>İmplantları</a:t>
            </a:r>
            <a:endParaRPr lang="tr-TR" altLang="tr-TR" sz="2800" b="1" dirty="0" smtClean="0">
              <a:solidFill>
                <a:srgbClr val="FF0000"/>
              </a:solidFill>
            </a:endParaRPr>
          </a:p>
          <a:p>
            <a:pPr algn="l"/>
            <a:r>
              <a:rPr lang="en-US" altLang="tr-TR" sz="2800" b="1" dirty="0" smtClean="0">
                <a:solidFill>
                  <a:srgbClr val="0070C0"/>
                </a:solidFill>
              </a:rPr>
              <a:t>Envoy </a:t>
            </a:r>
            <a:r>
              <a:rPr lang="en-US" altLang="tr-TR" sz="2800" b="1" dirty="0">
                <a:solidFill>
                  <a:srgbClr val="0070C0"/>
                </a:solidFill>
              </a:rPr>
              <a:t>(ESTEEM</a:t>
            </a:r>
            <a:r>
              <a:rPr lang="en-US" altLang="tr-TR" sz="2800" b="1" dirty="0" smtClean="0">
                <a:solidFill>
                  <a:srgbClr val="0070C0"/>
                </a:solidFill>
              </a:rPr>
              <a:t>)</a:t>
            </a:r>
            <a:endParaRPr lang="tr-TR" altLang="tr-TR" sz="2800" b="1" dirty="0" smtClean="0">
              <a:solidFill>
                <a:srgbClr val="0070C0"/>
              </a:solidFill>
            </a:endParaRPr>
          </a:p>
          <a:p>
            <a:pPr lvl="1" algn="l"/>
            <a:r>
              <a:rPr lang="tr-TR" altLang="tr-TR" sz="2700" b="1" dirty="0">
                <a:solidFill>
                  <a:srgbClr val="0070C0"/>
                </a:solidFill>
              </a:rPr>
              <a:t>Sensor </a:t>
            </a:r>
            <a:r>
              <a:rPr lang="tr-TR" altLang="tr-TR" sz="2700" b="1" dirty="0" err="1">
                <a:solidFill>
                  <a:srgbClr val="0070C0"/>
                </a:solidFill>
              </a:rPr>
              <a:t>inkus</a:t>
            </a:r>
            <a:r>
              <a:rPr lang="tr-TR" altLang="tr-TR" sz="2700" b="1" dirty="0">
                <a:solidFill>
                  <a:srgbClr val="0070C0"/>
                </a:solidFill>
              </a:rPr>
              <a:t> gövdesine yerleştirilerek işlem görür. </a:t>
            </a:r>
            <a:endParaRPr lang="tr-TR" altLang="tr-TR" sz="2700" b="1" dirty="0" smtClean="0">
              <a:solidFill>
                <a:srgbClr val="0070C0"/>
              </a:solidFill>
            </a:endParaRPr>
          </a:p>
          <a:p>
            <a:pPr lvl="1" algn="l"/>
            <a:r>
              <a:rPr lang="tr-TR" altLang="tr-TR" sz="2700" b="1" dirty="0" smtClean="0">
                <a:solidFill>
                  <a:srgbClr val="0070C0"/>
                </a:solidFill>
              </a:rPr>
              <a:t>Gelen </a:t>
            </a:r>
            <a:r>
              <a:rPr lang="tr-TR" altLang="tr-TR" sz="2700" b="1" dirty="0">
                <a:solidFill>
                  <a:srgbClr val="0070C0"/>
                </a:solidFill>
              </a:rPr>
              <a:t>titreşimleri okuyan sensor ses işlemcisine gönderir. </a:t>
            </a:r>
            <a:endParaRPr lang="tr-TR" altLang="tr-TR" sz="2700" b="1" dirty="0" smtClean="0">
              <a:solidFill>
                <a:srgbClr val="0070C0"/>
              </a:solidFill>
            </a:endParaRPr>
          </a:p>
          <a:p>
            <a:pPr lvl="1" algn="l"/>
            <a:r>
              <a:rPr lang="tr-TR" altLang="tr-TR" sz="2700" b="1" dirty="0" smtClean="0">
                <a:solidFill>
                  <a:srgbClr val="0070C0"/>
                </a:solidFill>
              </a:rPr>
              <a:t>Ses </a:t>
            </a:r>
            <a:r>
              <a:rPr lang="tr-TR" altLang="tr-TR" sz="2700" b="1" dirty="0">
                <a:solidFill>
                  <a:srgbClr val="0070C0"/>
                </a:solidFill>
              </a:rPr>
              <a:t>işlemcisi ise </a:t>
            </a:r>
            <a:r>
              <a:rPr lang="tr-TR" altLang="tr-TR" sz="2700" b="1" dirty="0" err="1">
                <a:solidFill>
                  <a:srgbClr val="0070C0"/>
                </a:solidFill>
              </a:rPr>
              <a:t>stapeste</a:t>
            </a:r>
            <a:r>
              <a:rPr lang="tr-TR" altLang="tr-TR" sz="2700" b="1" dirty="0">
                <a:solidFill>
                  <a:srgbClr val="0070C0"/>
                </a:solidFill>
              </a:rPr>
              <a:t> vibrasyona neden olan </a:t>
            </a:r>
            <a:r>
              <a:rPr lang="tr-TR" altLang="tr-TR" sz="2700" b="1" dirty="0" err="1">
                <a:solidFill>
                  <a:srgbClr val="0070C0"/>
                </a:solidFill>
              </a:rPr>
              <a:t>drivera</a:t>
            </a:r>
            <a:r>
              <a:rPr lang="tr-TR" altLang="tr-TR" sz="2700" b="1" dirty="0">
                <a:solidFill>
                  <a:srgbClr val="0070C0"/>
                </a:solidFill>
              </a:rPr>
              <a:t> iletiyi gönderir. </a:t>
            </a:r>
            <a:endParaRPr lang="tr-TR" altLang="tr-TR" sz="3100" b="1" dirty="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26297987"/>
      </p:ext>
    </p:extLst>
  </p:cSld>
  <p:clrMapOvr>
    <a:masterClrMapping/>
  </p:clrMapOvr>
  <p:transition>
    <p:checke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marL="0" indent="0">
              <a:buNone/>
            </a:pPr>
            <a:r>
              <a:rPr lang="nn-NO" altLang="tr-TR" sz="2800" b="1" dirty="0" smtClean="0">
                <a:solidFill>
                  <a:srgbClr val="FF0000"/>
                </a:solidFill>
              </a:rPr>
              <a:t>Piezoelektrik </a:t>
            </a:r>
            <a:r>
              <a:rPr lang="nn-NO" altLang="tr-TR" sz="2800" b="1" dirty="0">
                <a:solidFill>
                  <a:srgbClr val="FF0000"/>
                </a:solidFill>
              </a:rPr>
              <a:t>Orta Kulak </a:t>
            </a:r>
            <a:r>
              <a:rPr lang="nn-NO" altLang="tr-TR" sz="2800" b="1" dirty="0" smtClean="0">
                <a:solidFill>
                  <a:srgbClr val="FF0000"/>
                </a:solidFill>
              </a:rPr>
              <a:t>İmplantları</a:t>
            </a:r>
            <a:endParaRPr lang="tr-TR" altLang="tr-TR" sz="2800" b="1" dirty="0" smtClean="0">
              <a:solidFill>
                <a:srgbClr val="FF0000"/>
              </a:solidFill>
            </a:endParaRPr>
          </a:p>
          <a:p>
            <a:pPr algn="l"/>
            <a:r>
              <a:rPr lang="en-US" altLang="tr-TR" sz="2800" b="1" dirty="0" smtClean="0">
                <a:solidFill>
                  <a:srgbClr val="0070C0"/>
                </a:solidFill>
              </a:rPr>
              <a:t>Envoy </a:t>
            </a:r>
            <a:r>
              <a:rPr lang="en-US" altLang="tr-TR" sz="2800" b="1" dirty="0">
                <a:solidFill>
                  <a:srgbClr val="0070C0"/>
                </a:solidFill>
              </a:rPr>
              <a:t>(</a:t>
            </a:r>
            <a:r>
              <a:rPr lang="en-US" altLang="tr-TR" sz="2800" b="1" dirty="0" smtClean="0">
                <a:solidFill>
                  <a:srgbClr val="0070C0"/>
                </a:solidFill>
              </a:rPr>
              <a:t>ESTEEM)</a:t>
            </a:r>
            <a:endParaRPr lang="tr-TR" altLang="tr-TR" sz="2800" b="1" dirty="0" smtClean="0">
              <a:solidFill>
                <a:srgbClr val="0070C0"/>
              </a:solidFill>
            </a:endParaRPr>
          </a:p>
          <a:p>
            <a:pPr lvl="1" algn="l"/>
            <a:r>
              <a:rPr lang="tr-TR" altLang="tr-TR" sz="2700" b="1" dirty="0">
                <a:solidFill>
                  <a:srgbClr val="0070C0"/>
                </a:solidFill>
              </a:rPr>
              <a:t>O</a:t>
            </a:r>
            <a:r>
              <a:rPr lang="tr-TR" altLang="tr-TR" sz="2700" b="1" dirty="0" smtClean="0">
                <a:solidFill>
                  <a:srgbClr val="0070C0"/>
                </a:solidFill>
              </a:rPr>
              <a:t>rta </a:t>
            </a:r>
            <a:r>
              <a:rPr lang="tr-TR" altLang="tr-TR" sz="2700" b="1" dirty="0">
                <a:solidFill>
                  <a:srgbClr val="0070C0"/>
                </a:solidFill>
              </a:rPr>
              <a:t>kulağın fizyolojisini kullanan </a:t>
            </a:r>
            <a:endParaRPr lang="tr-TR" altLang="tr-TR" sz="2700" b="1" dirty="0" smtClean="0">
              <a:solidFill>
                <a:srgbClr val="0070C0"/>
              </a:solidFill>
            </a:endParaRPr>
          </a:p>
          <a:p>
            <a:pPr lvl="1" algn="l"/>
            <a:r>
              <a:rPr lang="tr-TR" altLang="tr-TR" sz="2700" b="1" dirty="0" smtClean="0">
                <a:solidFill>
                  <a:srgbClr val="0070C0"/>
                </a:solidFill>
              </a:rPr>
              <a:t>Dış </a:t>
            </a:r>
            <a:r>
              <a:rPr lang="tr-TR" altLang="tr-TR" sz="2700" b="1" dirty="0">
                <a:solidFill>
                  <a:srgbClr val="0070C0"/>
                </a:solidFill>
              </a:rPr>
              <a:t>parça </a:t>
            </a:r>
            <a:r>
              <a:rPr lang="tr-TR" altLang="tr-TR" sz="2700" b="1" dirty="0" err="1">
                <a:solidFill>
                  <a:srgbClr val="0070C0"/>
                </a:solidFill>
              </a:rPr>
              <a:t>implantasyonu</a:t>
            </a:r>
            <a:r>
              <a:rPr lang="tr-TR" altLang="tr-TR" sz="2700" b="1" dirty="0">
                <a:solidFill>
                  <a:srgbClr val="0070C0"/>
                </a:solidFill>
              </a:rPr>
              <a:t> gerektirmeyen bir cihazdır.</a:t>
            </a:r>
            <a:endParaRPr lang="tr-TR" altLang="tr-TR" sz="3100" b="1" dirty="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634057605"/>
      </p:ext>
    </p:extLst>
  </p:cSld>
  <p:clrMapOvr>
    <a:masterClrMapping/>
  </p:clrMapOvr>
  <p:transition>
    <p:checke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marL="0" indent="0">
              <a:buNone/>
            </a:pPr>
            <a:r>
              <a:rPr lang="nn-NO" altLang="tr-TR" sz="2800" b="1" dirty="0" smtClean="0">
                <a:solidFill>
                  <a:srgbClr val="FF0000"/>
                </a:solidFill>
              </a:rPr>
              <a:t>Piezoelektrik </a:t>
            </a:r>
            <a:r>
              <a:rPr lang="nn-NO" altLang="tr-TR" sz="2800" b="1" dirty="0">
                <a:solidFill>
                  <a:srgbClr val="FF0000"/>
                </a:solidFill>
              </a:rPr>
              <a:t>Orta Kulak </a:t>
            </a:r>
            <a:r>
              <a:rPr lang="nn-NO" altLang="tr-TR" sz="2800" b="1" dirty="0" smtClean="0">
                <a:solidFill>
                  <a:srgbClr val="FF0000"/>
                </a:solidFill>
              </a:rPr>
              <a:t>İmplantları</a:t>
            </a:r>
            <a:endParaRPr lang="tr-TR" altLang="tr-TR" sz="2800" b="1" dirty="0" smtClean="0">
              <a:solidFill>
                <a:srgbClr val="FF0000"/>
              </a:solidFill>
            </a:endParaRPr>
          </a:p>
          <a:p>
            <a:pPr algn="l"/>
            <a:r>
              <a:rPr lang="en-US" altLang="tr-TR" sz="2800" b="1" dirty="0" smtClean="0">
                <a:solidFill>
                  <a:srgbClr val="0070C0"/>
                </a:solidFill>
              </a:rPr>
              <a:t>Envoy </a:t>
            </a:r>
            <a:r>
              <a:rPr lang="en-US" altLang="tr-TR" sz="2800" b="1" dirty="0">
                <a:solidFill>
                  <a:srgbClr val="0070C0"/>
                </a:solidFill>
              </a:rPr>
              <a:t>(</a:t>
            </a:r>
            <a:r>
              <a:rPr lang="en-US" altLang="tr-TR" sz="2800" b="1" dirty="0" smtClean="0">
                <a:solidFill>
                  <a:srgbClr val="0070C0"/>
                </a:solidFill>
              </a:rPr>
              <a:t>ESTEEM)</a:t>
            </a:r>
            <a:endParaRPr lang="tr-TR" altLang="tr-TR" sz="2800" b="1" dirty="0" smtClean="0">
              <a:solidFill>
                <a:srgbClr val="0070C0"/>
              </a:solidFill>
            </a:endParaRPr>
          </a:p>
          <a:p>
            <a:pPr lvl="1" algn="l"/>
            <a:r>
              <a:rPr lang="tr-TR" altLang="tr-TR" sz="2700" b="1" dirty="0" smtClean="0">
                <a:solidFill>
                  <a:srgbClr val="0070C0"/>
                </a:solidFill>
              </a:rPr>
              <a:t>Kemikçikleri </a:t>
            </a:r>
            <a:r>
              <a:rPr lang="tr-TR" altLang="tr-TR" sz="2700" b="1" dirty="0">
                <a:solidFill>
                  <a:srgbClr val="0070C0"/>
                </a:solidFill>
              </a:rPr>
              <a:t>sağlam olmayan kişilerde </a:t>
            </a:r>
            <a:r>
              <a:rPr lang="tr-TR" altLang="tr-TR" sz="2700" b="1" dirty="0" smtClean="0">
                <a:solidFill>
                  <a:srgbClr val="0070C0"/>
                </a:solidFill>
              </a:rPr>
              <a:t>kullanılamaz</a:t>
            </a:r>
          </a:p>
          <a:p>
            <a:pPr lvl="1" algn="l"/>
            <a:r>
              <a:rPr lang="tr-TR" altLang="tr-TR" sz="2700" b="1" dirty="0" err="1" smtClean="0">
                <a:solidFill>
                  <a:srgbClr val="0070C0"/>
                </a:solidFill>
              </a:rPr>
              <a:t>İmplantasyonu</a:t>
            </a:r>
            <a:r>
              <a:rPr lang="tr-TR" altLang="tr-TR" sz="2700" b="1" dirty="0" smtClean="0">
                <a:solidFill>
                  <a:srgbClr val="0070C0"/>
                </a:solidFill>
              </a:rPr>
              <a:t> </a:t>
            </a:r>
            <a:r>
              <a:rPr lang="tr-TR" altLang="tr-TR" sz="2700" b="1" dirty="0">
                <a:solidFill>
                  <a:srgbClr val="0070C0"/>
                </a:solidFill>
              </a:rPr>
              <a:t>için </a:t>
            </a:r>
            <a:r>
              <a:rPr lang="tr-TR" altLang="tr-TR" sz="2700" b="1" dirty="0" err="1">
                <a:solidFill>
                  <a:srgbClr val="0070C0"/>
                </a:solidFill>
              </a:rPr>
              <a:t>inkudostapedial</a:t>
            </a:r>
            <a:r>
              <a:rPr lang="tr-TR" altLang="tr-TR" sz="2700" b="1" dirty="0">
                <a:solidFill>
                  <a:srgbClr val="0070C0"/>
                </a:solidFill>
              </a:rPr>
              <a:t> eklemin ayrılmasının gerekiyor olması önemli bir dezavantajdır.  </a:t>
            </a:r>
            <a:endParaRPr lang="tr-TR" altLang="tr-TR" sz="2700" b="1" dirty="0" smtClean="0">
              <a:solidFill>
                <a:srgbClr val="0070C0"/>
              </a:solidFill>
            </a:endParaRPr>
          </a:p>
          <a:p>
            <a:pPr lvl="1" algn="l"/>
            <a:r>
              <a:rPr lang="tr-TR" altLang="tr-TR" sz="2700" b="1" dirty="0" smtClean="0">
                <a:solidFill>
                  <a:srgbClr val="0070C0"/>
                </a:solidFill>
              </a:rPr>
              <a:t>Mikrofon </a:t>
            </a:r>
            <a:r>
              <a:rPr lang="tr-TR" altLang="tr-TR" sz="2700" b="1" dirty="0">
                <a:solidFill>
                  <a:srgbClr val="0070C0"/>
                </a:solidFill>
              </a:rPr>
              <a:t>kulak zarıdır. Yani kulak zarı sağlam olmayan hastalarda kullanımı mümkün değildir..</a:t>
            </a:r>
            <a:endParaRPr lang="tr-TR" altLang="tr-TR" sz="3100" b="1" dirty="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614889100"/>
      </p:ext>
    </p:extLst>
  </p:cSld>
  <p:clrMapOvr>
    <a:masterClrMapping/>
  </p:clrMapOvr>
  <p:transition>
    <p:checke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marL="0" indent="0">
              <a:buNone/>
            </a:pPr>
            <a:r>
              <a:rPr lang="nn-NO" altLang="tr-TR" sz="2800" b="1" dirty="0" smtClean="0">
                <a:solidFill>
                  <a:srgbClr val="FF0000"/>
                </a:solidFill>
              </a:rPr>
              <a:t>Piezoelektrik </a:t>
            </a:r>
            <a:r>
              <a:rPr lang="nn-NO" altLang="tr-TR" sz="2800" b="1" dirty="0">
                <a:solidFill>
                  <a:srgbClr val="FF0000"/>
                </a:solidFill>
              </a:rPr>
              <a:t>Orta Kulak </a:t>
            </a:r>
            <a:r>
              <a:rPr lang="nn-NO" altLang="tr-TR" sz="2800" b="1" dirty="0" smtClean="0">
                <a:solidFill>
                  <a:srgbClr val="FF0000"/>
                </a:solidFill>
              </a:rPr>
              <a:t>İmplantları</a:t>
            </a:r>
            <a:endParaRPr lang="tr-TR" altLang="tr-TR" sz="2800" b="1" dirty="0" smtClean="0">
              <a:solidFill>
                <a:srgbClr val="FF0000"/>
              </a:solidFill>
            </a:endParaRPr>
          </a:p>
          <a:p>
            <a:pPr algn="l"/>
            <a:r>
              <a:rPr lang="en-US" altLang="tr-TR" sz="2800" b="1" dirty="0" smtClean="0">
                <a:solidFill>
                  <a:srgbClr val="0070C0"/>
                </a:solidFill>
              </a:rPr>
              <a:t>Envoy </a:t>
            </a:r>
            <a:r>
              <a:rPr lang="en-US" altLang="tr-TR" sz="2800" b="1" dirty="0">
                <a:solidFill>
                  <a:srgbClr val="0070C0"/>
                </a:solidFill>
              </a:rPr>
              <a:t>(</a:t>
            </a:r>
            <a:r>
              <a:rPr lang="en-US" altLang="tr-TR" sz="2800" b="1" dirty="0" smtClean="0">
                <a:solidFill>
                  <a:srgbClr val="0070C0"/>
                </a:solidFill>
              </a:rPr>
              <a:t>ESTEEM)</a:t>
            </a:r>
            <a:endParaRPr lang="tr-TR" altLang="tr-TR" sz="2800" b="1" dirty="0" smtClean="0">
              <a:solidFill>
                <a:srgbClr val="0070C0"/>
              </a:solidFill>
            </a:endParaRPr>
          </a:p>
          <a:p>
            <a:pPr lvl="1" algn="l"/>
            <a:r>
              <a:rPr lang="tr-TR" altLang="tr-TR" sz="2700" b="1" dirty="0">
                <a:solidFill>
                  <a:srgbClr val="0070C0"/>
                </a:solidFill>
              </a:rPr>
              <a:t>5-7 yıl dayanabilen ve uzun süre şarj işlemi gerektirmeyen bataryanın değiştirilmesi için cerrahi işlem gerekmektedir.</a:t>
            </a:r>
            <a:endParaRPr lang="tr-TR" altLang="tr-TR" sz="3100" b="1" dirty="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590460720"/>
      </p:ext>
    </p:extLst>
  </p:cSld>
  <p:clrMapOvr>
    <a:masterClrMapping/>
  </p:clrMapOvr>
  <p:transition>
    <p:checke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79512" y="1133455"/>
            <a:ext cx="8702104" cy="5084671"/>
          </a:xfrm>
        </p:spPr>
        <p:txBody>
          <a:bodyPr/>
          <a:lstStyle/>
          <a:p>
            <a:pPr>
              <a:buNone/>
            </a:pPr>
            <a:r>
              <a:rPr lang="tr-TR" altLang="tr-TR" sz="2400" dirty="0">
                <a:solidFill>
                  <a:srgbClr val="7030A0"/>
                </a:solidFill>
              </a:rPr>
              <a:t>	</a:t>
            </a:r>
            <a:r>
              <a:rPr lang="tr-TR" altLang="tr-TR" sz="2400" b="1" dirty="0">
                <a:solidFill>
                  <a:srgbClr val="7030A0"/>
                </a:solidFill>
              </a:rPr>
              <a:t>ORTA KULAĞA İMPLANTE EDİLEBİLİR İŞİTME CİHAZLARI</a:t>
            </a:r>
            <a:endParaRPr lang="tr-TR" altLang="tr-TR" b="1" dirty="0">
              <a:solidFill>
                <a:srgbClr val="C00000"/>
              </a:solidFill>
            </a:endParaRPr>
          </a:p>
          <a:p>
            <a:pPr marL="0" indent="0">
              <a:buNone/>
            </a:pPr>
            <a:r>
              <a:rPr lang="pt-BR" altLang="tr-TR" sz="2400" b="1" u="sng" dirty="0" smtClean="0">
                <a:solidFill>
                  <a:srgbClr val="7030A0"/>
                </a:solidFill>
              </a:rPr>
              <a:t>ORTA </a:t>
            </a:r>
            <a:r>
              <a:rPr lang="pt-BR" altLang="tr-TR" sz="2400" b="1" u="sng" dirty="0">
                <a:solidFill>
                  <a:srgbClr val="7030A0"/>
                </a:solidFill>
              </a:rPr>
              <a:t>KULAĞA İMPLANTE EDİLEBİLİR İŞİTME CİHAZ </a:t>
            </a:r>
            <a:r>
              <a:rPr lang="pt-BR" altLang="tr-TR" sz="2400" b="1" u="sng" dirty="0" smtClean="0">
                <a:solidFill>
                  <a:srgbClr val="7030A0"/>
                </a:solidFill>
              </a:rPr>
              <a:t>TÜRLERİ</a:t>
            </a:r>
            <a:endParaRPr lang="tr-TR" altLang="tr-TR" sz="2400" b="1" u="sng" dirty="0" smtClean="0">
              <a:solidFill>
                <a:srgbClr val="7030A0"/>
              </a:solidFill>
            </a:endParaRPr>
          </a:p>
          <a:p>
            <a:pPr marL="0" indent="0">
              <a:buNone/>
            </a:pPr>
            <a:r>
              <a:rPr lang="nn-NO" altLang="tr-TR" sz="2800" b="1" dirty="0" smtClean="0">
                <a:solidFill>
                  <a:srgbClr val="FF0000"/>
                </a:solidFill>
              </a:rPr>
              <a:t>Piezoelektrik </a:t>
            </a:r>
            <a:r>
              <a:rPr lang="nn-NO" altLang="tr-TR" sz="2800" b="1" dirty="0">
                <a:solidFill>
                  <a:srgbClr val="FF0000"/>
                </a:solidFill>
              </a:rPr>
              <a:t>Orta Kulak </a:t>
            </a:r>
            <a:r>
              <a:rPr lang="nn-NO" altLang="tr-TR" sz="2800" b="1" dirty="0" smtClean="0">
                <a:solidFill>
                  <a:srgbClr val="FF0000"/>
                </a:solidFill>
              </a:rPr>
              <a:t>İmplantları</a:t>
            </a:r>
            <a:endParaRPr lang="tr-TR" altLang="tr-TR" sz="2800" b="1" dirty="0" smtClean="0">
              <a:solidFill>
                <a:srgbClr val="FF0000"/>
              </a:solidFill>
            </a:endParaRPr>
          </a:p>
          <a:p>
            <a:pPr algn="l"/>
            <a:r>
              <a:rPr lang="en-US" altLang="tr-TR" sz="2800" b="1" dirty="0" smtClean="0">
                <a:solidFill>
                  <a:srgbClr val="0070C0"/>
                </a:solidFill>
              </a:rPr>
              <a:t>Envoy </a:t>
            </a:r>
            <a:r>
              <a:rPr lang="en-US" altLang="tr-TR" sz="2800" b="1" dirty="0">
                <a:solidFill>
                  <a:srgbClr val="0070C0"/>
                </a:solidFill>
              </a:rPr>
              <a:t>(</a:t>
            </a:r>
            <a:r>
              <a:rPr lang="en-US" altLang="tr-TR" sz="2800" b="1" dirty="0" smtClean="0">
                <a:solidFill>
                  <a:srgbClr val="0070C0"/>
                </a:solidFill>
              </a:rPr>
              <a:t>ESTEEM)</a:t>
            </a:r>
            <a:endParaRPr lang="tr-TR" altLang="tr-TR" sz="2800" b="1" dirty="0" smtClean="0">
              <a:solidFill>
                <a:srgbClr val="0070C0"/>
              </a:solidFill>
            </a:endParaRPr>
          </a:p>
          <a:p>
            <a:pPr lvl="1" algn="l"/>
            <a:r>
              <a:rPr lang="tr-TR" altLang="tr-TR" sz="2700" b="1" dirty="0">
                <a:solidFill>
                  <a:srgbClr val="0070C0"/>
                </a:solidFill>
              </a:rPr>
              <a:t>Orta ve ileri derecede </a:t>
            </a:r>
            <a:r>
              <a:rPr lang="tr-TR" altLang="tr-TR" sz="2700" b="1" dirty="0" err="1">
                <a:solidFill>
                  <a:srgbClr val="0070C0"/>
                </a:solidFill>
              </a:rPr>
              <a:t>nörosensorial</a:t>
            </a:r>
            <a:r>
              <a:rPr lang="tr-TR" altLang="tr-TR" sz="2700" b="1" dirty="0">
                <a:solidFill>
                  <a:srgbClr val="0070C0"/>
                </a:solidFill>
              </a:rPr>
              <a:t> işitme kaybı olan hastalarda kullanılmaktadır</a:t>
            </a:r>
            <a:r>
              <a:rPr lang="tr-TR" altLang="tr-TR" sz="2700" b="1" dirty="0" smtClean="0">
                <a:solidFill>
                  <a:srgbClr val="0070C0"/>
                </a:solidFill>
              </a:rPr>
              <a:t>.</a:t>
            </a:r>
          </a:p>
          <a:p>
            <a:pPr lvl="1" algn="l"/>
            <a:r>
              <a:rPr lang="tr-TR" altLang="tr-TR" sz="3100" b="1" dirty="0">
                <a:solidFill>
                  <a:srgbClr val="0070C0"/>
                </a:solidFill>
              </a:rPr>
              <a:t>Tek FDA onayı olan </a:t>
            </a:r>
            <a:r>
              <a:rPr lang="tr-TR" altLang="tr-TR" sz="3100" b="1" dirty="0" err="1">
                <a:solidFill>
                  <a:srgbClr val="0070C0"/>
                </a:solidFill>
              </a:rPr>
              <a:t>MEI’dir</a:t>
            </a:r>
            <a:r>
              <a:rPr lang="tr-TR" altLang="tr-TR" sz="3100" b="1">
                <a:solidFill>
                  <a:srgbClr val="0070C0"/>
                </a:solidFill>
              </a:rPr>
              <a:t>.</a:t>
            </a:r>
            <a:endParaRPr lang="tr-TR" altLang="tr-TR" sz="3100" b="1" dirty="0">
              <a:solidFill>
                <a:srgbClr val="0070C0"/>
              </a:solidFill>
            </a:endParaRP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832913931"/>
      </p:ext>
    </p:extLst>
  </p:cSld>
  <p:clrMapOvr>
    <a:masterClrMapping/>
  </p:clrMapOvr>
  <p:transition>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pt-BR" altLang="tr-TR" sz="2800" b="1" dirty="0">
                <a:solidFill>
                  <a:srgbClr val="FF0000"/>
                </a:solidFill>
              </a:rPr>
              <a:t>Kemik Yolu Uyaranın Orta Kulak Kavitesinden İletimi</a:t>
            </a:r>
          </a:p>
          <a:p>
            <a:pPr algn="l"/>
            <a:r>
              <a:rPr lang="pt-BR" altLang="tr-TR" sz="2800" b="1" dirty="0">
                <a:solidFill>
                  <a:srgbClr val="7030A0"/>
                </a:solidFill>
              </a:rPr>
              <a:t>Kafa titreştiğinde </a:t>
            </a:r>
            <a:r>
              <a:rPr lang="pt-BR" altLang="tr-TR" sz="2800" b="1" dirty="0">
                <a:solidFill>
                  <a:srgbClr val="FF0000"/>
                </a:solidFill>
              </a:rPr>
              <a:t>orta kulak kemikçikleri </a:t>
            </a:r>
            <a:r>
              <a:rPr lang="pt-BR" altLang="tr-TR" sz="2800" b="1" dirty="0">
                <a:solidFill>
                  <a:srgbClr val="7030A0"/>
                </a:solidFill>
              </a:rPr>
              <a:t>de titreşmekte ve hareketlenebilmektedir. </a:t>
            </a:r>
            <a:endParaRPr lang="tr-TR" altLang="tr-TR" sz="2800" b="1" dirty="0">
              <a:solidFill>
                <a:srgbClr val="7030A0"/>
              </a:solidFill>
            </a:endParaRPr>
          </a:p>
          <a:p>
            <a:pPr algn="l"/>
            <a:r>
              <a:rPr lang="pt-BR" altLang="tr-TR" sz="2400" b="1" dirty="0">
                <a:solidFill>
                  <a:srgbClr val="7030A0"/>
                </a:solidFill>
              </a:rPr>
              <a:t>Bu etkinin en yüksek olduğu frekans aralığı </a:t>
            </a:r>
            <a:r>
              <a:rPr lang="pt-BR" altLang="tr-TR" sz="2400" b="1" dirty="0">
                <a:solidFill>
                  <a:srgbClr val="FF0000"/>
                </a:solidFill>
              </a:rPr>
              <a:t>2500 Hz</a:t>
            </a:r>
            <a:r>
              <a:rPr lang="pt-BR" altLang="tr-TR" sz="2400" b="1" dirty="0">
                <a:solidFill>
                  <a:srgbClr val="7030A0"/>
                </a:solidFill>
              </a:rPr>
              <a:t>’dir</a:t>
            </a:r>
            <a:r>
              <a:rPr lang="pt-BR" altLang="tr-TR" sz="2800" b="1" dirty="0">
                <a:solidFill>
                  <a:srgbClr val="7030A0"/>
                </a:solidFill>
              </a:rPr>
              <a:t>. </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290575484"/>
      </p:ext>
    </p:extLst>
  </p:cSld>
  <p:clrMapOvr>
    <a:masterClrMapping/>
  </p:clrMapOvr>
  <p:transition>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body" idx="1"/>
          </p:nvPr>
        </p:nvSpPr>
        <p:spPr>
          <a:xfrm>
            <a:off x="182035" y="1196752"/>
            <a:ext cx="8568952" cy="5313762"/>
          </a:xfrm>
        </p:spPr>
        <p:txBody>
          <a:bodyPr/>
          <a:lstStyle/>
          <a:p>
            <a:pPr>
              <a:buNone/>
            </a:pPr>
            <a:r>
              <a:rPr lang="tr-TR" altLang="tr-TR" sz="2400" dirty="0">
                <a:solidFill>
                  <a:srgbClr val="7030A0"/>
                </a:solidFill>
              </a:rPr>
              <a:t>	</a:t>
            </a:r>
            <a:r>
              <a:rPr lang="tr-TR" altLang="tr-TR" sz="2800" b="1" dirty="0">
                <a:solidFill>
                  <a:srgbClr val="7030A0"/>
                </a:solidFill>
              </a:rPr>
              <a:t>KEMİĞE İMPLANTE EDİLEN CİHAZLAR</a:t>
            </a:r>
            <a:endParaRPr lang="tr-TR" altLang="tr-TR" sz="2000" b="1" u="sng" dirty="0">
              <a:solidFill>
                <a:srgbClr val="C00000"/>
              </a:solidFill>
            </a:endParaRPr>
          </a:p>
          <a:p>
            <a:pPr>
              <a:buNone/>
            </a:pPr>
            <a:endParaRPr lang="tr-TR" altLang="tr-TR" sz="2000" b="1" dirty="0">
              <a:solidFill>
                <a:srgbClr val="C00000"/>
              </a:solidFill>
            </a:endParaRPr>
          </a:p>
          <a:p>
            <a:pPr marL="0" indent="0">
              <a:buNone/>
            </a:pPr>
            <a:r>
              <a:rPr lang="pt-BR" altLang="tr-TR" sz="2800" b="1" dirty="0">
                <a:solidFill>
                  <a:srgbClr val="FF0000"/>
                </a:solidFill>
              </a:rPr>
              <a:t>Kemik Yolu Uyaranın Orta Kulak Kemikçiklerinin Eylemsizliği ile İletimi</a:t>
            </a:r>
            <a:endParaRPr lang="tr-TR" altLang="tr-TR" sz="2800" b="1" dirty="0">
              <a:solidFill>
                <a:srgbClr val="FF0000"/>
              </a:solidFill>
            </a:endParaRPr>
          </a:p>
          <a:p>
            <a:pPr algn="l"/>
            <a:r>
              <a:rPr lang="pt-BR" altLang="tr-TR" sz="2400" b="1" dirty="0">
                <a:solidFill>
                  <a:srgbClr val="7030A0"/>
                </a:solidFill>
              </a:rPr>
              <a:t>Orta kulak kavitesi içindeki kemikçiklikler mevcut konumlarında bulunmalarını sağlayan </a:t>
            </a:r>
            <a:r>
              <a:rPr lang="pt-BR" altLang="tr-TR" sz="2400" b="1" dirty="0">
                <a:solidFill>
                  <a:srgbClr val="FF0000"/>
                </a:solidFill>
              </a:rPr>
              <a:t>bağ dokusu ve ligamanlar</a:t>
            </a:r>
            <a:r>
              <a:rPr lang="pt-BR" altLang="tr-TR" sz="2400" b="1" dirty="0">
                <a:solidFill>
                  <a:srgbClr val="7030A0"/>
                </a:solidFill>
              </a:rPr>
              <a:t> ile temporal kemiğin içine tutturulmuş gibidirler. </a:t>
            </a:r>
            <a:endParaRPr lang="tr-TR" altLang="tr-TR" sz="2400" b="1" dirty="0">
              <a:solidFill>
                <a:srgbClr val="7030A0"/>
              </a:solidFill>
            </a:endParaRPr>
          </a:p>
          <a:p>
            <a:pPr algn="l"/>
            <a:r>
              <a:rPr lang="tr-TR" altLang="tr-TR" sz="2400" b="1" dirty="0">
                <a:solidFill>
                  <a:srgbClr val="7030A0"/>
                </a:solidFill>
              </a:rPr>
              <a:t>B</a:t>
            </a:r>
            <a:r>
              <a:rPr lang="pt-BR" altLang="tr-TR" sz="2400" b="1" dirty="0">
                <a:solidFill>
                  <a:srgbClr val="7030A0"/>
                </a:solidFill>
              </a:rPr>
              <a:t>ağ dokusu ve ligamanlar temporal kemik titreşimlerini kemikçiklere aktararak işitmeye katkı sağladı</a:t>
            </a:r>
            <a:r>
              <a:rPr lang="tr-TR" altLang="tr-TR" sz="2400" b="1" dirty="0">
                <a:solidFill>
                  <a:srgbClr val="7030A0"/>
                </a:solidFill>
              </a:rPr>
              <a:t>ğ</a:t>
            </a:r>
            <a:r>
              <a:rPr lang="pt-BR" altLang="tr-TR" sz="2400" b="1" dirty="0">
                <a:solidFill>
                  <a:srgbClr val="7030A0"/>
                </a:solidFill>
              </a:rPr>
              <a:t>ı düşünülmektedir. </a:t>
            </a:r>
            <a:endParaRPr lang="tr-TR" altLang="tr-TR" sz="2400" b="1" dirty="0">
              <a:solidFill>
                <a:srgbClr val="7030A0"/>
              </a:solidFill>
            </a:endParaRPr>
          </a:p>
          <a:p>
            <a:pPr algn="l"/>
            <a:r>
              <a:rPr lang="pt-BR" altLang="tr-TR" sz="2400" b="1" dirty="0">
                <a:solidFill>
                  <a:srgbClr val="7030A0"/>
                </a:solidFill>
              </a:rPr>
              <a:t>Bu yol ile işitmenin en etkili olduğu frekanslar </a:t>
            </a:r>
            <a:r>
              <a:rPr lang="pt-BR" altLang="tr-TR" sz="2400" b="1" dirty="0">
                <a:solidFill>
                  <a:srgbClr val="FF0000"/>
                </a:solidFill>
              </a:rPr>
              <a:t>4000 ve üstü </a:t>
            </a:r>
            <a:r>
              <a:rPr lang="pt-BR" altLang="tr-TR" sz="2400" b="1" dirty="0">
                <a:solidFill>
                  <a:srgbClr val="7030A0"/>
                </a:solidFill>
              </a:rPr>
              <a:t>frekanslardır.</a:t>
            </a:r>
          </a:p>
        </p:txBody>
      </p:sp>
      <p:sp>
        <p:nvSpPr>
          <p:cNvPr id="2" name="Dikdörtgen 1"/>
          <p:cNvSpPr/>
          <p:nvPr/>
        </p:nvSpPr>
        <p:spPr>
          <a:xfrm>
            <a:off x="179512" y="548680"/>
            <a:ext cx="8712968" cy="584775"/>
          </a:xfrm>
          <a:prstGeom prst="rect">
            <a:avLst/>
          </a:prstGeom>
          <a:noFill/>
        </p:spPr>
        <p:txBody>
          <a:bodyPr wrap="square" lIns="91440" tIns="45720" rIns="91440" bIns="45720">
            <a:spAutoFit/>
          </a:bodyPr>
          <a:lstStyle/>
          <a:p>
            <a:pPr algn="ctr"/>
            <a:r>
              <a:rPr lang="tr-TR" altLang="tr-T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İMPLANTE EDİLEN İŞİTME CİHAZLARI</a:t>
            </a:r>
            <a:endParaRPr lang="tr-TR"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879799737"/>
      </p:ext>
    </p:extLst>
  </p:cSld>
  <p:clrMapOvr>
    <a:masterClrMapping/>
  </p:clrMapOvr>
  <p:transition>
    <p:checker/>
  </p:transition>
</p:sld>
</file>

<file path=ppt/theme/theme1.xml><?xml version="1.0" encoding="utf-8"?>
<a:theme xmlns:a="http://schemas.openxmlformats.org/drawingml/2006/main" name="Bilim fuarı projesinin sunumu">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Verdana"/>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tr-TR"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tr-TR"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Bilim fuarı projesinin sunumu</Template>
  <TotalTime>795</TotalTime>
  <Words>325</Words>
  <Application>Microsoft Office PowerPoint</Application>
  <PresentationFormat>Ekran Gösterisi (4:3)</PresentationFormat>
  <Paragraphs>610</Paragraphs>
  <Slides>77</Slides>
  <Notes>0</Notes>
  <HiddenSlides>0</HiddenSlides>
  <MMClips>0</MMClips>
  <ScaleCrop>false</ScaleCrop>
  <HeadingPairs>
    <vt:vector size="4" baseType="variant">
      <vt:variant>
        <vt:lpstr>Tema</vt:lpstr>
      </vt:variant>
      <vt:variant>
        <vt:i4>1</vt:i4>
      </vt:variant>
      <vt:variant>
        <vt:lpstr>Slayt Başlıkları</vt:lpstr>
      </vt:variant>
      <vt:variant>
        <vt:i4>77</vt:i4>
      </vt:variant>
    </vt:vector>
  </HeadingPairs>
  <TitlesOfParts>
    <vt:vector size="78" baseType="lpstr">
      <vt:lpstr>Bilim fuarı projesinin sunumu</vt:lpstr>
      <vt:lpstr>PEDİATRİK ODYOLOJİ</vt:lpstr>
      <vt:lpstr>PEDİATRİK ODYOLOJİ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PEDİATRİK ODYOLOJİ</dc:title>
  <dc:creator>samsung-pc</dc:creator>
  <cp:lastModifiedBy>samsung-pc</cp:lastModifiedBy>
  <cp:revision>64</cp:revision>
  <dcterms:created xsi:type="dcterms:W3CDTF">2017-04-09T10:41:57Z</dcterms:created>
  <dcterms:modified xsi:type="dcterms:W3CDTF">2017-04-27T18:59:16Z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TC010183731055</vt:lpwstr>
  </property>
</Properties>
</file>