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9" r:id="rId2"/>
    <p:sldId id="289" r:id="rId3"/>
    <p:sldId id="290" r:id="rId4"/>
    <p:sldId id="291" r:id="rId5"/>
    <p:sldId id="295" r:id="rId6"/>
    <p:sldId id="296" r:id="rId7"/>
    <p:sldId id="297" r:id="rId8"/>
    <p:sldId id="298" r:id="rId9"/>
    <p:sldId id="299" r:id="rId10"/>
    <p:sldId id="300" r:id="rId11"/>
    <p:sldId id="301" r:id="rId12"/>
    <p:sldId id="302" r:id="rId13"/>
    <p:sldId id="303" r:id="rId14"/>
    <p:sldId id="305" r:id="rId15"/>
    <p:sldId id="306" r:id="rId16"/>
    <p:sldId id="307" r:id="rId17"/>
    <p:sldId id="304" r:id="rId18"/>
    <p:sldId id="308" r:id="rId19"/>
    <p:sldId id="309" r:id="rId20"/>
    <p:sldId id="310" r:id="rId21"/>
    <p:sldId id="311" r:id="rId22"/>
    <p:sldId id="312" r:id="rId23"/>
    <p:sldId id="313" r:id="rId24"/>
    <p:sldId id="314" r:id="rId25"/>
    <p:sldId id="315" r:id="rId26"/>
    <p:sldId id="316" r:id="rId27"/>
    <p:sldId id="318" r:id="rId28"/>
    <p:sldId id="319" r:id="rId29"/>
    <p:sldId id="317" r:id="rId30"/>
    <p:sldId id="327" r:id="rId31"/>
    <p:sldId id="320" r:id="rId32"/>
    <p:sldId id="321" r:id="rId33"/>
    <p:sldId id="322" r:id="rId34"/>
    <p:sldId id="323" r:id="rId35"/>
    <p:sldId id="324" r:id="rId36"/>
    <p:sldId id="326" r:id="rId37"/>
    <p:sldId id="325"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Lst>
  <p:sldSz cx="9144000" cy="6858000" type="screen4x3"/>
  <p:notesSz cx="6858000" cy="9144000"/>
  <p:defaultText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79CC93D-E52E-4D84-901B-11D7331DD495}">
          <p14:sldIdLst>
            <p14:sldId id="259"/>
          </p14:sldIdLst>
        </p14:section>
        <p14:section name="Genel Bakış ve Hedefler" id="{ABA716BF-3A5C-4ADB-94C9-CFEF84EBA240}">
          <p14:sldIdLst>
            <p14:sldId id="289"/>
            <p14:sldId id="290"/>
            <p14:sldId id="291"/>
            <p14:sldId id="295"/>
            <p14:sldId id="296"/>
            <p14:sldId id="297"/>
            <p14:sldId id="298"/>
            <p14:sldId id="299"/>
            <p14:sldId id="300"/>
            <p14:sldId id="301"/>
            <p14:sldId id="302"/>
            <p14:sldId id="303"/>
            <p14:sldId id="305"/>
            <p14:sldId id="306"/>
            <p14:sldId id="307"/>
            <p14:sldId id="304"/>
            <p14:sldId id="308"/>
            <p14:sldId id="309"/>
            <p14:sldId id="310"/>
            <p14:sldId id="311"/>
            <p14:sldId id="312"/>
            <p14:sldId id="313"/>
            <p14:sldId id="314"/>
            <p14:sldId id="315"/>
            <p14:sldId id="316"/>
            <p14:sldId id="318"/>
            <p14:sldId id="319"/>
            <p14:sldId id="317"/>
            <p14:sldId id="327"/>
            <p14:sldId id="320"/>
            <p14:sldId id="321"/>
            <p14:sldId id="322"/>
            <p14:sldId id="323"/>
            <p14:sldId id="324"/>
            <p14:sldId id="326"/>
            <p14:sldId id="325"/>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76" d="100"/>
          <a:sy n="76" d="100"/>
        </p:scale>
        <p:origin x="1944"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D83FDC75-7F73-4A4A-A77C-09AADF00E0EA}" type="datetimeFigureOut">
              <a:rPr lang="tr-TR" smtClean="0"/>
              <a:pPr/>
              <a:t>10.03.2017</a:t>
            </a:fld>
            <a:endParaRPr lang="tr-T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459226BF-1F13-42D3-80DC-373E7ADD1EBC}" type="slidenum">
              <a:rPr lang="tr-TR" smtClean="0"/>
              <a:pPr/>
              <a:t>‹#›</a:t>
            </a:fld>
            <a:endParaRPr lang="tr-TR" dirty="0"/>
          </a:p>
        </p:txBody>
      </p:sp>
    </p:spTree>
    <p:extLst>
      <p:ext uri="{BB962C8B-B14F-4D97-AF65-F5344CB8AC3E}">
        <p14:creationId xmlns:p14="http://schemas.microsoft.com/office/powerpoint/2010/main" val="358946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8AEF76B-3757-4A0B-AF93-28494465C1DD}" type="datetimeFigureOut">
              <a:pPr/>
              <a:t>10.03.2017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75693FD4-8F83-4EF7-AC3F-0DC0388986B0}" type="slidenum">
              <a:pPr/>
              <a:t>‹#›</a:t>
            </a:fld>
            <a:endParaRPr lang="tr-TR"/>
          </a:p>
        </p:txBody>
      </p:sp>
    </p:spTree>
    <p:extLst>
      <p:ext uri="{BB962C8B-B14F-4D97-AF65-F5344CB8AC3E}">
        <p14:creationId xmlns:p14="http://schemas.microsoft.com/office/powerpoint/2010/main" val="562724950"/>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Bu şablon bir grup ayarında eğitim malzemesi sunmak için başlangıç dosyası olarak kullanılabilir.</a:t>
            </a:r>
          </a:p>
          <a:p>
            <a:endParaRPr lang="tr-TR" dirty="0"/>
          </a:p>
          <a:p>
            <a:pPr lvl="0"/>
            <a:r>
              <a:rPr lang="tr-TR" sz="1200" b="1" dirty="0"/>
              <a:t>Bölümler</a:t>
            </a:r>
            <a:endParaRPr lang="tr-TR" sz="1200" b="0" dirty="0"/>
          </a:p>
          <a:p>
            <a:pPr lvl="0"/>
            <a:r>
              <a:rPr lang="tr-TR" sz="1200" b="0" dirty="0"/>
              <a:t>Bölüm eklemek için slaydı sağ tıklatın.</a:t>
            </a:r>
            <a:r>
              <a:rPr lang="tr-TR" sz="1200" b="0" baseline="0" dirty="0"/>
              <a:t> Bölümler slaytlarınızı düzenlemenize veya birden çok yazar arasındaki işbirliğini kolaylaştırmanıza yardımcı olabilir.</a:t>
            </a:r>
            <a:endParaRPr lang="tr-TR" sz="1200" b="0" dirty="0"/>
          </a:p>
          <a:p>
            <a:pPr lvl="0"/>
            <a:endParaRPr lang="tr-TR" sz="1200" b="1" dirty="0"/>
          </a:p>
          <a:p>
            <a:pPr lvl="0"/>
            <a:r>
              <a:rPr lang="tr-TR" sz="1200" b="1" dirty="0"/>
              <a:t>Notlar</a:t>
            </a:r>
          </a:p>
          <a:p>
            <a:pPr lvl="0"/>
            <a:r>
              <a:rPr lang="tr-TR" sz="1200" dirty="0"/>
              <a:t>Teslim notları veya izleyicilere ek bilgi sağlamak için Notlar bölümünü kullanın.</a:t>
            </a:r>
            <a:r>
              <a:rPr lang="tr-TR" sz="1200" baseline="0" dirty="0"/>
              <a:t> Sununuz sırasında Sunu Görünümü'nde bu notları görüntüleyin. </a:t>
            </a:r>
          </a:p>
          <a:p>
            <a:pPr lvl="0">
              <a:buFontTx/>
              <a:buNone/>
            </a:pPr>
            <a:r>
              <a:rPr lang="tr-TR" sz="1200" dirty="0"/>
              <a:t>Yazı tipi boyutuna dikkat edin (Erişilebilirlik, görünürlük, video kaydı ve çevrimiçi üretim için önemlidir)</a:t>
            </a:r>
          </a:p>
          <a:p>
            <a:pPr lvl="0"/>
            <a:endParaRPr lang="tr-TR" sz="1200" dirty="0"/>
          </a:p>
          <a:p>
            <a:pPr lvl="0">
              <a:buFontTx/>
              <a:buNone/>
            </a:pPr>
            <a:r>
              <a:rPr lang="tr-TR" sz="1200" b="1" dirty="0"/>
              <a:t>Birlikte kullanılan renkler </a:t>
            </a:r>
          </a:p>
          <a:p>
            <a:pPr lvl="0">
              <a:buFontTx/>
              <a:buNone/>
            </a:pPr>
            <a:r>
              <a:rPr lang="tr-TR" sz="1200" dirty="0"/>
              <a:t>Grafiklere, çizelgelere ve metin kutularına özellikle dikkat edin.</a:t>
            </a:r>
            <a:r>
              <a:rPr lang="tr-TR" sz="1200" baseline="0" dirty="0"/>
              <a:t> </a:t>
            </a:r>
            <a:endParaRPr lang="tr-TR" sz="1200" dirty="0"/>
          </a:p>
          <a:p>
            <a:pPr lvl="0"/>
            <a:r>
              <a:rPr lang="tr-TR" sz="1200" dirty="0"/>
              <a:t>Katılımcılar, siyah ve beyaz veya gri </a:t>
            </a:r>
            <a:r>
              <a:rPr lang="tr-TR" sz="1200" dirty="0" err="1"/>
              <a:t>tonlamalıyazdırabilir</a:t>
            </a:r>
            <a:r>
              <a:rPr lang="tr-TR" sz="1200" dirty="0"/>
              <a:t>. Tümüyle siyah ve beyaz ve </a:t>
            </a:r>
            <a:r>
              <a:rPr lang="tr-TR" sz="1200" dirty="0" err="1"/>
              <a:t>gri tonlamalı</a:t>
            </a:r>
            <a:r>
              <a:rPr lang="tr-TR" sz="1200" dirty="0"/>
              <a:t>yazdırırken renklerinizin uygun olacağından emin olmak için bir sınama baskısı çalıştırın.</a:t>
            </a:r>
          </a:p>
          <a:p>
            <a:pPr lvl="0">
              <a:buFontTx/>
              <a:buNone/>
            </a:pPr>
            <a:endParaRPr lang="tr-TR" sz="1200" dirty="0"/>
          </a:p>
          <a:p>
            <a:pPr lvl="0">
              <a:buFontTx/>
              <a:buNone/>
            </a:pPr>
            <a:r>
              <a:rPr lang="tr-TR" sz="1200" b="1" dirty="0"/>
              <a:t>Grafikler, tablolar ve çizimler</a:t>
            </a:r>
          </a:p>
          <a:p>
            <a:pPr lvl="0"/>
            <a:r>
              <a:rPr lang="tr-TR" sz="1200" dirty="0"/>
              <a:t>Basit tutun: Mümkünse, tutarlı ve dikkat dağıtmayan stiller ve renkler kullanın.</a:t>
            </a:r>
          </a:p>
          <a:p>
            <a:pPr lvl="0"/>
            <a:r>
              <a:rPr lang="tr-TR" sz="1200" dirty="0"/>
              <a:t>Tüm grafikleri ve tabloları etiketleyin.</a:t>
            </a:r>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Bu şablon bir grup ayarında eğitim malzemesi sunmak için başlangıç dosyası olarak kullanılabilir.</a:t>
            </a:r>
          </a:p>
          <a:p>
            <a:endParaRPr lang="tr-TR" dirty="0"/>
          </a:p>
          <a:p>
            <a:pPr lvl="0"/>
            <a:r>
              <a:rPr lang="tr-TR" sz="1200" b="1" dirty="0"/>
              <a:t>Bölümler</a:t>
            </a:r>
            <a:endParaRPr lang="tr-TR" sz="1200" b="0" dirty="0"/>
          </a:p>
          <a:p>
            <a:pPr lvl="0"/>
            <a:r>
              <a:rPr lang="tr-TR" sz="1200" b="0" dirty="0"/>
              <a:t>Bölüm eklemek için slaydı sağ tıklatın.</a:t>
            </a:r>
            <a:r>
              <a:rPr lang="tr-TR" sz="1200" b="0" baseline="0" dirty="0"/>
              <a:t> Bölümler slaytlarınızı düzenlemenize veya birden çok yazar arasındaki işbirliğini kolaylaştırmanıza yardımcı olabilir.</a:t>
            </a:r>
            <a:endParaRPr lang="tr-TR" sz="1200" b="0" dirty="0"/>
          </a:p>
          <a:p>
            <a:pPr lvl="0"/>
            <a:endParaRPr lang="tr-TR" sz="1200" b="1" dirty="0"/>
          </a:p>
          <a:p>
            <a:pPr lvl="0"/>
            <a:r>
              <a:rPr lang="tr-TR" sz="1200" b="1" dirty="0"/>
              <a:t>Notlar</a:t>
            </a:r>
          </a:p>
          <a:p>
            <a:pPr lvl="0"/>
            <a:r>
              <a:rPr lang="tr-TR" sz="1200" dirty="0"/>
              <a:t>Teslim notları veya izleyicilere ek bilgi sağlamak için Notlar bölümünü kullanın.</a:t>
            </a:r>
            <a:r>
              <a:rPr lang="tr-TR" sz="1200" baseline="0" dirty="0"/>
              <a:t> Sununuz sırasında Sunu Görünümü'nde bu notları görüntüleyin. </a:t>
            </a:r>
          </a:p>
          <a:p>
            <a:pPr lvl="0">
              <a:buFontTx/>
              <a:buNone/>
            </a:pPr>
            <a:r>
              <a:rPr lang="tr-TR" sz="1200" dirty="0"/>
              <a:t>Yazı tipi boyutuna dikkat edin (Erişilebilirlik, görünürlük, video kaydı ve çevrimiçi üretim için önemlidir)</a:t>
            </a:r>
          </a:p>
          <a:p>
            <a:pPr lvl="0"/>
            <a:endParaRPr lang="tr-TR" sz="1200" dirty="0"/>
          </a:p>
          <a:p>
            <a:pPr lvl="0">
              <a:buFontTx/>
              <a:buNone/>
            </a:pPr>
            <a:r>
              <a:rPr lang="tr-TR" sz="1200" b="1" dirty="0"/>
              <a:t>Birlikte kullanılan renkler </a:t>
            </a:r>
          </a:p>
          <a:p>
            <a:pPr lvl="0">
              <a:buFontTx/>
              <a:buNone/>
            </a:pPr>
            <a:r>
              <a:rPr lang="tr-TR" sz="1200" dirty="0"/>
              <a:t>Grafiklere, çizelgelere ve metin kutularına özellikle dikkat edin.</a:t>
            </a:r>
            <a:r>
              <a:rPr lang="tr-TR" sz="1200" baseline="0" dirty="0"/>
              <a:t> </a:t>
            </a:r>
            <a:endParaRPr lang="tr-TR" sz="1200" dirty="0"/>
          </a:p>
          <a:p>
            <a:pPr lvl="0"/>
            <a:r>
              <a:rPr lang="tr-TR" sz="1200" dirty="0"/>
              <a:t>Katılımcılar, siyah ve beyaz veya </a:t>
            </a:r>
            <a:r>
              <a:rPr lang="tr-TR" sz="1200" dirty="0" err="1"/>
              <a:t>gri tonlamalı</a:t>
            </a:r>
            <a:r>
              <a:rPr lang="tr-TR" sz="1200" dirty="0"/>
              <a:t>yazdırabilir. Tümüyle siyah ve beyaz ve </a:t>
            </a:r>
            <a:r>
              <a:rPr lang="tr-TR" sz="1200" dirty="0" err="1"/>
              <a:t>gri tonlamalı</a:t>
            </a:r>
            <a:r>
              <a:rPr lang="tr-TR" sz="1200" dirty="0"/>
              <a:t>yazdırırken renklerinizin uygun olacağından emin olmak için bir sınama baskısı çalıştırın.</a:t>
            </a:r>
          </a:p>
          <a:p>
            <a:pPr lvl="0">
              <a:buFontTx/>
              <a:buNone/>
            </a:pPr>
            <a:endParaRPr lang="tr-TR" sz="1200" dirty="0"/>
          </a:p>
          <a:p>
            <a:pPr lvl="0">
              <a:buFontTx/>
              <a:buNone/>
            </a:pPr>
            <a:r>
              <a:rPr lang="tr-TR" sz="1200" b="1" dirty="0"/>
              <a:t>Grafikler, tablolar ve çizimler</a:t>
            </a:r>
          </a:p>
          <a:p>
            <a:pPr lvl="0"/>
            <a:r>
              <a:rPr lang="tr-TR" sz="1200" dirty="0"/>
              <a:t>Basit tutun: Mümkünse, tutarlı ve dikkat dağıtmayan stiller ve renkler kullanın.</a:t>
            </a:r>
          </a:p>
          <a:p>
            <a:pPr lvl="0"/>
            <a:r>
              <a:rPr lang="tr-TR" sz="1200" dirty="0"/>
              <a:t>Tüm grafikleri ve tabloları etiketleyin.</a:t>
            </a:r>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a:t>Bu şablon bir grup ayarında eğitim malzemesi sunmak için başlangıç dosyası olarak kullanılabilir.</a:t>
            </a:r>
          </a:p>
          <a:p>
            <a:endParaRPr lang="tr-TR" dirty="0"/>
          </a:p>
          <a:p>
            <a:pPr lvl="0"/>
            <a:r>
              <a:rPr lang="tr-TR" sz="1200" b="1" dirty="0"/>
              <a:t>Bölümler</a:t>
            </a:r>
            <a:endParaRPr lang="tr-TR" sz="1200" b="0" dirty="0"/>
          </a:p>
          <a:p>
            <a:pPr lvl="0"/>
            <a:r>
              <a:rPr lang="tr-TR" sz="1200" b="0" dirty="0"/>
              <a:t>Bölüm eklemek için slaydı sağ tıklatın.</a:t>
            </a:r>
            <a:r>
              <a:rPr lang="tr-TR" sz="1200" b="0" baseline="0" dirty="0"/>
              <a:t> Bölümler slaytlarınızı düzenlemenize veya birden çok yazar arasındaki işbirliğini kolaylaştırmanıza yardımcı olabilir.</a:t>
            </a:r>
            <a:endParaRPr lang="tr-TR" sz="1200" b="0" dirty="0"/>
          </a:p>
          <a:p>
            <a:pPr lvl="0"/>
            <a:endParaRPr lang="tr-TR" sz="1200" b="1" dirty="0"/>
          </a:p>
          <a:p>
            <a:pPr lvl="0"/>
            <a:r>
              <a:rPr lang="tr-TR" sz="1200" b="1" dirty="0"/>
              <a:t>Notlar</a:t>
            </a:r>
          </a:p>
          <a:p>
            <a:pPr lvl="0"/>
            <a:r>
              <a:rPr lang="tr-TR" sz="1200" dirty="0"/>
              <a:t>Teslim notları veya izleyicilere ek bilgi sağlamak için Notlar bölümünü kullanın.</a:t>
            </a:r>
            <a:r>
              <a:rPr lang="tr-TR" sz="1200" baseline="0" dirty="0"/>
              <a:t> Sununuz sırasında Sunu Görünümü'nde bu notları görüntüleyin. </a:t>
            </a:r>
          </a:p>
          <a:p>
            <a:pPr lvl="0">
              <a:buFontTx/>
              <a:buNone/>
            </a:pPr>
            <a:r>
              <a:rPr lang="tr-TR" sz="1200" dirty="0"/>
              <a:t>Yazı tipi boyutuna dikkat edin (Erişilebilirlik, görünürlük, video kaydı ve çevrimiçi üretim için önemlidir)</a:t>
            </a:r>
          </a:p>
          <a:p>
            <a:pPr lvl="0"/>
            <a:endParaRPr lang="tr-TR" sz="1200" dirty="0"/>
          </a:p>
          <a:p>
            <a:pPr lvl="0">
              <a:buFontTx/>
              <a:buNone/>
            </a:pPr>
            <a:r>
              <a:rPr lang="tr-TR" sz="1200" b="1" dirty="0"/>
              <a:t>Birlikte kullanılan renkler </a:t>
            </a:r>
          </a:p>
          <a:p>
            <a:pPr lvl="0">
              <a:buFontTx/>
              <a:buNone/>
            </a:pPr>
            <a:r>
              <a:rPr lang="tr-TR" sz="1200" dirty="0"/>
              <a:t>Grafiklere, çizelgelere ve metin kutularına özellikle dikkat edin.</a:t>
            </a:r>
            <a:r>
              <a:rPr lang="tr-TR" sz="1200" baseline="0" dirty="0"/>
              <a:t> </a:t>
            </a:r>
            <a:endParaRPr lang="tr-TR" sz="1200" dirty="0"/>
          </a:p>
          <a:p>
            <a:pPr lvl="0"/>
            <a:r>
              <a:rPr lang="tr-TR" sz="1200" dirty="0"/>
              <a:t>Katılımcılar, siyah ve beyaz veya </a:t>
            </a:r>
            <a:r>
              <a:rPr lang="tr-TR" sz="1200" dirty="0" err="1"/>
              <a:t>gri tonlamalı</a:t>
            </a:r>
            <a:r>
              <a:rPr lang="tr-TR" sz="1200" dirty="0"/>
              <a:t>yazdırabilir. Tümüyle siyah ve beyaz ve </a:t>
            </a:r>
            <a:r>
              <a:rPr lang="tr-TR" sz="1200" dirty="0" err="1"/>
              <a:t>gri tonlamalı</a:t>
            </a:r>
            <a:r>
              <a:rPr lang="tr-TR" sz="1200" dirty="0"/>
              <a:t>yazdırırken renklerinizin uygun olacağından emin olmak için bir sınama baskısı çalıştırın.</a:t>
            </a:r>
          </a:p>
          <a:p>
            <a:pPr lvl="0">
              <a:buFontTx/>
              <a:buNone/>
            </a:pPr>
            <a:endParaRPr lang="tr-TR" sz="1200" dirty="0"/>
          </a:p>
          <a:p>
            <a:pPr lvl="0">
              <a:buFontTx/>
              <a:buNone/>
            </a:pPr>
            <a:r>
              <a:rPr lang="tr-TR" sz="1200" b="1" dirty="0"/>
              <a:t>Grafikler, tablolar ve çizimler</a:t>
            </a:r>
          </a:p>
          <a:p>
            <a:pPr lvl="0"/>
            <a:r>
              <a:rPr lang="tr-TR" sz="1200" dirty="0"/>
              <a:t>Basit tutun: Mümkünse, tutarlı ve dikkat dağıtmayan stiller ve renkler kullanın.</a:t>
            </a:r>
          </a:p>
          <a:p>
            <a:pPr lvl="0"/>
            <a:r>
              <a:rPr lang="tr-TR" sz="1200" dirty="0"/>
              <a:t>Tüm grafikleri ve tabloları etiketleyin.</a:t>
            </a:r>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tr-TR" b="1" cap="small" baseline="0">
                <a:solidFill>
                  <a:srgbClr val="003300"/>
                </a:solidFill>
              </a:defRPr>
            </a:lvl1pPr>
          </a:lstStyle>
          <a:p>
            <a:r>
              <a:rPr kumimoji="0" lang="tr-TR"/>
              <a:t>Ana başlık stilini düzenlemek için tıklatın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tr-TR" sz="2000" b="0">
                <a:solidFill>
                  <a:schemeClr val="tx1"/>
                </a:solidFill>
                <a:latin typeface="Georgia" pitchFamily="18" charset="0"/>
              </a:defRPr>
            </a:lvl1pPr>
            <a:lvl2pPr marL="457200" indent="0" algn="ctr" eaLnBrk="1" latinLnBrk="0" hangingPunct="1">
              <a:buNone/>
              <a:defRPr kumimoji="0" lang="tr-TR">
                <a:solidFill>
                  <a:schemeClr val="tx1">
                    <a:tint val="75000"/>
                  </a:schemeClr>
                </a:solidFill>
              </a:defRPr>
            </a:lvl2pPr>
            <a:lvl3pPr marL="914400" indent="0" algn="ctr" eaLnBrk="1" latinLnBrk="0" hangingPunct="1">
              <a:buNone/>
              <a:defRPr kumimoji="0" lang="tr-TR">
                <a:solidFill>
                  <a:schemeClr val="tx1">
                    <a:tint val="75000"/>
                  </a:schemeClr>
                </a:solidFill>
              </a:defRPr>
            </a:lvl3pPr>
            <a:lvl4pPr marL="1371600" indent="0" algn="ctr" eaLnBrk="1" latinLnBrk="0" hangingPunct="1">
              <a:buNone/>
              <a:defRPr kumimoji="0" lang="tr-TR">
                <a:solidFill>
                  <a:schemeClr val="tx1">
                    <a:tint val="75000"/>
                  </a:schemeClr>
                </a:solidFill>
              </a:defRPr>
            </a:lvl4pPr>
            <a:lvl5pPr marL="1828800" indent="0" algn="ctr" eaLnBrk="1" latinLnBrk="0" hangingPunct="1">
              <a:buNone/>
              <a:defRPr kumimoji="0" lang="tr-TR">
                <a:solidFill>
                  <a:schemeClr val="tx1">
                    <a:tint val="75000"/>
                  </a:schemeClr>
                </a:solidFill>
              </a:defRPr>
            </a:lvl5pPr>
            <a:lvl6pPr marL="2286000" indent="0" algn="ctr" eaLnBrk="1" latinLnBrk="0" hangingPunct="1">
              <a:buNone/>
              <a:defRPr kumimoji="0" lang="tr-TR">
                <a:solidFill>
                  <a:schemeClr val="tx1">
                    <a:tint val="75000"/>
                  </a:schemeClr>
                </a:solidFill>
              </a:defRPr>
            </a:lvl6pPr>
            <a:lvl7pPr marL="2743200" indent="0" algn="ctr" eaLnBrk="1" latinLnBrk="0" hangingPunct="1">
              <a:buNone/>
              <a:defRPr kumimoji="0" lang="tr-TR">
                <a:solidFill>
                  <a:schemeClr val="tx1">
                    <a:tint val="75000"/>
                  </a:schemeClr>
                </a:solidFill>
              </a:defRPr>
            </a:lvl7pPr>
            <a:lvl8pPr marL="3200400" indent="0" algn="ctr" eaLnBrk="1" latinLnBrk="0" hangingPunct="1">
              <a:buNone/>
              <a:defRPr kumimoji="0" lang="tr-TR">
                <a:solidFill>
                  <a:schemeClr val="tx1">
                    <a:tint val="75000"/>
                  </a:schemeClr>
                </a:solidFill>
              </a:defRPr>
            </a:lvl8pPr>
            <a:lvl9pPr marL="3657600" indent="0" algn="ctr" eaLnBrk="1" latinLnBrk="0" hangingPunct="1">
              <a:buNone/>
              <a:defRPr kumimoji="0" lang="tr-TR">
                <a:solidFill>
                  <a:schemeClr val="tx1">
                    <a:tint val="75000"/>
                  </a:schemeClr>
                </a:solidFill>
              </a:defRPr>
            </a:lvl9pPr>
          </a:lstStyle>
          <a:p>
            <a:pPr eaLnBrk="1" latinLnBrk="0" hangingPunct="1"/>
            <a:r>
              <a:rPr lang="tr-TR"/>
              <a:t>Asıl alt başlık stilini düzenlemek için tıklatın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tr-TR" sz="2000" baseline="0"/>
            </a:lvl1pPr>
          </a:lstStyle>
          <a:p>
            <a:r>
              <a:rPr kumimoji="0" lang="tr-TR"/>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a:t>Asıl başlık stili için tıklatın</a:t>
            </a:r>
            <a:endParaRPr/>
          </a:p>
        </p:txBody>
      </p:sp>
      <p:sp>
        <p:nvSpPr>
          <p:cNvPr id="3" name="Date Placeholder 2"/>
          <p:cNvSpPr>
            <a:spLocks noGrp="1"/>
          </p:cNvSpPr>
          <p:nvPr>
            <p:ph type="dt" sz="half" idx="10"/>
          </p:nvPr>
        </p:nvSpPr>
        <p:spPr/>
        <p:txBody>
          <a:bodyPr/>
          <a:lstStyle/>
          <a:p>
            <a:fld id="{757B281C-5159-4971-8228-52B9A72E9ED2}" type="datetimeFigureOut">
              <a:pPr/>
              <a:t>10.03.2017</a:t>
            </a:fld>
            <a:endParaRPr kumimoji="0" lang="tr-TR"/>
          </a:p>
        </p:txBody>
      </p:sp>
      <p:sp>
        <p:nvSpPr>
          <p:cNvPr id="4" name="Footer Placeholder 3"/>
          <p:cNvSpPr>
            <a:spLocks noGrp="1"/>
          </p:cNvSpPr>
          <p:nvPr>
            <p:ph type="ftr" sz="quarter" idx="11"/>
          </p:nvPr>
        </p:nvSpPr>
        <p:spPr/>
        <p:txBody>
          <a:bodyPr/>
          <a:lstStyle/>
          <a:p>
            <a:endParaRPr kumimoji="0" lang="tr-TR"/>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10.03.2017</a:t>
            </a:fld>
            <a:endParaRPr kumimoji="0" lang="tr-TR"/>
          </a:p>
        </p:txBody>
      </p:sp>
      <p:sp>
        <p:nvSpPr>
          <p:cNvPr id="3" name="Footer Placeholder 2"/>
          <p:cNvSpPr>
            <a:spLocks noGrp="1"/>
          </p:cNvSpPr>
          <p:nvPr>
            <p:ph type="ftr" sz="quarter" idx="11"/>
          </p:nvPr>
        </p:nvSpPr>
        <p:spPr/>
        <p:txBody>
          <a:bodyPr/>
          <a:lstStyle/>
          <a:p>
            <a:endParaRPr kumimoji="0" lang="tr-TR"/>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Yalnızca Arka Pla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10.03.2017</a:t>
            </a:fld>
            <a:endParaRPr kumimoji="0" lang="tr-TR"/>
          </a:p>
        </p:txBody>
      </p:sp>
      <p:sp>
        <p:nvSpPr>
          <p:cNvPr id="4" name="Footer Placeholder 4"/>
          <p:cNvSpPr>
            <a:spLocks noGrp="1"/>
          </p:cNvSpPr>
          <p:nvPr>
            <p:ph type="ftr" sz="quarter" idx="11"/>
          </p:nvPr>
        </p:nvSpPr>
        <p:spPr>
          <a:xfrm>
            <a:off x="3352800" y="6356350"/>
            <a:ext cx="2895600" cy="365125"/>
          </a:xfrm>
        </p:spPr>
        <p:txBody>
          <a:bodyPr/>
          <a:lstStyle/>
          <a:p>
            <a:endParaRPr kumimoji="0" lang="tr-T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757B281C-5159-4971-8228-52B9A72E9ED2}" type="datetimeFigureOut">
              <a:pPr/>
              <a:t>10.03.2017</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a:t>Şirket Logosu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4" name="Date Placeholder 3"/>
          <p:cNvSpPr>
            <a:spLocks noGrp="1"/>
          </p:cNvSpPr>
          <p:nvPr>
            <p:ph type="dt" sz="half" idx="10"/>
          </p:nvPr>
        </p:nvSpPr>
        <p:spPr/>
        <p:txBody>
          <a:bodyPr/>
          <a:lstStyle/>
          <a:p>
            <a:fld id="{757B281C-5159-4971-8228-52B9A72E9ED2}" type="datetimeFigureOut">
              <a:pPr/>
              <a:t>10.03.2017</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a:t>Asıl başlık stili için tıklatın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tr-TR" sz="28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tr-TR" sz="28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5" name="Date Placeholder 4"/>
          <p:cNvSpPr>
            <a:spLocks noGrp="1"/>
          </p:cNvSpPr>
          <p:nvPr>
            <p:ph type="dt" sz="half" idx="10"/>
          </p:nvPr>
        </p:nvSpPr>
        <p:spPr/>
        <p:txBody>
          <a:bodyPr/>
          <a:lstStyle/>
          <a:p>
            <a:fld id="{757B281C-5159-4971-8228-52B9A72E9ED2}" type="datetimeFigureOut">
              <a:pPr/>
              <a:t>10.03.2017</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tr-TR"/>
            </a:lvl1pPr>
          </a:lstStyle>
          <a:p>
            <a:pPr eaLnBrk="1" latinLnBrk="0" hangingPunct="1"/>
            <a:r>
              <a:rPr lang="tr-TR"/>
              <a:t>Asıl başlık stili için tıklatın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tr-TR" sz="2400" b="1"/>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a:t>Asıl metin stillerini düzenlemek için tıklatın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tr-TR" sz="2400"/>
            </a:lvl1pPr>
            <a:lvl2pPr eaLnBrk="1" latinLnBrk="0" hangingPunct="1">
              <a:defRPr kumimoji="0" lang="tr-TR" sz="2000"/>
            </a:lvl2pPr>
            <a:lvl3pPr eaLnBrk="1" latinLnBrk="0" hangingPunct="1">
              <a:defRPr kumimoji="0" lang="tr-TR" sz="1800"/>
            </a:lvl3pPr>
            <a:lvl4pPr eaLnBrk="1" latinLnBrk="0" hangingPunct="1">
              <a:defRPr kumimoji="0" lang="tr-TR" sz="1600"/>
            </a:lvl4pPr>
            <a:lvl5pPr eaLnBrk="1" latinLnBrk="0" hangingPunct="1">
              <a:defRPr kumimoji="0" lang="tr-TR" sz="1600"/>
            </a:lvl5pPr>
            <a:lvl6pPr eaLnBrk="1" latinLnBrk="0" hangingPunct="1">
              <a:defRPr kumimoji="0" lang="tr-TR" sz="1600"/>
            </a:lvl6pPr>
            <a:lvl7pPr eaLnBrk="1" latinLnBrk="0" hangingPunct="1">
              <a:defRPr kumimoji="0" lang="tr-TR" sz="1600"/>
            </a:lvl7pPr>
            <a:lvl8pPr eaLnBrk="1" latinLnBrk="0" hangingPunct="1">
              <a:defRPr kumimoji="0" lang="tr-TR" sz="1600"/>
            </a:lvl8pPr>
            <a:lvl9pPr eaLnBrk="1" latinLnBrk="0" hangingPunct="1">
              <a:defRPr kumimoji="0" lang="tr-TR" sz="1600"/>
            </a:lvl9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tr-TR" sz="2400" b="1"/>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a:t>Asıl metin stillerini düzenlemek için tıklatın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tr-TR" sz="2400"/>
            </a:lvl1pPr>
            <a:lvl2pPr eaLnBrk="1" latinLnBrk="0" hangingPunct="1">
              <a:defRPr kumimoji="0" lang="tr-TR" sz="2000"/>
            </a:lvl2pPr>
            <a:lvl3pPr eaLnBrk="1" latinLnBrk="0" hangingPunct="1">
              <a:defRPr kumimoji="0" lang="tr-TR" sz="1800"/>
            </a:lvl3pPr>
            <a:lvl4pPr eaLnBrk="1" latinLnBrk="0" hangingPunct="1">
              <a:defRPr kumimoji="0" lang="tr-TR" sz="1600"/>
            </a:lvl4pPr>
            <a:lvl5pPr eaLnBrk="1" latinLnBrk="0" hangingPunct="1">
              <a:defRPr kumimoji="0" lang="tr-TR" sz="1600"/>
            </a:lvl5pPr>
            <a:lvl6pPr eaLnBrk="1" latinLnBrk="0" hangingPunct="1">
              <a:defRPr kumimoji="0" lang="tr-TR" sz="1600"/>
            </a:lvl6pPr>
            <a:lvl7pPr eaLnBrk="1" latinLnBrk="0" hangingPunct="1">
              <a:defRPr kumimoji="0" lang="tr-TR" sz="1600"/>
            </a:lvl7pPr>
            <a:lvl8pPr eaLnBrk="1" latinLnBrk="0" hangingPunct="1">
              <a:defRPr kumimoji="0" lang="tr-TR" sz="1600"/>
            </a:lvl8pPr>
            <a:lvl9pPr eaLnBrk="1" latinLnBrk="0" hangingPunct="1">
              <a:defRPr kumimoji="0" lang="tr-TR" sz="1600"/>
            </a:lvl9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7" name="Date Placeholder 6"/>
          <p:cNvSpPr>
            <a:spLocks noGrp="1"/>
          </p:cNvSpPr>
          <p:nvPr>
            <p:ph type="dt" sz="half" idx="10"/>
          </p:nvPr>
        </p:nvSpPr>
        <p:spPr/>
        <p:txBody>
          <a:bodyPr/>
          <a:lstStyle/>
          <a:p>
            <a:fld id="{757B281C-5159-4971-8228-52B9A72E9ED2}" type="datetimeFigureOut">
              <a:pPr/>
              <a:t>10.03.2017</a:t>
            </a:fld>
            <a:endParaRPr kumimoji="0" lang="tr-TR"/>
          </a:p>
        </p:txBody>
      </p:sp>
      <p:sp>
        <p:nvSpPr>
          <p:cNvPr id="8" name="Footer Placeholder 7"/>
          <p:cNvSpPr>
            <a:spLocks noGrp="1"/>
          </p:cNvSpPr>
          <p:nvPr>
            <p:ph type="ftr" sz="quarter" idx="11"/>
          </p:nvPr>
        </p:nvSpPr>
        <p:spPr/>
        <p:txBody>
          <a:bodyPr/>
          <a:lstStyle/>
          <a:p>
            <a:endParaRPr kumimoji="0" lang="tr-TR"/>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çerik, Açıklamalı Alt Yazıyl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tr-TR" sz="2000" b="1"/>
            </a:lvl1pPr>
          </a:lstStyle>
          <a:p>
            <a:pPr eaLnBrk="1" latinLnBrk="0" hangingPunct="1"/>
            <a:r>
              <a:rPr lang="tr-TR"/>
              <a:t>Asıl başlık stili için tıklatın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tr-TR" sz="3200"/>
            </a:lvl1pPr>
            <a:lvl2pPr eaLnBrk="1" latinLnBrk="0" hangingPunct="1">
              <a:defRPr kumimoji="0" lang="tr-TR" sz="2800"/>
            </a:lvl2pPr>
            <a:lvl3pPr eaLnBrk="1" latinLnBrk="0" hangingPunct="1">
              <a:defRPr kumimoji="0" lang="tr-TR" sz="2400"/>
            </a:lvl3pPr>
            <a:lvl4pPr eaLnBrk="1" latinLnBrk="0" hangingPunct="1">
              <a:defRPr kumimoji="0" lang="tr-TR" sz="2000"/>
            </a:lvl4pPr>
            <a:lvl5pPr eaLnBrk="1" latinLnBrk="0" hangingPunct="1">
              <a:defRPr kumimoji="0" lang="tr-TR" sz="2000"/>
            </a:lvl5pPr>
            <a:lvl6pPr eaLnBrk="1" latinLnBrk="0" hangingPunct="1">
              <a:defRPr kumimoji="0" lang="tr-TR" sz="2000"/>
            </a:lvl6pPr>
            <a:lvl7pPr eaLnBrk="1" latinLnBrk="0" hangingPunct="1">
              <a:defRPr kumimoji="0" lang="tr-TR" sz="2000"/>
            </a:lvl7pPr>
            <a:lvl8pPr eaLnBrk="1" latinLnBrk="0" hangingPunct="1">
              <a:defRPr kumimoji="0" lang="tr-TR" sz="2000"/>
            </a:lvl8pPr>
            <a:lvl9pPr eaLnBrk="1" latinLnBrk="0" hangingPunct="1">
              <a:defRPr kumimoji="0" lang="tr-TR" sz="2000"/>
            </a:lvl9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a:t>Asıl metin stillerini düzenlemek için tıklatın</a:t>
            </a:r>
          </a:p>
        </p:txBody>
      </p:sp>
      <p:sp>
        <p:nvSpPr>
          <p:cNvPr id="5" name="Date Placeholder 4"/>
          <p:cNvSpPr>
            <a:spLocks noGrp="1"/>
          </p:cNvSpPr>
          <p:nvPr>
            <p:ph type="dt" sz="half" idx="10"/>
          </p:nvPr>
        </p:nvSpPr>
        <p:spPr/>
        <p:txBody>
          <a:bodyPr/>
          <a:lstStyle/>
          <a:p>
            <a:fld id="{757B281C-5159-4971-8228-52B9A72E9ED2}" type="datetimeFigureOut">
              <a:pPr/>
              <a:t>10.03.2017</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Resim, Açıklamalı Alt Yazıyl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tr-TR" sz="2000" b="1"/>
            </a:lvl1pPr>
          </a:lstStyle>
          <a:p>
            <a:pPr eaLnBrk="1" latinLnBrk="0" hangingPunct="1"/>
            <a:r>
              <a:rPr lang="tr-TR"/>
              <a:t>Asıl başlık stili için tıklatın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tr-TR" sz="3200"/>
            </a:lvl1pPr>
            <a:lvl2pPr marL="457200" indent="0" eaLnBrk="1" latinLnBrk="0" hangingPunct="1">
              <a:buNone/>
              <a:defRPr kumimoji="0" lang="tr-TR" sz="2800"/>
            </a:lvl2pPr>
            <a:lvl3pPr marL="914400" indent="0" eaLnBrk="1" latinLnBrk="0" hangingPunct="1">
              <a:buNone/>
              <a:defRPr kumimoji="0" lang="tr-TR" sz="2400"/>
            </a:lvl3pPr>
            <a:lvl4pPr marL="1371600" indent="0" eaLnBrk="1" latinLnBrk="0" hangingPunct="1">
              <a:buNone/>
              <a:defRPr kumimoji="0" lang="tr-TR" sz="2000"/>
            </a:lvl4pPr>
            <a:lvl5pPr marL="1828800" indent="0" eaLnBrk="1" latinLnBrk="0" hangingPunct="1">
              <a:buNone/>
              <a:defRPr kumimoji="0" lang="tr-TR" sz="2000"/>
            </a:lvl5pPr>
            <a:lvl6pPr marL="2286000" indent="0" eaLnBrk="1" latinLnBrk="0" hangingPunct="1">
              <a:buNone/>
              <a:defRPr kumimoji="0" lang="tr-TR" sz="2000"/>
            </a:lvl6pPr>
            <a:lvl7pPr marL="2743200" indent="0" eaLnBrk="1" latinLnBrk="0" hangingPunct="1">
              <a:buNone/>
              <a:defRPr kumimoji="0" lang="tr-TR" sz="2000"/>
            </a:lvl7pPr>
            <a:lvl8pPr marL="3200400" indent="0" eaLnBrk="1" latinLnBrk="0" hangingPunct="1">
              <a:buNone/>
              <a:defRPr kumimoji="0" lang="tr-TR" sz="2000"/>
            </a:lvl8pPr>
            <a:lvl9pPr marL="3657600" indent="0" eaLnBrk="1" latinLnBrk="0" hangingPunct="1">
              <a:buNone/>
              <a:defRPr kumimoji="0" lang="tr-TR" sz="2000"/>
            </a:lvl9pPr>
          </a:lstStyle>
          <a:p>
            <a:pPr eaLnBrk="1" latinLnBrk="0" hangingPunct="1"/>
            <a:r>
              <a:rPr lang="tr-TR"/>
              <a:t>Resim eklemek için simgeyi tıklatın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a:t>Asıl metin stillerini düzenlemek için tıklatın</a:t>
            </a:r>
          </a:p>
        </p:txBody>
      </p:sp>
      <p:sp>
        <p:nvSpPr>
          <p:cNvPr id="5" name="Date Placeholder 4"/>
          <p:cNvSpPr>
            <a:spLocks noGrp="1"/>
          </p:cNvSpPr>
          <p:nvPr>
            <p:ph type="dt" sz="half" idx="10"/>
          </p:nvPr>
        </p:nvSpPr>
        <p:spPr/>
        <p:txBody>
          <a:bodyPr/>
          <a:lstStyle/>
          <a:p>
            <a:fld id="{757B281C-5159-4971-8228-52B9A72E9ED2}" type="datetimeFigureOut">
              <a:pPr/>
              <a:t>10.03.2017</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a:t>Asıl başlık stili için tıklatın</a:t>
            </a:r>
            <a:endParaRPr/>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4" name="Date Placeholder 3"/>
          <p:cNvSpPr>
            <a:spLocks noGrp="1"/>
          </p:cNvSpPr>
          <p:nvPr>
            <p:ph type="dt" sz="half" idx="10"/>
          </p:nvPr>
        </p:nvSpPr>
        <p:spPr/>
        <p:txBody>
          <a:bodyPr/>
          <a:lstStyle/>
          <a:p>
            <a:fld id="{757B281C-5159-4971-8228-52B9A72E9ED2}" type="datetimeFigureOut">
              <a:pPr/>
              <a:t>10.03.2017</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tr-TR"/>
              <a:t>Asıl başlık stili için tıklatın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a:p>
        </p:txBody>
      </p:sp>
      <p:sp>
        <p:nvSpPr>
          <p:cNvPr id="4" name="Date Placeholder 3"/>
          <p:cNvSpPr>
            <a:spLocks noGrp="1"/>
          </p:cNvSpPr>
          <p:nvPr>
            <p:ph type="dt" sz="half" idx="10"/>
          </p:nvPr>
        </p:nvSpPr>
        <p:spPr/>
        <p:txBody>
          <a:bodyPr/>
          <a:lstStyle/>
          <a:p>
            <a:fld id="{757B281C-5159-4971-8228-52B9A72E9ED2}" type="datetimeFigureOut">
              <a:pPr/>
              <a:t>10.03.2017</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tr-TR"/>
              <a:t>Asıl başlık stili için tıklatın</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tr-TR" sz="1200">
                <a:solidFill>
                  <a:schemeClr val="tx1">
                    <a:tint val="75000"/>
                  </a:schemeClr>
                </a:solidFill>
              </a:defRPr>
            </a:lvl1pPr>
          </a:lstStyle>
          <a:p>
            <a:fld id="{757B281C-5159-4971-8228-52B9A72E9ED2}" type="datetimeFigureOut">
              <a:pPr/>
              <a:t>10.03.2017</a:t>
            </a:fld>
            <a:endParaRPr kumimoji="0" lang="tr-T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tr-TR" sz="1200">
                <a:solidFill>
                  <a:schemeClr val="tx1">
                    <a:tint val="75000"/>
                  </a:schemeClr>
                </a:solidFill>
              </a:defRPr>
            </a:lvl1pPr>
          </a:lstStyle>
          <a:p>
            <a:endParaRPr kumimoji="0" lang="tr-T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tr-TR" sz="1200">
                <a:solidFill>
                  <a:schemeClr val="tx1">
                    <a:tint val="75000"/>
                  </a:schemeClr>
                </a:solidFill>
              </a:defRPr>
            </a:lvl1pPr>
          </a:lstStyle>
          <a:p>
            <a:fld id="{33D6E5A2-EC83-451F-A719-9AC1370DD5CF}" type="slidenum">
              <a:pPr/>
              <a:t>‹#›</a:t>
            </a:fld>
            <a:endParaRPr kumimoji="0" lang="tr-TR"/>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tr-T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p:bodyStyle>
    <p:otherStyle>
      <a:defPPr>
        <a:defRPr kumimoji="0" lang="tr-TR"/>
      </a:defPPr>
      <a:lvl1pPr marL="0" algn="l" defTabSz="914400" rtl="0" eaLnBrk="1" latinLnBrk="0" hangingPunct="1">
        <a:defRPr kumimoji="0" lang="tr-TR" sz="1800" kern="1200">
          <a:solidFill>
            <a:schemeClr val="tx1"/>
          </a:solidFill>
          <a:latin typeface="+mn-lt"/>
          <a:ea typeface="+mn-ea"/>
          <a:cs typeface="+mn-cs"/>
        </a:defRPr>
      </a:lvl1pPr>
      <a:lvl2pPr marL="457200" algn="l" defTabSz="914400" rtl="0" eaLnBrk="1" latinLnBrk="0" hangingPunct="1">
        <a:defRPr kumimoji="0" lang="tr-TR" sz="1800" kern="1200">
          <a:solidFill>
            <a:schemeClr val="tx1"/>
          </a:solidFill>
          <a:latin typeface="+mn-lt"/>
          <a:ea typeface="+mn-ea"/>
          <a:cs typeface="+mn-cs"/>
        </a:defRPr>
      </a:lvl2pPr>
      <a:lvl3pPr marL="914400" algn="l" defTabSz="914400" rtl="0" eaLnBrk="1" latinLnBrk="0" hangingPunct="1">
        <a:defRPr kumimoji="0" lang="tr-TR" sz="1800" kern="1200">
          <a:solidFill>
            <a:schemeClr val="tx1"/>
          </a:solidFill>
          <a:latin typeface="+mn-lt"/>
          <a:ea typeface="+mn-ea"/>
          <a:cs typeface="+mn-cs"/>
        </a:defRPr>
      </a:lvl3pPr>
      <a:lvl4pPr marL="1371600" algn="l" defTabSz="914400" rtl="0" eaLnBrk="1" latinLnBrk="0" hangingPunct="1">
        <a:defRPr kumimoji="0" lang="tr-TR" sz="1800" kern="1200">
          <a:solidFill>
            <a:schemeClr val="tx1"/>
          </a:solidFill>
          <a:latin typeface="+mn-lt"/>
          <a:ea typeface="+mn-ea"/>
          <a:cs typeface="+mn-cs"/>
        </a:defRPr>
      </a:lvl4pPr>
      <a:lvl5pPr marL="1828800" algn="l" defTabSz="914400" rtl="0" eaLnBrk="1" latinLnBrk="0" hangingPunct="1">
        <a:defRPr kumimoji="0" lang="tr-TR" sz="1800" kern="1200">
          <a:solidFill>
            <a:schemeClr val="tx1"/>
          </a:solidFill>
          <a:latin typeface="+mn-lt"/>
          <a:ea typeface="+mn-ea"/>
          <a:cs typeface="+mn-cs"/>
        </a:defRPr>
      </a:lvl5pPr>
      <a:lvl6pPr marL="2286000" algn="l" defTabSz="914400" rtl="0" eaLnBrk="1" latinLnBrk="0" hangingPunct="1">
        <a:defRPr kumimoji="0" lang="tr-TR" sz="1800" kern="1200">
          <a:solidFill>
            <a:schemeClr val="tx1"/>
          </a:solidFill>
          <a:latin typeface="+mn-lt"/>
          <a:ea typeface="+mn-ea"/>
          <a:cs typeface="+mn-cs"/>
        </a:defRPr>
      </a:lvl6pPr>
      <a:lvl7pPr marL="2743200" algn="l" defTabSz="914400" rtl="0" eaLnBrk="1" latinLnBrk="0" hangingPunct="1">
        <a:defRPr kumimoji="0" lang="tr-TR" sz="1800" kern="1200">
          <a:solidFill>
            <a:schemeClr val="tx1"/>
          </a:solidFill>
          <a:latin typeface="+mn-lt"/>
          <a:ea typeface="+mn-ea"/>
          <a:cs typeface="+mn-cs"/>
        </a:defRPr>
      </a:lvl7pPr>
      <a:lvl8pPr marL="3200400" algn="l" defTabSz="914400" rtl="0" eaLnBrk="1" latinLnBrk="0" hangingPunct="1">
        <a:defRPr kumimoji="0" lang="tr-TR" sz="1800" kern="1200">
          <a:solidFill>
            <a:schemeClr val="tx1"/>
          </a:solidFill>
          <a:latin typeface="+mn-lt"/>
          <a:ea typeface="+mn-ea"/>
          <a:cs typeface="+mn-cs"/>
        </a:defRPr>
      </a:lvl8pPr>
      <a:lvl9pPr marL="3657600" algn="l" defTabSz="914400" rtl="0" eaLnBrk="1" latinLnBrk="0" hangingPunct="1">
        <a:defRPr kumimoji="0" lang="tr-T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emaltuskan@yahoo.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tr-TR" dirty="0"/>
              <a:t>PEDİATRİK ODYOLOJİ</a:t>
            </a:r>
          </a:p>
        </p:txBody>
      </p:sp>
      <p:sp>
        <p:nvSpPr>
          <p:cNvPr id="3" name="Subtitle 2"/>
          <p:cNvSpPr>
            <a:spLocks noGrp="1"/>
          </p:cNvSpPr>
          <p:nvPr>
            <p:ph type="subTitle" idx="1"/>
            <p:custDataLst>
              <p:tags r:id="rId3"/>
            </p:custDataLst>
          </p:nvPr>
        </p:nvSpPr>
        <p:spPr>
          <a:xfrm>
            <a:off x="3059832" y="4038600"/>
            <a:ext cx="5675096" cy="990600"/>
          </a:xfrm>
        </p:spPr>
        <p:txBody>
          <a:bodyPr>
            <a:normAutofit/>
          </a:bodyPr>
          <a:lstStyle/>
          <a:p>
            <a:r>
              <a:rPr lang="tr-TR" sz="2400" dirty="0">
                <a:latin typeface="+mn-lt"/>
              </a:rPr>
              <a:t>Yrd.  Doçent Doktor Kemal Tuskan</a:t>
            </a:r>
          </a:p>
          <a:p>
            <a:endParaRPr lang="tr-TR" sz="2400" dirty="0">
              <a:latin typeface="+mn-lt"/>
            </a:endParaRP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899593" y="1628800"/>
            <a:ext cx="8136904" cy="4162405"/>
          </a:xfrm>
        </p:spPr>
        <p:txBody>
          <a:bodyPr>
            <a:normAutofit fontScale="92500"/>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r>
              <a:rPr lang="tr-TR" dirty="0"/>
              <a:t>ÖNEMLİ NOT olarak şunun altını çizmeliyiz. Yukarıda da detaylı olarak anlatıldığı gibi eğer dış kulak yolundan </a:t>
            </a:r>
            <a:r>
              <a:rPr lang="tr-TR" dirty="0" err="1"/>
              <a:t>koklea</a:t>
            </a:r>
            <a:r>
              <a:rPr lang="tr-TR" dirty="0"/>
              <a:t> dış tüylü hücrelere kadar işitme yolu açık ve çalışıyorsa testler pozitiftir. </a:t>
            </a:r>
          </a:p>
          <a:p>
            <a:pPr marL="0" indent="0" algn="ctr">
              <a:buNone/>
            </a:pPr>
            <a:r>
              <a:rPr lang="tr-TR" dirty="0"/>
              <a:t>Bu testi pozitif olması duymanın gerçekleştiği anlamına gelmez. </a:t>
            </a:r>
            <a:r>
              <a:rPr lang="tr-TR" i="1" u="sng" dirty="0"/>
              <a:t>DUYAN KULAK DEĞİL BEYİNDİR</a:t>
            </a:r>
            <a:r>
              <a:rPr lang="tr-TR" dirty="0"/>
              <a:t>.</a:t>
            </a:r>
          </a:p>
        </p:txBody>
      </p:sp>
    </p:spTree>
    <p:extLst>
      <p:ext uri="{BB962C8B-B14F-4D97-AF65-F5344CB8AC3E}">
        <p14:creationId xmlns:p14="http://schemas.microsoft.com/office/powerpoint/2010/main" val="3967378763"/>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899593" y="1628800"/>
            <a:ext cx="8136904" cy="4162405"/>
          </a:xfrm>
        </p:spPr>
        <p:txBody>
          <a:bodyPr>
            <a:normAutofit fontScale="77500" lnSpcReduction="20000"/>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r>
              <a:rPr lang="tr-TR" dirty="0"/>
              <a:t>Otoakustik emisyonlar teorik olarak mevcut olduğu 40’lı yıllarda tahmin edilebilmiştir. Bu hücrelerin boyunun kısalıp uzaması sonucu ses üretecekleri ve bu seslerin de kaydedilebileceği o yıllarda tahmin edilse de ancak 70’li yıllara kadar </a:t>
            </a:r>
            <a:r>
              <a:rPr lang="tr-TR" dirty="0" err="1"/>
              <a:t>kokleanın</a:t>
            </a:r>
            <a:r>
              <a:rPr lang="tr-TR" dirty="0"/>
              <a:t> beyin gibi </a:t>
            </a:r>
            <a:r>
              <a:rPr lang="tr-TR" dirty="0" err="1"/>
              <a:t>non</a:t>
            </a:r>
            <a:r>
              <a:rPr lang="tr-TR" dirty="0"/>
              <a:t>-lineer ve aktif bir organ olduğu anlaşılmış ancak bu sesleri kaydetmek, dolayısıyla varlığını kanıtlamak mümkün olmuştur. İlginçtir, 60 ‘</a:t>
            </a:r>
            <a:r>
              <a:rPr lang="tr-TR" dirty="0" err="1"/>
              <a:t>lı</a:t>
            </a:r>
            <a:r>
              <a:rPr lang="tr-TR" dirty="0"/>
              <a:t> yıllarda iç kulağın işitmede pasif rol aldığını iddia eden </a:t>
            </a:r>
            <a:r>
              <a:rPr lang="tr-TR" dirty="0" err="1"/>
              <a:t>Bekesy</a:t>
            </a:r>
            <a:r>
              <a:rPr lang="tr-TR" dirty="0"/>
              <a:t> Nobel ödülünü de kazanmıştı. Oysa fizikçi Thomas Gold 40’larda </a:t>
            </a:r>
            <a:r>
              <a:rPr lang="tr-TR" dirty="0" err="1"/>
              <a:t>kokleanın</a:t>
            </a:r>
            <a:r>
              <a:rPr lang="tr-TR" dirty="0"/>
              <a:t> aktif rolü olması gerektiğini söylemişti.</a:t>
            </a:r>
          </a:p>
        </p:txBody>
      </p:sp>
    </p:spTree>
    <p:extLst>
      <p:ext uri="{BB962C8B-B14F-4D97-AF65-F5344CB8AC3E}">
        <p14:creationId xmlns:p14="http://schemas.microsoft.com/office/powerpoint/2010/main" val="3704091573"/>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467544" y="1628800"/>
            <a:ext cx="8568953" cy="4824536"/>
          </a:xfrm>
        </p:spPr>
        <p:txBody>
          <a:bodyPr>
            <a:normAutofit fontScale="85000" lnSpcReduction="20000"/>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just">
              <a:buNone/>
            </a:pPr>
            <a:r>
              <a:rPr lang="tr-TR" dirty="0"/>
              <a:t>Son yıllardaki bilimsel çalışmalarımız bize dinamik yapıda bir </a:t>
            </a:r>
            <a:r>
              <a:rPr lang="tr-TR" dirty="0" err="1"/>
              <a:t>kokleamız</a:t>
            </a:r>
            <a:r>
              <a:rPr lang="tr-TR" dirty="0"/>
              <a:t> olması gerektiğini düşündürmektedir. Dinamik </a:t>
            </a:r>
            <a:r>
              <a:rPr lang="tr-TR" dirty="0" err="1"/>
              <a:t>kokleamız</a:t>
            </a:r>
            <a:r>
              <a:rPr lang="tr-TR" dirty="0"/>
              <a:t> olduğunu bize düşündürten bulgu, düşük şiddetteki seslerin dalgalarındaki </a:t>
            </a:r>
            <a:r>
              <a:rPr lang="tr-TR" dirty="0" err="1"/>
              <a:t>baziler</a:t>
            </a:r>
            <a:r>
              <a:rPr lang="tr-TR" dirty="0"/>
              <a:t> </a:t>
            </a:r>
            <a:r>
              <a:rPr lang="tr-TR" dirty="0" err="1"/>
              <a:t>membran</a:t>
            </a:r>
            <a:r>
              <a:rPr lang="tr-TR" dirty="0"/>
              <a:t> üzerinde yaratığı genleşme doğrusal olduğu halde, orta ve yüksek şiddetteki seslerin </a:t>
            </a:r>
            <a:r>
              <a:rPr lang="tr-TR" dirty="0" err="1"/>
              <a:t>baziler</a:t>
            </a:r>
            <a:r>
              <a:rPr lang="tr-TR" dirty="0"/>
              <a:t> </a:t>
            </a:r>
            <a:r>
              <a:rPr lang="tr-TR" dirty="0" err="1"/>
              <a:t>membran</a:t>
            </a:r>
            <a:r>
              <a:rPr lang="tr-TR" dirty="0"/>
              <a:t> üzerinde </a:t>
            </a:r>
            <a:r>
              <a:rPr lang="tr-TR" dirty="0" err="1"/>
              <a:t>non</a:t>
            </a:r>
            <a:r>
              <a:rPr lang="tr-TR" dirty="0"/>
              <a:t>-lineer ilerliyor olmasıdır. </a:t>
            </a:r>
          </a:p>
          <a:p>
            <a:pPr marL="0" indent="0" algn="just">
              <a:buNone/>
            </a:pPr>
            <a:r>
              <a:rPr lang="tr-TR" dirty="0"/>
              <a:t>Bu davranışın gerçekleşebilmesi için aktif bir mekanizmanın mevcut olması gerekmektedir. </a:t>
            </a:r>
          </a:p>
          <a:p>
            <a:pPr marL="0" indent="0" algn="just">
              <a:buNone/>
            </a:pPr>
            <a:r>
              <a:rPr lang="tr-TR" b="1" dirty="0"/>
              <a:t>Bu mekanizmaya KOKLEAR AMPLİFİKATÖR denilmektedir</a:t>
            </a:r>
            <a:r>
              <a:rPr lang="tr-TR" dirty="0"/>
              <a:t>. </a:t>
            </a:r>
          </a:p>
        </p:txBody>
      </p:sp>
    </p:spTree>
    <p:extLst>
      <p:ext uri="{BB962C8B-B14F-4D97-AF65-F5344CB8AC3E}">
        <p14:creationId xmlns:p14="http://schemas.microsoft.com/office/powerpoint/2010/main" val="3641936673"/>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467544" y="1628800"/>
            <a:ext cx="8568953" cy="4824536"/>
          </a:xfrm>
        </p:spPr>
        <p:txBody>
          <a:bodyPr>
            <a:normAutofit/>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just">
              <a:buNone/>
            </a:pPr>
            <a:r>
              <a:rPr lang="tr-TR" dirty="0"/>
              <a:t>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2204864"/>
            <a:ext cx="7704856"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06270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467544" y="1628800"/>
            <a:ext cx="8568953" cy="4824536"/>
          </a:xfrm>
        </p:spPr>
        <p:txBody>
          <a:bodyPr>
            <a:normAutofit/>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just">
              <a:buNone/>
            </a:pPr>
            <a:r>
              <a:rPr lang="tr-TR" dirty="0"/>
              <a:t>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2302839"/>
            <a:ext cx="7490346"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611717"/>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467544" y="1628800"/>
            <a:ext cx="8568953" cy="4824536"/>
          </a:xfrm>
        </p:spPr>
        <p:txBody>
          <a:bodyPr>
            <a:normAutofit fontScale="85000" lnSpcReduction="20000"/>
          </a:bodyPr>
          <a:lstStyle/>
          <a:p>
            <a:pPr marL="0" indent="0" algn="ctr">
              <a:buNone/>
            </a:pPr>
            <a:r>
              <a:rPr lang="tr-TR" dirty="0"/>
              <a:t>Otoakustik Emisyonlar ve </a:t>
            </a:r>
            <a:r>
              <a:rPr lang="tr-TR" dirty="0" err="1"/>
              <a:t>Koklea</a:t>
            </a:r>
            <a:r>
              <a:rPr lang="tr-TR" dirty="0"/>
              <a:t> Fizyolojisi</a:t>
            </a:r>
          </a:p>
          <a:p>
            <a:pPr marL="0" indent="0" algn="ctr">
              <a:buNone/>
            </a:pPr>
            <a:r>
              <a:rPr lang="tr-TR" sz="2600" dirty="0">
                <a:solidFill>
                  <a:srgbClr val="FF0000"/>
                </a:solidFill>
              </a:rPr>
              <a:t>Araştırmalara göre </a:t>
            </a:r>
            <a:r>
              <a:rPr lang="tr-TR" sz="2600" dirty="0" err="1">
                <a:solidFill>
                  <a:srgbClr val="FF0000"/>
                </a:solidFill>
              </a:rPr>
              <a:t>otoakustik</a:t>
            </a:r>
            <a:r>
              <a:rPr lang="tr-TR" sz="2600" dirty="0">
                <a:solidFill>
                  <a:srgbClr val="FF0000"/>
                </a:solidFill>
              </a:rPr>
              <a:t> emisyonlar iki şekilde oluşabilir</a:t>
            </a:r>
          </a:p>
          <a:p>
            <a:pPr marL="0" indent="0" algn="ctr">
              <a:buNone/>
            </a:pPr>
            <a:endParaRPr lang="tr-TR" sz="2600" dirty="0">
              <a:solidFill>
                <a:srgbClr val="FF0000"/>
              </a:solidFill>
            </a:endParaRPr>
          </a:p>
          <a:p>
            <a:pPr marL="0" indent="0" algn="ctr">
              <a:buNone/>
            </a:pPr>
            <a:r>
              <a:rPr lang="tr-TR" sz="2600" dirty="0">
                <a:solidFill>
                  <a:srgbClr val="FF0000"/>
                </a:solidFill>
              </a:rPr>
              <a:t>BİR</a:t>
            </a:r>
            <a:endParaRPr lang="tr-TR" sz="2800" dirty="0">
              <a:solidFill>
                <a:srgbClr val="FF0000"/>
              </a:solidFill>
            </a:endParaRPr>
          </a:p>
          <a:p>
            <a:pPr algn="just"/>
            <a:r>
              <a:rPr lang="tr-TR" sz="3800" b="1" dirty="0"/>
              <a:t>Dış tüylü hücrelerin uzayıp kısalmasına (somatik hareket) bağlı olarak </a:t>
            </a:r>
            <a:r>
              <a:rPr lang="tr-TR" sz="3800" b="1" dirty="0" err="1"/>
              <a:t>otoakustik</a:t>
            </a:r>
            <a:r>
              <a:rPr lang="tr-TR" sz="3800" b="1" dirty="0"/>
              <a:t> emisyonların oluştuğu göstermektedirler. </a:t>
            </a:r>
          </a:p>
          <a:p>
            <a:pPr algn="just"/>
            <a:r>
              <a:rPr lang="tr-TR" sz="3800" b="1" dirty="0"/>
              <a:t>Bu uzayıp kısalma hareketinin </a:t>
            </a:r>
            <a:r>
              <a:rPr lang="tr-TR" sz="3800" b="1" dirty="0" err="1"/>
              <a:t>otoakustik</a:t>
            </a:r>
            <a:r>
              <a:rPr lang="tr-TR" sz="3800" b="1" dirty="0"/>
              <a:t> emisyonları oluşturmasından dolayı emisyonlar </a:t>
            </a:r>
            <a:r>
              <a:rPr lang="tr-TR" sz="3800" b="1" dirty="0" err="1"/>
              <a:t>nöral</a:t>
            </a:r>
            <a:r>
              <a:rPr lang="tr-TR" sz="3800" b="1" dirty="0"/>
              <a:t> değil mekanik cevaplardır. </a:t>
            </a:r>
          </a:p>
          <a:p>
            <a:pPr marL="0" indent="0" algn="ctr">
              <a:buNone/>
            </a:pPr>
            <a:endParaRPr lang="tr-TR" dirty="0"/>
          </a:p>
          <a:p>
            <a:pPr marL="0" indent="0" algn="just">
              <a:buNone/>
            </a:pPr>
            <a:r>
              <a:rPr lang="tr-TR" dirty="0"/>
              <a:t> </a:t>
            </a:r>
          </a:p>
        </p:txBody>
      </p:sp>
    </p:spTree>
    <p:extLst>
      <p:ext uri="{BB962C8B-B14F-4D97-AF65-F5344CB8AC3E}">
        <p14:creationId xmlns:p14="http://schemas.microsoft.com/office/powerpoint/2010/main" val="969488872"/>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467544" y="1628800"/>
            <a:ext cx="8568953" cy="5328592"/>
          </a:xfrm>
        </p:spPr>
        <p:txBody>
          <a:bodyPr>
            <a:normAutofit fontScale="70000" lnSpcReduction="20000"/>
          </a:bodyPr>
          <a:lstStyle/>
          <a:p>
            <a:pPr marL="0" indent="0" algn="ctr">
              <a:buNone/>
            </a:pPr>
            <a:r>
              <a:rPr lang="tr-TR" dirty="0"/>
              <a:t>Otoakustik Emisyonlar ve </a:t>
            </a:r>
            <a:r>
              <a:rPr lang="tr-TR" dirty="0" err="1"/>
              <a:t>Koklea</a:t>
            </a:r>
            <a:r>
              <a:rPr lang="tr-TR" dirty="0"/>
              <a:t> Fizyolojisi</a:t>
            </a:r>
          </a:p>
          <a:p>
            <a:pPr marL="0" indent="0" algn="ctr">
              <a:buNone/>
            </a:pPr>
            <a:r>
              <a:rPr lang="tr-TR" sz="4000" dirty="0">
                <a:solidFill>
                  <a:srgbClr val="FF0000"/>
                </a:solidFill>
              </a:rPr>
              <a:t>Araştırmalara göre </a:t>
            </a:r>
            <a:r>
              <a:rPr lang="tr-TR" sz="4000" dirty="0" err="1">
                <a:solidFill>
                  <a:srgbClr val="FF0000"/>
                </a:solidFill>
              </a:rPr>
              <a:t>otoakustik</a:t>
            </a:r>
            <a:r>
              <a:rPr lang="tr-TR" sz="4000" dirty="0">
                <a:solidFill>
                  <a:srgbClr val="FF0000"/>
                </a:solidFill>
              </a:rPr>
              <a:t> emisyonlar iki şekilde oluşabilir</a:t>
            </a:r>
          </a:p>
          <a:p>
            <a:pPr marL="0" indent="0" algn="ctr">
              <a:buNone/>
            </a:pPr>
            <a:endParaRPr lang="tr-TR" sz="4000" dirty="0">
              <a:solidFill>
                <a:srgbClr val="FF0000"/>
              </a:solidFill>
            </a:endParaRPr>
          </a:p>
          <a:p>
            <a:pPr marL="0" indent="0" algn="ctr">
              <a:buNone/>
            </a:pPr>
            <a:r>
              <a:rPr lang="tr-TR" sz="4000" dirty="0">
                <a:solidFill>
                  <a:srgbClr val="FF0000"/>
                </a:solidFill>
              </a:rPr>
              <a:t>İKİ</a:t>
            </a:r>
            <a:endParaRPr lang="tr-TR" sz="4600" dirty="0">
              <a:solidFill>
                <a:srgbClr val="FF0000"/>
              </a:solidFill>
            </a:endParaRPr>
          </a:p>
          <a:p>
            <a:pPr algn="just"/>
            <a:r>
              <a:rPr lang="tr-TR" sz="3800" b="1" dirty="0" err="1"/>
              <a:t>Koklear</a:t>
            </a:r>
            <a:r>
              <a:rPr lang="tr-TR" sz="3800" b="1" dirty="0"/>
              <a:t> </a:t>
            </a:r>
            <a:r>
              <a:rPr lang="tr-TR" sz="3800" b="1" dirty="0" err="1"/>
              <a:t>amplifikasyondan</a:t>
            </a:r>
            <a:r>
              <a:rPr lang="tr-TR" sz="3800" b="1" dirty="0"/>
              <a:t> dış tüylü hücrelerin </a:t>
            </a:r>
            <a:r>
              <a:rPr lang="tr-TR" sz="3800" b="1" dirty="0" err="1"/>
              <a:t>non</a:t>
            </a:r>
            <a:r>
              <a:rPr lang="tr-TR" sz="3800" b="1" dirty="0"/>
              <a:t>-lineer mekanik ve somatik stereo </a:t>
            </a:r>
            <a:r>
              <a:rPr lang="tr-TR" sz="3800" b="1" dirty="0" err="1"/>
              <a:t>sillia</a:t>
            </a:r>
            <a:r>
              <a:rPr lang="tr-TR" sz="3800" b="1" dirty="0"/>
              <a:t> özelliklerini sorumlu tutulmaktadırlar. </a:t>
            </a:r>
          </a:p>
          <a:p>
            <a:pPr algn="just"/>
            <a:r>
              <a:rPr lang="tr-TR" sz="3800" b="1" dirty="0"/>
              <a:t>Çok sayıda dış tüylü hücre uyarımı sonucunda bazal </a:t>
            </a:r>
            <a:r>
              <a:rPr lang="tr-TR" sz="3800" b="1" dirty="0" err="1"/>
              <a:t>membranda</a:t>
            </a:r>
            <a:r>
              <a:rPr lang="tr-TR" sz="3800" b="1" dirty="0"/>
              <a:t> hassas bir hareketlenme oluşmakta olup bu hareketlilik akustik enerji açığa çıkmasına yol açar. </a:t>
            </a:r>
          </a:p>
          <a:p>
            <a:pPr algn="just"/>
            <a:r>
              <a:rPr lang="tr-TR" sz="3800" b="1" dirty="0"/>
              <a:t>Bu durum da akustik emisyonlar ile ilişkilendirilmektedir.</a:t>
            </a:r>
            <a:endParaRPr lang="tr-TR" dirty="0"/>
          </a:p>
          <a:p>
            <a:pPr marL="0" indent="0" algn="just">
              <a:buNone/>
            </a:pPr>
            <a:r>
              <a:rPr lang="tr-TR" dirty="0"/>
              <a:t> </a:t>
            </a:r>
          </a:p>
        </p:txBody>
      </p:sp>
    </p:spTree>
    <p:extLst>
      <p:ext uri="{BB962C8B-B14F-4D97-AF65-F5344CB8AC3E}">
        <p14:creationId xmlns:p14="http://schemas.microsoft.com/office/powerpoint/2010/main" val="964182244"/>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467544" y="1628800"/>
            <a:ext cx="8568953" cy="4824536"/>
          </a:xfrm>
        </p:spPr>
        <p:txBody>
          <a:bodyPr>
            <a:normAutofit/>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just">
              <a:buNone/>
            </a:pPr>
            <a:r>
              <a:rPr lang="tr-TR" dirty="0"/>
              <a:t>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5694" y="2132856"/>
            <a:ext cx="5754687"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389109"/>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611560" y="1628800"/>
            <a:ext cx="8424937" cy="4824536"/>
          </a:xfrm>
        </p:spPr>
        <p:txBody>
          <a:bodyPr>
            <a:normAutofit fontScale="92500" lnSpcReduction="20000"/>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just">
              <a:buNone/>
            </a:pPr>
            <a:r>
              <a:rPr lang="tr-TR" dirty="0"/>
              <a:t>Dış tüylü hücrelerin hasar görmesi durumunda meydana gelen değişikliklerden yola çıkarak dış tüylü hücreleri fonksiyonları ortaya konmuştur. Bu fonksiyonlar;</a:t>
            </a:r>
          </a:p>
          <a:p>
            <a:pPr marL="0" indent="0" algn="just">
              <a:buNone/>
            </a:pPr>
            <a:r>
              <a:rPr lang="tr-TR" dirty="0"/>
              <a:t>•	Otoakustik emisyonların üretilmesi</a:t>
            </a:r>
          </a:p>
          <a:p>
            <a:pPr marL="0" indent="0" algn="just">
              <a:buNone/>
            </a:pPr>
            <a:r>
              <a:rPr lang="tr-TR" dirty="0"/>
              <a:t>•	</a:t>
            </a:r>
            <a:r>
              <a:rPr lang="tr-TR" dirty="0" err="1"/>
              <a:t>Koklear</a:t>
            </a:r>
            <a:r>
              <a:rPr lang="tr-TR" dirty="0"/>
              <a:t> </a:t>
            </a:r>
            <a:r>
              <a:rPr lang="tr-TR" dirty="0" err="1"/>
              <a:t>amplifikasyonun</a:t>
            </a:r>
            <a:r>
              <a:rPr lang="tr-TR" dirty="0"/>
              <a:t> gerçekleştirilmesi</a:t>
            </a:r>
          </a:p>
          <a:p>
            <a:pPr marL="0" indent="0" algn="just">
              <a:buNone/>
            </a:pPr>
            <a:r>
              <a:rPr lang="tr-TR" dirty="0"/>
              <a:t>•	İşitsel duyarlılığın sağlanması</a:t>
            </a:r>
          </a:p>
          <a:p>
            <a:pPr marL="0" indent="0" algn="just">
              <a:buNone/>
            </a:pPr>
            <a:r>
              <a:rPr lang="tr-TR" dirty="0"/>
              <a:t>•	Frekans seçiciliğin temini</a:t>
            </a:r>
          </a:p>
          <a:p>
            <a:pPr marL="0" indent="0" algn="just">
              <a:buNone/>
            </a:pPr>
            <a:r>
              <a:rPr lang="tr-TR" dirty="0"/>
              <a:t>•	Dinamik aralık fonksiyonunun sürdürülmesi</a:t>
            </a:r>
          </a:p>
          <a:p>
            <a:pPr marL="0" indent="0" algn="just">
              <a:buNone/>
            </a:pPr>
            <a:endParaRPr lang="tr-TR" dirty="0"/>
          </a:p>
        </p:txBody>
      </p:sp>
    </p:spTree>
    <p:extLst>
      <p:ext uri="{BB962C8B-B14F-4D97-AF65-F5344CB8AC3E}">
        <p14:creationId xmlns:p14="http://schemas.microsoft.com/office/powerpoint/2010/main" val="3817655731"/>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611560" y="1628800"/>
            <a:ext cx="8424937" cy="4824536"/>
          </a:xfrm>
        </p:spPr>
        <p:txBody>
          <a:bodyPr>
            <a:normAutofit fontScale="85000" lnSpcReduction="10000"/>
          </a:bodyPr>
          <a:lstStyle/>
          <a:p>
            <a:pPr marL="0" indent="0" algn="ctr">
              <a:buNone/>
            </a:pPr>
            <a:r>
              <a:rPr lang="tr-TR" dirty="0"/>
              <a:t>OTOAKUSTİK EMİSYONLARIN TESPİT VE KAYIT EDİLMESİ</a:t>
            </a:r>
          </a:p>
          <a:p>
            <a:pPr marL="0" indent="0" algn="ctr">
              <a:buNone/>
            </a:pPr>
            <a:endParaRPr lang="tr-TR" dirty="0"/>
          </a:p>
          <a:p>
            <a:pPr marL="0" indent="0" algn="just">
              <a:buNone/>
            </a:pPr>
            <a:r>
              <a:rPr lang="tr-TR" dirty="0"/>
              <a:t>•Dış kulak yoluna doğru </a:t>
            </a:r>
            <a:r>
              <a:rPr lang="tr-TR" dirty="0" err="1"/>
              <a:t>probun</a:t>
            </a:r>
            <a:r>
              <a:rPr lang="tr-TR" dirty="0"/>
              <a:t> uygulanıyor olması</a:t>
            </a:r>
          </a:p>
          <a:p>
            <a:pPr marL="0" indent="0" algn="just">
              <a:buNone/>
            </a:pPr>
            <a:r>
              <a:rPr lang="tr-TR" dirty="0"/>
              <a:t>•Doğru </a:t>
            </a:r>
            <a:r>
              <a:rPr lang="tr-TR" dirty="0" err="1"/>
              <a:t>probtan</a:t>
            </a:r>
            <a:r>
              <a:rPr lang="tr-TR" dirty="0"/>
              <a:t> ses uyarının verilmesi (DPOAE)</a:t>
            </a:r>
          </a:p>
          <a:p>
            <a:pPr marL="0" indent="0" algn="just">
              <a:buNone/>
            </a:pPr>
            <a:r>
              <a:rPr lang="tr-TR" dirty="0"/>
              <a:t>•Dış kulak yolunun sesleri orta kulağa geçiriyor olması</a:t>
            </a:r>
          </a:p>
          <a:p>
            <a:pPr marL="0" indent="0" algn="just">
              <a:buNone/>
            </a:pPr>
            <a:r>
              <a:rPr lang="tr-TR" dirty="0"/>
              <a:t>•Orta kulak yapılarının sağlam ve ses geçirir olması</a:t>
            </a:r>
          </a:p>
          <a:p>
            <a:pPr marL="0" indent="0" algn="just">
              <a:buNone/>
            </a:pPr>
            <a:r>
              <a:rPr lang="tr-TR" dirty="0"/>
              <a:t>•Dış tüylü hücrelerin sağlam ve işlev görür halde olması</a:t>
            </a:r>
          </a:p>
          <a:p>
            <a:pPr marL="0" indent="0" algn="just">
              <a:buNone/>
            </a:pPr>
            <a:r>
              <a:rPr lang="tr-TR" dirty="0"/>
              <a:t>•Dış tüylü hücrelerden üretilen 3-6 </a:t>
            </a:r>
            <a:r>
              <a:rPr lang="tr-TR" dirty="0" err="1"/>
              <a:t>dB</a:t>
            </a:r>
            <a:r>
              <a:rPr lang="tr-TR" dirty="0"/>
              <a:t> HL şiddetindeki sesleri kaydedebilecek hassasiyette bir mikrofonun bulunması gerekmektedir.</a:t>
            </a:r>
          </a:p>
          <a:p>
            <a:pPr marL="0" indent="0" algn="just">
              <a:buNone/>
            </a:pPr>
            <a:endParaRPr lang="tr-TR" dirty="0"/>
          </a:p>
        </p:txBody>
      </p:sp>
    </p:spTree>
    <p:extLst>
      <p:ext uri="{BB962C8B-B14F-4D97-AF65-F5344CB8AC3E}">
        <p14:creationId xmlns:p14="http://schemas.microsoft.com/office/powerpoint/2010/main" val="294220241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2042616"/>
          </a:xfrm>
        </p:spPr>
        <p:txBody>
          <a:bodyPr>
            <a:normAutofit/>
          </a:bodyPr>
          <a:lstStyle/>
          <a:p>
            <a:r>
              <a:rPr lang="tr-TR" sz="5400" i="1" dirty="0"/>
              <a:t>Pediatrik </a:t>
            </a:r>
            <a:r>
              <a:rPr lang="tr-TR" sz="5400" i="1" dirty="0" err="1"/>
              <a:t>Odyoloji</a:t>
            </a:r>
            <a:endParaRPr lang="tr-TR" sz="5400" dirty="0"/>
          </a:p>
        </p:txBody>
      </p:sp>
      <p:sp>
        <p:nvSpPr>
          <p:cNvPr id="3" name="İçerik Yer Tutucusu 2"/>
          <p:cNvSpPr>
            <a:spLocks noGrp="1"/>
          </p:cNvSpPr>
          <p:nvPr>
            <p:ph idx="1"/>
          </p:nvPr>
        </p:nvSpPr>
        <p:spPr>
          <a:xfrm>
            <a:off x="1113235" y="2940428"/>
            <a:ext cx="7514035" cy="2850777"/>
          </a:xfrm>
        </p:spPr>
        <p:txBody>
          <a:bodyPr>
            <a:normAutofit fontScale="92500" lnSpcReduction="20000"/>
          </a:bodyPr>
          <a:lstStyle/>
          <a:p>
            <a:pPr marL="0" indent="0">
              <a:buNone/>
            </a:pPr>
            <a:r>
              <a:rPr lang="tr-TR" dirty="0"/>
              <a:t>Yrd. Doçent Doktor Kemal </a:t>
            </a:r>
            <a:r>
              <a:rPr lang="tr-TR" dirty="0" err="1"/>
              <a:t>Tuskan</a:t>
            </a:r>
            <a:endParaRPr lang="tr-TR" dirty="0"/>
          </a:p>
          <a:p>
            <a:pPr marL="0" indent="0">
              <a:buNone/>
            </a:pPr>
            <a:r>
              <a:rPr lang="tr-TR" dirty="0">
                <a:hlinkClick r:id="rId2"/>
              </a:rPr>
              <a:t>kemaltuskan@yahoo.com</a:t>
            </a:r>
            <a:endParaRPr lang="tr-TR" dirty="0"/>
          </a:p>
          <a:p>
            <a:pPr marL="0" indent="0">
              <a:buNone/>
            </a:pPr>
            <a:r>
              <a:rPr lang="tr-TR" dirty="0"/>
              <a:t>Telefon +90 533 6854293</a:t>
            </a:r>
          </a:p>
          <a:p>
            <a:pPr marL="0" indent="0">
              <a:buNone/>
            </a:pPr>
            <a:r>
              <a:rPr lang="tr-TR" dirty="0"/>
              <a:t> Pediatrik </a:t>
            </a:r>
            <a:r>
              <a:rPr lang="tr-TR" dirty="0" err="1"/>
              <a:t>Odyoloji</a:t>
            </a:r>
            <a:r>
              <a:rPr lang="tr-TR" dirty="0"/>
              <a:t>  </a:t>
            </a:r>
          </a:p>
          <a:p>
            <a:pPr marL="0" indent="0">
              <a:buNone/>
            </a:pPr>
            <a:r>
              <a:rPr lang="tr-TR" dirty="0"/>
              <a:t>https://kemaltuskan.wixsite.com/yrddocdrkemaltuskan  </a:t>
            </a:r>
          </a:p>
          <a:p>
            <a:pPr marL="0" indent="0">
              <a:buNone/>
            </a:pPr>
            <a:endParaRPr lang="tr-TR" dirty="0"/>
          </a:p>
          <a:p>
            <a:endParaRPr lang="tr-TR"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2080" y="3865823"/>
            <a:ext cx="367236" cy="4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123077"/>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indent="0" algn="ctr">
              <a:buNone/>
            </a:pPr>
            <a:endParaRPr lang="tr-TR" dirty="0"/>
          </a:p>
          <a:p>
            <a:pPr marL="0" indent="0" algn="ctr">
              <a:buNone/>
            </a:pPr>
            <a:r>
              <a:rPr lang="tr-TR" dirty="0"/>
              <a:t>Otoakustik emisyonlar iki şekildedir. </a:t>
            </a:r>
          </a:p>
          <a:p>
            <a:pPr marL="0" indent="0">
              <a:buNone/>
            </a:pPr>
            <a:r>
              <a:rPr lang="tr-TR" dirty="0"/>
              <a:t>Birincisi akustik uyaran ile ortaya çıkanlar yani </a:t>
            </a:r>
            <a:r>
              <a:rPr lang="tr-TR" b="1" u="sng" dirty="0"/>
              <a:t>uyarılmış potansiyeller </a:t>
            </a:r>
            <a:r>
              <a:rPr lang="tr-TR" dirty="0"/>
              <a:t>ikincisi </a:t>
            </a:r>
            <a:r>
              <a:rPr lang="tr-TR" b="1" u="sng" dirty="0" err="1"/>
              <a:t>spontan</a:t>
            </a:r>
            <a:r>
              <a:rPr lang="tr-TR" b="1" u="sng" dirty="0"/>
              <a:t> </a:t>
            </a:r>
            <a:r>
              <a:rPr lang="tr-TR" b="1" u="sng" dirty="0" err="1"/>
              <a:t>otoakustik</a:t>
            </a:r>
            <a:r>
              <a:rPr lang="tr-TR" b="1" u="sng" dirty="0"/>
              <a:t> emisyonlar</a:t>
            </a:r>
            <a:r>
              <a:rPr lang="tr-TR" dirty="0"/>
              <a:t> yani akustik </a:t>
            </a:r>
            <a:r>
              <a:rPr lang="tr-TR" dirty="0" err="1"/>
              <a:t>uyaransız</a:t>
            </a:r>
            <a:r>
              <a:rPr lang="tr-TR" dirty="0"/>
              <a:t> olmadan ortaya çıkanlar.</a:t>
            </a:r>
          </a:p>
        </p:txBody>
      </p:sp>
    </p:spTree>
    <p:extLst>
      <p:ext uri="{BB962C8B-B14F-4D97-AF65-F5344CB8AC3E}">
        <p14:creationId xmlns:p14="http://schemas.microsoft.com/office/powerpoint/2010/main" val="508860847"/>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indent="0">
              <a:buNone/>
            </a:pPr>
            <a:r>
              <a:rPr lang="tr-TR" dirty="0"/>
              <a:t>Uyarılmış Otoakustik Emisyonlar;</a:t>
            </a:r>
          </a:p>
          <a:p>
            <a:pPr marL="0" indent="0">
              <a:buNone/>
            </a:pPr>
            <a:endParaRPr lang="tr-TR" dirty="0"/>
          </a:p>
          <a:p>
            <a:pPr marL="0" indent="0">
              <a:buNone/>
            </a:pPr>
            <a:r>
              <a:rPr lang="tr-TR" dirty="0"/>
              <a:t>a.	Anlık Uyarılmış</a:t>
            </a:r>
          </a:p>
          <a:p>
            <a:pPr marL="0" indent="0">
              <a:buNone/>
            </a:pPr>
            <a:r>
              <a:rPr lang="tr-TR" dirty="0"/>
              <a:t>b.	Distorsiyon Ürünü</a:t>
            </a:r>
          </a:p>
          <a:p>
            <a:pPr marL="0" indent="0">
              <a:buNone/>
            </a:pPr>
            <a:r>
              <a:rPr lang="tr-TR" dirty="0"/>
              <a:t>c.	Uyaran Frekansı</a:t>
            </a:r>
          </a:p>
        </p:txBody>
      </p:sp>
    </p:spTree>
    <p:extLst>
      <p:ext uri="{BB962C8B-B14F-4D97-AF65-F5344CB8AC3E}">
        <p14:creationId xmlns:p14="http://schemas.microsoft.com/office/powerpoint/2010/main" val="265002859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indent="0" algn="ctr">
              <a:buNone/>
            </a:pPr>
            <a:r>
              <a:rPr lang="tr-TR" b="1" i="1" dirty="0">
                <a:solidFill>
                  <a:srgbClr val="FF0000"/>
                </a:solidFill>
              </a:rPr>
              <a:t>Uyarılmış Otoakustik Emisyonlar</a:t>
            </a:r>
          </a:p>
          <a:p>
            <a:pPr mar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pPr marL="0" indent="0" algn="ctr">
              <a:buNone/>
            </a:pPr>
            <a:r>
              <a:rPr lang="tr-TR" dirty="0"/>
              <a:t>Probunda </a:t>
            </a:r>
            <a:r>
              <a:rPr lang="tr-TR" u="sng" dirty="0"/>
              <a:t>bir hoparlör bir de </a:t>
            </a:r>
            <a:r>
              <a:rPr lang="tr-TR" u="sng" dirty="0" err="1"/>
              <a:t>hasssas</a:t>
            </a:r>
            <a:r>
              <a:rPr lang="tr-TR" u="sng" dirty="0"/>
              <a:t> mikrofon </a:t>
            </a:r>
            <a:r>
              <a:rPr lang="tr-TR" dirty="0"/>
              <a:t>bulunan Otoakustik yöntemidir. Hem pasif olarak yani ses uyarını olmadan hem de aktif yani ses uyaranına karşılık olarak </a:t>
            </a:r>
            <a:r>
              <a:rPr lang="tr-TR" dirty="0" err="1"/>
              <a:t>kokleadan</a:t>
            </a:r>
            <a:r>
              <a:rPr lang="tr-TR" dirty="0"/>
              <a:t> üretilerek gelen seslerin dinlediği yöntemdir.</a:t>
            </a:r>
          </a:p>
          <a:p>
            <a:pPr marL="0" indent="0">
              <a:buNone/>
            </a:pPr>
            <a:endParaRPr lang="tr-TR" dirty="0"/>
          </a:p>
        </p:txBody>
      </p:sp>
    </p:spTree>
    <p:extLst>
      <p:ext uri="{BB962C8B-B14F-4D97-AF65-F5344CB8AC3E}">
        <p14:creationId xmlns:p14="http://schemas.microsoft.com/office/powerpoint/2010/main" val="3273329674"/>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pPr marL="0" indent="0" algn="ctr">
              <a:buNone/>
            </a:pPr>
            <a:r>
              <a:rPr lang="tr-TR" dirty="0"/>
              <a:t>Probunda </a:t>
            </a:r>
            <a:r>
              <a:rPr lang="tr-TR" u="sng" dirty="0"/>
              <a:t>bir hoparlör bir de </a:t>
            </a:r>
            <a:r>
              <a:rPr lang="tr-TR" u="sng" dirty="0" err="1"/>
              <a:t>hasssas</a:t>
            </a:r>
            <a:r>
              <a:rPr lang="tr-TR" u="sng" dirty="0"/>
              <a:t> mikrofon </a:t>
            </a:r>
            <a:r>
              <a:rPr lang="tr-TR" dirty="0"/>
              <a:t>bulunan Otoakustik yöntemidir. Hem pasif olarak yani ses uyarını olmadan hem de aktif yani ses uyaranına karşılık olarak </a:t>
            </a:r>
            <a:r>
              <a:rPr lang="tr-TR" dirty="0" err="1"/>
              <a:t>kokleadan</a:t>
            </a:r>
            <a:r>
              <a:rPr lang="tr-TR" dirty="0"/>
              <a:t> üretilerek gelen seslerin dinlediği yöntemdir.</a:t>
            </a:r>
          </a:p>
          <a:p>
            <a:pPr marL="0" indent="0">
              <a:buNone/>
            </a:pPr>
            <a:endParaRPr lang="tr-TR" dirty="0"/>
          </a:p>
        </p:txBody>
      </p:sp>
    </p:spTree>
    <p:extLst>
      <p:ext uri="{BB962C8B-B14F-4D97-AF65-F5344CB8AC3E}">
        <p14:creationId xmlns:p14="http://schemas.microsoft.com/office/powerpoint/2010/main" val="552020268"/>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fontScale="92500" lnSpcReduction="20000"/>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r>
              <a:rPr lang="tr-TR" dirty="0"/>
              <a:t>Uyarıyı yaratmak için klinikte 75-80 dB </a:t>
            </a:r>
            <a:r>
              <a:rPr lang="tr-TR" dirty="0" err="1"/>
              <a:t>tone</a:t>
            </a:r>
            <a:r>
              <a:rPr lang="tr-TR" dirty="0"/>
              <a:t> </a:t>
            </a:r>
            <a:r>
              <a:rPr lang="tr-TR" dirty="0" err="1"/>
              <a:t>burst</a:t>
            </a:r>
            <a:r>
              <a:rPr lang="tr-TR" dirty="0"/>
              <a:t> veya klik uyaran kullanılmaktadır.</a:t>
            </a:r>
          </a:p>
          <a:p>
            <a:r>
              <a:rPr lang="tr-TR" dirty="0"/>
              <a:t> Klik uyaran ile ortaya çıkan anlık </a:t>
            </a:r>
            <a:r>
              <a:rPr lang="tr-TR" dirty="0" err="1"/>
              <a:t>OAE’ların</a:t>
            </a:r>
            <a:r>
              <a:rPr lang="tr-TR" dirty="0"/>
              <a:t> frekans aralığı genişken </a:t>
            </a:r>
            <a:r>
              <a:rPr lang="tr-TR" dirty="0" err="1"/>
              <a:t>tone</a:t>
            </a:r>
            <a:r>
              <a:rPr lang="tr-TR" dirty="0"/>
              <a:t> </a:t>
            </a:r>
            <a:r>
              <a:rPr lang="tr-TR" dirty="0" err="1"/>
              <a:t>burst</a:t>
            </a:r>
            <a:r>
              <a:rPr lang="tr-TR" dirty="0"/>
              <a:t> ile frekansa özgü yanıtlar elde edilmektedir. </a:t>
            </a:r>
          </a:p>
          <a:p>
            <a:r>
              <a:rPr lang="tr-TR" dirty="0"/>
              <a:t>Klik uyaranda da Anlık Uyarılmış </a:t>
            </a:r>
            <a:r>
              <a:rPr lang="tr-TR" dirty="0" err="1"/>
              <a:t>OAE’ların</a:t>
            </a:r>
            <a:r>
              <a:rPr lang="tr-TR" dirty="0"/>
              <a:t> spektral çözümlemesi yapılara yanıtların frekansa özgü dağılımı görülebilir. </a:t>
            </a:r>
          </a:p>
        </p:txBody>
      </p:sp>
    </p:spTree>
    <p:extLst>
      <p:ext uri="{BB962C8B-B14F-4D97-AF65-F5344CB8AC3E}">
        <p14:creationId xmlns:p14="http://schemas.microsoft.com/office/powerpoint/2010/main" val="866462295"/>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fontScale="92500" lnSpcReduction="20000"/>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r>
              <a:rPr lang="tr-TR" dirty="0"/>
              <a:t>Uyarıyı yaratmak için klinikte 75-80 dB </a:t>
            </a:r>
            <a:r>
              <a:rPr lang="tr-TR" dirty="0" err="1"/>
              <a:t>tone</a:t>
            </a:r>
            <a:r>
              <a:rPr lang="tr-TR" dirty="0"/>
              <a:t> </a:t>
            </a:r>
            <a:r>
              <a:rPr lang="tr-TR" dirty="0" err="1"/>
              <a:t>burst</a:t>
            </a:r>
            <a:r>
              <a:rPr lang="tr-TR" dirty="0"/>
              <a:t> veya klik uyaran kullanılmaktadır.</a:t>
            </a:r>
          </a:p>
          <a:p>
            <a:r>
              <a:rPr lang="tr-TR" dirty="0"/>
              <a:t> Klik uyaran ile ortaya çıkan anlık </a:t>
            </a:r>
            <a:r>
              <a:rPr lang="tr-TR" dirty="0" err="1"/>
              <a:t>OAE’ların</a:t>
            </a:r>
            <a:r>
              <a:rPr lang="tr-TR" dirty="0"/>
              <a:t> frekans aralığı genişken </a:t>
            </a:r>
            <a:r>
              <a:rPr lang="tr-TR" dirty="0" err="1"/>
              <a:t>tone</a:t>
            </a:r>
            <a:r>
              <a:rPr lang="tr-TR" dirty="0"/>
              <a:t> </a:t>
            </a:r>
            <a:r>
              <a:rPr lang="tr-TR" dirty="0" err="1"/>
              <a:t>burst</a:t>
            </a:r>
            <a:r>
              <a:rPr lang="tr-TR" dirty="0"/>
              <a:t> ile frekansa özgü yanıtlar elde edilmektedir. </a:t>
            </a:r>
          </a:p>
          <a:p>
            <a:r>
              <a:rPr lang="tr-TR" dirty="0"/>
              <a:t>Klik uyaranda da Anlık Uyarılmış </a:t>
            </a:r>
            <a:r>
              <a:rPr lang="tr-TR" dirty="0" err="1"/>
              <a:t>OAE’ların</a:t>
            </a:r>
            <a:r>
              <a:rPr lang="tr-TR" dirty="0"/>
              <a:t> spektral çözümlemesi yapılara yanıtların frekansa özgü dağılımı görülebilir. </a:t>
            </a:r>
          </a:p>
        </p:txBody>
      </p:sp>
    </p:spTree>
    <p:extLst>
      <p:ext uri="{BB962C8B-B14F-4D97-AF65-F5344CB8AC3E}">
        <p14:creationId xmlns:p14="http://schemas.microsoft.com/office/powerpoint/2010/main" val="2508828767"/>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r>
              <a:rPr lang="tr-TR" dirty="0"/>
              <a:t>Anlık Uyarılmış </a:t>
            </a:r>
            <a:r>
              <a:rPr lang="tr-TR" dirty="0" err="1"/>
              <a:t>OAE’ler</a:t>
            </a:r>
            <a:r>
              <a:rPr lang="tr-TR" dirty="0"/>
              <a:t> zaman etki alanı ortalama tekniği ile kayıt edildiğinde yanıtlara karışan gürültüleri elimine etmek mümkün olmaktadır. </a:t>
            </a:r>
          </a:p>
        </p:txBody>
      </p:sp>
    </p:spTree>
    <p:extLst>
      <p:ext uri="{BB962C8B-B14F-4D97-AF65-F5344CB8AC3E}">
        <p14:creationId xmlns:p14="http://schemas.microsoft.com/office/powerpoint/2010/main" val="363869591"/>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endParaRPr lang="tr-TR" dirty="0"/>
          </a:p>
          <a:p>
            <a:r>
              <a:rPr lang="tr-TR" dirty="0"/>
              <a:t>30-50 dB HL </a:t>
            </a:r>
            <a:r>
              <a:rPr lang="tr-TR" dirty="0" err="1"/>
              <a:t>koklear</a:t>
            </a:r>
            <a:r>
              <a:rPr lang="tr-TR" dirty="0"/>
              <a:t> tip kayıp oluşursa kaybolurlar.</a:t>
            </a:r>
          </a:p>
          <a:p>
            <a:r>
              <a:rPr lang="tr-TR" dirty="0"/>
              <a:t>Orta ve şiddetli orta kulak patolojilerinde alınamazlar.</a:t>
            </a:r>
          </a:p>
        </p:txBody>
      </p:sp>
    </p:spTree>
    <p:extLst>
      <p:ext uri="{BB962C8B-B14F-4D97-AF65-F5344CB8AC3E}">
        <p14:creationId xmlns:p14="http://schemas.microsoft.com/office/powerpoint/2010/main" val="392698573"/>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Distorsiyon Ürünü</a:t>
            </a:r>
          </a:p>
          <a:p>
            <a:pPr marL="0" indent="0" algn="ctr">
              <a:buNone/>
            </a:pPr>
            <a:r>
              <a:rPr lang="tr-TR" dirty="0"/>
              <a:t>Probunda </a:t>
            </a:r>
            <a:r>
              <a:rPr lang="tr-TR" u="sng" dirty="0"/>
              <a:t>iki hoparlör bir de hassas mikrofon </a:t>
            </a:r>
            <a:r>
              <a:rPr lang="tr-TR" dirty="0"/>
              <a:t>bulunan Otoakustik yöntemidir. Her iki hoparlörden özel frekanslarda ses üretimi gerçekleştirilir ve bu seslerin matematiksel karşılığı frekanslarda olan ve </a:t>
            </a:r>
            <a:r>
              <a:rPr lang="tr-TR" dirty="0" err="1"/>
              <a:t>kokleadan</a:t>
            </a:r>
            <a:r>
              <a:rPr lang="tr-TR" dirty="0"/>
              <a:t> üretilen seslerin taranarak kaydedildiği yöntemdir.</a:t>
            </a:r>
          </a:p>
        </p:txBody>
      </p:sp>
    </p:spTree>
    <p:extLst>
      <p:ext uri="{BB962C8B-B14F-4D97-AF65-F5344CB8AC3E}">
        <p14:creationId xmlns:p14="http://schemas.microsoft.com/office/powerpoint/2010/main" val="3788762236"/>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229200"/>
          </a:xfrm>
        </p:spPr>
        <p:txBody>
          <a:bodyPr>
            <a:normAutofit fontScale="85000" lnSpcReduction="10000"/>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Anlık Uyarılmış </a:t>
            </a:r>
            <a:r>
              <a:rPr lang="tr-TR" dirty="0" err="1">
                <a:solidFill>
                  <a:srgbClr val="FF0000"/>
                </a:solidFill>
              </a:rPr>
              <a:t>OAE’ler</a:t>
            </a:r>
            <a:endParaRPr lang="tr-TR" dirty="0">
              <a:solidFill>
                <a:srgbClr val="FF0000"/>
              </a:solidFill>
            </a:endParaRPr>
          </a:p>
          <a:p>
            <a:r>
              <a:rPr lang="tr-TR" dirty="0"/>
              <a:t>Aynı zamanda uyaran ile elde edilen </a:t>
            </a:r>
            <a:r>
              <a:rPr lang="tr-TR" dirty="0" err="1"/>
              <a:t>OAE’nin</a:t>
            </a:r>
            <a:r>
              <a:rPr lang="tr-TR" dirty="0"/>
              <a:t> arasında zaman ilişkisi de mevcuttur. </a:t>
            </a:r>
          </a:p>
          <a:p>
            <a:r>
              <a:rPr lang="tr-TR" dirty="0"/>
              <a:t>Yani verdiğiniz uyaran karşı oluşan OAE arasında sınırlı bir zaman aralığı vardır. </a:t>
            </a:r>
          </a:p>
          <a:p>
            <a:r>
              <a:rPr lang="tr-TR" dirty="0"/>
              <a:t>Bu zaman aralığından önce veya sonra oluşan sesleri </a:t>
            </a:r>
            <a:r>
              <a:rPr lang="tr-TR" dirty="0" err="1"/>
              <a:t>artefakt</a:t>
            </a:r>
            <a:r>
              <a:rPr lang="tr-TR" dirty="0"/>
              <a:t> olarak nitelemek ve elimine etmek mümkün olmaktadır.</a:t>
            </a:r>
          </a:p>
          <a:p>
            <a:r>
              <a:rPr lang="tr-TR" dirty="0"/>
              <a:t>Ancak   bu eliminasyon ilk bir iki milisaniyedeki </a:t>
            </a:r>
            <a:r>
              <a:rPr lang="tr-TR" dirty="0" err="1"/>
              <a:t>OAE’ler</a:t>
            </a:r>
            <a:r>
              <a:rPr lang="tr-TR" dirty="0"/>
              <a:t> gözden kaçırılabilmektedir.</a:t>
            </a:r>
          </a:p>
        </p:txBody>
      </p:sp>
    </p:spTree>
    <p:extLst>
      <p:ext uri="{BB962C8B-B14F-4D97-AF65-F5344CB8AC3E}">
        <p14:creationId xmlns:p14="http://schemas.microsoft.com/office/powerpoint/2010/main" val="224636483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pPr algn="ctr"/>
            <a:r>
              <a:rPr lang="tr-TR" dirty="0"/>
              <a:t>OTOAKUSTİK EMİSYONLAR</a:t>
            </a:r>
          </a:p>
        </p:txBody>
      </p:sp>
      <p:sp>
        <p:nvSpPr>
          <p:cNvPr id="3" name="Subtitle 2"/>
          <p:cNvSpPr>
            <a:spLocks noGrp="1"/>
          </p:cNvSpPr>
          <p:nvPr>
            <p:ph type="subTitle" idx="1"/>
            <p:custDataLst>
              <p:tags r:id="rId3"/>
            </p:custDataLst>
          </p:nvPr>
        </p:nvSpPr>
        <p:spPr>
          <a:xfrm>
            <a:off x="3059832" y="4005064"/>
            <a:ext cx="5675096" cy="990600"/>
          </a:xfrm>
        </p:spPr>
        <p:txBody>
          <a:bodyPr>
            <a:normAutofit/>
          </a:bodyPr>
          <a:lstStyle/>
          <a:p>
            <a:r>
              <a:rPr lang="tr-TR" sz="2400" dirty="0">
                <a:latin typeface="+mn-lt"/>
              </a:rPr>
              <a:t>Yrd.  Doçent Doktor Kemal </a:t>
            </a:r>
            <a:r>
              <a:rPr lang="tr-TR" sz="2400" dirty="0" err="1">
                <a:latin typeface="+mn-lt"/>
              </a:rPr>
              <a:t>Tuskan</a:t>
            </a:r>
            <a:endParaRPr lang="tr-TR" sz="2400" dirty="0">
              <a:latin typeface="+mn-lt"/>
            </a:endParaRPr>
          </a:p>
          <a:p>
            <a:endParaRPr lang="tr-TR" sz="2400" dirty="0">
              <a:latin typeface="+mn-lt"/>
            </a:endParaRPr>
          </a:p>
        </p:txBody>
      </p:sp>
    </p:spTree>
    <p:custDataLst>
      <p:tags r:id="rId1"/>
    </p:custDataLst>
    <p:extLst>
      <p:ext uri="{BB962C8B-B14F-4D97-AF65-F5344CB8AC3E}">
        <p14:creationId xmlns:p14="http://schemas.microsoft.com/office/powerpoint/2010/main" val="268527378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indent="0">
              <a:buNone/>
            </a:pPr>
            <a:r>
              <a:rPr lang="tr-TR" dirty="0"/>
              <a:t>Uyarılmış Otoakustik Emisyonlar;</a:t>
            </a:r>
          </a:p>
          <a:p>
            <a:pPr marL="0" indent="0">
              <a:buNone/>
            </a:pPr>
            <a:endParaRPr lang="tr-TR" dirty="0"/>
          </a:p>
          <a:p>
            <a:pPr marL="0" indent="0">
              <a:buNone/>
            </a:pPr>
            <a:r>
              <a:rPr lang="tr-TR" dirty="0"/>
              <a:t>a.	Anlık Uyarılmış</a:t>
            </a:r>
          </a:p>
          <a:p>
            <a:pPr marL="0" indent="0">
              <a:buNone/>
            </a:pPr>
            <a:r>
              <a:rPr lang="tr-TR" dirty="0"/>
              <a:t>b.	Distorsiyon Ürünü</a:t>
            </a:r>
          </a:p>
          <a:p>
            <a:pPr marL="0" indent="0">
              <a:buNone/>
            </a:pPr>
            <a:r>
              <a:rPr lang="tr-TR" dirty="0"/>
              <a:t>c.	Uyaran Frekansı</a:t>
            </a:r>
          </a:p>
        </p:txBody>
      </p:sp>
    </p:spTree>
    <p:extLst>
      <p:ext uri="{BB962C8B-B14F-4D97-AF65-F5344CB8AC3E}">
        <p14:creationId xmlns:p14="http://schemas.microsoft.com/office/powerpoint/2010/main" val="2311060023"/>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Distorsiyon Ürünü</a:t>
            </a:r>
          </a:p>
          <a:p>
            <a:pPr marL="0" indent="0" algn="ctr">
              <a:buNone/>
            </a:pPr>
            <a:r>
              <a:rPr lang="tr-TR" dirty="0"/>
              <a:t>  İki adet farklı saf ses dış kulak yolundan verildikten sonra (f2&gt;f1 olması şartıyla) bu temel frekanslara karşı bu seslerin fonksiyonu olan (f2-f1 veya 2f1-f2) </a:t>
            </a:r>
            <a:r>
              <a:rPr lang="tr-TR" dirty="0" err="1"/>
              <a:t>distorsiyon</a:t>
            </a:r>
            <a:r>
              <a:rPr lang="tr-TR" dirty="0"/>
              <a:t> ürünü seslerin kaydı yapılır</a:t>
            </a:r>
          </a:p>
        </p:txBody>
      </p:sp>
    </p:spTree>
    <p:extLst>
      <p:ext uri="{BB962C8B-B14F-4D97-AF65-F5344CB8AC3E}">
        <p14:creationId xmlns:p14="http://schemas.microsoft.com/office/powerpoint/2010/main" val="2488954043"/>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Distorsiyon Ürünü</a:t>
            </a:r>
          </a:p>
          <a:p>
            <a:pPr marL="0" indent="0" algn="ctr">
              <a:buNone/>
            </a:pPr>
            <a:r>
              <a:rPr lang="tr-TR" dirty="0"/>
              <a:t>Aynı zamanda uyaranların şiddetli arasındaki oran ile cevabın </a:t>
            </a:r>
            <a:r>
              <a:rPr lang="tr-TR" dirty="0" err="1"/>
              <a:t>amplitüdü</a:t>
            </a:r>
            <a:r>
              <a:rPr lang="tr-TR" dirty="0"/>
              <a:t> arasında da matematiksel ilişki mevcuttur. Buna dayanarak bir </a:t>
            </a:r>
            <a:r>
              <a:rPr lang="tr-TR" dirty="0" err="1"/>
              <a:t>distorisyon</a:t>
            </a:r>
            <a:r>
              <a:rPr lang="tr-TR" dirty="0"/>
              <a:t> </a:t>
            </a:r>
            <a:r>
              <a:rPr lang="tr-TR" dirty="0" err="1"/>
              <a:t>product</a:t>
            </a:r>
            <a:r>
              <a:rPr lang="tr-TR" dirty="0"/>
              <a:t> OAE 0-15 dB arasında ise kaydedilir.</a:t>
            </a:r>
          </a:p>
        </p:txBody>
      </p:sp>
    </p:spTree>
    <p:extLst>
      <p:ext uri="{BB962C8B-B14F-4D97-AF65-F5344CB8AC3E}">
        <p14:creationId xmlns:p14="http://schemas.microsoft.com/office/powerpoint/2010/main" val="686251407"/>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Distorsiyon Ürünü</a:t>
            </a:r>
          </a:p>
          <a:p>
            <a:pPr marL="0" indent="0">
              <a:buNone/>
            </a:pPr>
            <a:endParaRPr lang="tr-TR" dirty="0"/>
          </a:p>
          <a:p>
            <a:pPr marL="0" indent="0">
              <a:buNone/>
            </a:pPr>
            <a:r>
              <a:rPr lang="tr-TR" dirty="0"/>
              <a:t>•50 dB </a:t>
            </a:r>
            <a:r>
              <a:rPr lang="tr-TR" dirty="0" err="1"/>
              <a:t>HL’yi</a:t>
            </a:r>
            <a:r>
              <a:rPr lang="tr-TR" dirty="0"/>
              <a:t> aşan </a:t>
            </a:r>
            <a:r>
              <a:rPr lang="tr-TR" dirty="0" err="1"/>
              <a:t>koklear</a:t>
            </a:r>
            <a:r>
              <a:rPr lang="tr-TR" dirty="0"/>
              <a:t> işitme kayıplarında elde edilemezler.</a:t>
            </a:r>
          </a:p>
          <a:p>
            <a:pPr marL="0" indent="0">
              <a:buNone/>
            </a:pPr>
            <a:r>
              <a:rPr lang="tr-TR" dirty="0"/>
              <a:t>•Ağır ve orta düzey orta kulak problemlerinde oluşmazlar.</a:t>
            </a:r>
          </a:p>
        </p:txBody>
      </p:sp>
    </p:spTree>
    <p:extLst>
      <p:ext uri="{BB962C8B-B14F-4D97-AF65-F5344CB8AC3E}">
        <p14:creationId xmlns:p14="http://schemas.microsoft.com/office/powerpoint/2010/main" val="35823554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fontScale="92500" lnSpcReduction="20000"/>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Distorsiyon Ürünü</a:t>
            </a:r>
          </a:p>
          <a:p>
            <a:pPr marL="0" indent="0">
              <a:buNone/>
            </a:pPr>
            <a:endParaRPr lang="tr-TR" dirty="0"/>
          </a:p>
          <a:p>
            <a:pPr marL="0" indent="0">
              <a:buNone/>
            </a:pPr>
            <a:r>
              <a:rPr lang="tr-TR" dirty="0"/>
              <a:t>•İki şekilde kayıt yapılabilir;</a:t>
            </a:r>
          </a:p>
          <a:p>
            <a:pPr marL="0" indent="0">
              <a:buNone/>
            </a:pPr>
            <a:r>
              <a:rPr lang="tr-TR" dirty="0"/>
              <a:t>•Sabit frekanslı giderek uyaran şiddeti giderek arttırılarak </a:t>
            </a:r>
          </a:p>
          <a:p>
            <a:pPr marL="0" indent="0">
              <a:buNone/>
            </a:pPr>
            <a:r>
              <a:rPr lang="tr-TR" sz="2200" dirty="0"/>
              <a:t>(*</a:t>
            </a:r>
            <a:r>
              <a:rPr lang="tr-TR" sz="2200" dirty="0" err="1"/>
              <a:t>input</a:t>
            </a:r>
            <a:r>
              <a:rPr lang="tr-TR" sz="2200" dirty="0"/>
              <a:t>/</a:t>
            </a:r>
            <a:r>
              <a:rPr lang="tr-TR" sz="2200" dirty="0" err="1"/>
              <a:t>output</a:t>
            </a:r>
            <a:r>
              <a:rPr lang="tr-TR" sz="2200" dirty="0"/>
              <a:t> fonksiyonu)</a:t>
            </a:r>
          </a:p>
          <a:p>
            <a:pPr marL="0" indent="0">
              <a:buNone/>
            </a:pPr>
            <a:r>
              <a:rPr lang="tr-TR" dirty="0"/>
              <a:t>•Uyaran şiddeti aynı tutulurken farklı frekanslarda alçaktan yükseğe doğru kayıt yapılarak</a:t>
            </a:r>
          </a:p>
          <a:p>
            <a:pPr marL="0" indent="0">
              <a:buNone/>
            </a:pPr>
            <a:r>
              <a:rPr lang="tr-TR" sz="2200" dirty="0"/>
              <a:t>(*Distorsiyon Ürünü </a:t>
            </a:r>
            <a:r>
              <a:rPr lang="tr-TR" sz="2200" dirty="0" err="1"/>
              <a:t>Odyogram</a:t>
            </a:r>
            <a:r>
              <a:rPr lang="tr-TR" sz="2200" dirty="0"/>
              <a:t>-*</a:t>
            </a:r>
            <a:r>
              <a:rPr lang="tr-TR" sz="2200" dirty="0" err="1"/>
              <a:t>Distortion</a:t>
            </a:r>
            <a:r>
              <a:rPr lang="tr-TR" sz="2200" dirty="0"/>
              <a:t> Product </a:t>
            </a:r>
            <a:r>
              <a:rPr lang="tr-TR" sz="2200" dirty="0" err="1"/>
              <a:t>Odyogram</a:t>
            </a:r>
            <a:r>
              <a:rPr lang="tr-TR" sz="2200" dirty="0"/>
              <a:t>-*DP-gram)</a:t>
            </a:r>
          </a:p>
          <a:p>
            <a:pPr marL="0" indent="0">
              <a:buNone/>
            </a:pPr>
            <a:endParaRPr lang="tr-TR" dirty="0"/>
          </a:p>
        </p:txBody>
      </p:sp>
    </p:spTree>
    <p:extLst>
      <p:ext uri="{BB962C8B-B14F-4D97-AF65-F5344CB8AC3E}">
        <p14:creationId xmlns:p14="http://schemas.microsoft.com/office/powerpoint/2010/main" val="3188174924"/>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a:bodyPr>
          <a:lstStyle/>
          <a:p>
            <a:pPr marL="0" indent="0" algn="ctr">
              <a:buNone/>
            </a:pPr>
            <a:r>
              <a:rPr lang="tr-TR" dirty="0"/>
              <a:t>OTOAKUSTİK EMİSYONLARIN TESPİT VE KAYIT EDİLMESİ</a:t>
            </a:r>
          </a:p>
          <a:p>
            <a:pPr marL="0" lvl="0" indent="0" algn="ctr">
              <a:buNone/>
            </a:pPr>
            <a:r>
              <a:rPr lang="tr-TR" b="1" i="1" dirty="0">
                <a:solidFill>
                  <a:srgbClr val="FF0000"/>
                </a:solidFill>
              </a:rPr>
              <a:t>Uyarılmış Otoakustik Emisyonlar</a:t>
            </a:r>
          </a:p>
          <a:p>
            <a:pPr marL="0" lvl="0" indent="0" algn="ctr">
              <a:buNone/>
            </a:pPr>
            <a:r>
              <a:rPr lang="tr-TR" dirty="0">
                <a:solidFill>
                  <a:srgbClr val="FF0000"/>
                </a:solidFill>
              </a:rPr>
              <a:t>Distorsiyon Ürünü</a:t>
            </a:r>
          </a:p>
          <a:p>
            <a:pPr marL="0" indent="0">
              <a:buNone/>
            </a:pPr>
            <a:endParaRPr lang="tr-TR" dirty="0"/>
          </a:p>
          <a:p>
            <a:pPr marL="0" indent="0" algn="ctr">
              <a:buNone/>
            </a:pPr>
            <a:r>
              <a:rPr lang="tr-TR" i="1" u="sng" dirty="0"/>
              <a:t>Sonuç</a:t>
            </a:r>
            <a:r>
              <a:rPr lang="tr-TR" dirty="0"/>
              <a:t>; </a:t>
            </a:r>
            <a:r>
              <a:rPr lang="tr-TR" dirty="0" err="1"/>
              <a:t>DPOAE’ların</a:t>
            </a:r>
            <a:r>
              <a:rPr lang="tr-TR" dirty="0"/>
              <a:t> tanısal değeri yani klinik kullanımı araştırma aşamasındadır.</a:t>
            </a:r>
          </a:p>
        </p:txBody>
      </p:sp>
    </p:spTree>
    <p:extLst>
      <p:ext uri="{BB962C8B-B14F-4D97-AF65-F5344CB8AC3E}">
        <p14:creationId xmlns:p14="http://schemas.microsoft.com/office/powerpoint/2010/main" val="2497637983"/>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628800"/>
            <a:ext cx="8424937" cy="5400600"/>
          </a:xfrm>
        </p:spPr>
        <p:txBody>
          <a:bodyPr>
            <a:normAutofit/>
          </a:bodyPr>
          <a:lstStyle/>
          <a:p>
            <a:pPr marL="0" indent="0" algn="ctr">
              <a:buNone/>
            </a:pPr>
            <a:r>
              <a:rPr lang="tr-TR" dirty="0"/>
              <a:t>OTOAKUSTİK EMİSYONLARIN TESPİT VE KAYIT EDİLMESİ</a:t>
            </a:r>
          </a:p>
          <a:p>
            <a:pPr marL="0" indent="0">
              <a:buNone/>
            </a:pPr>
            <a:r>
              <a:rPr lang="tr-TR" dirty="0"/>
              <a:t>Uyarılmış Otoakustik Emisyonlar;</a:t>
            </a:r>
          </a:p>
          <a:p>
            <a:pPr marL="0" indent="0">
              <a:buNone/>
            </a:pPr>
            <a:endParaRPr lang="tr-TR" dirty="0"/>
          </a:p>
          <a:p>
            <a:pPr marL="0" indent="0">
              <a:buNone/>
            </a:pPr>
            <a:r>
              <a:rPr lang="tr-TR" dirty="0"/>
              <a:t>a.	Anlık Uyarılmış</a:t>
            </a:r>
          </a:p>
          <a:p>
            <a:pPr marL="0" indent="0">
              <a:buNone/>
            </a:pPr>
            <a:r>
              <a:rPr lang="tr-TR" dirty="0"/>
              <a:t>b.	Distorsiyon Ürünü</a:t>
            </a:r>
          </a:p>
          <a:p>
            <a:pPr marL="0" indent="0">
              <a:buNone/>
            </a:pPr>
            <a:r>
              <a:rPr lang="tr-TR" dirty="0"/>
              <a:t>c.	Uyaran Frekansı</a:t>
            </a:r>
          </a:p>
        </p:txBody>
      </p:sp>
    </p:spTree>
    <p:extLst>
      <p:ext uri="{BB962C8B-B14F-4D97-AF65-F5344CB8AC3E}">
        <p14:creationId xmlns:p14="http://schemas.microsoft.com/office/powerpoint/2010/main" val="3864960799"/>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fontScale="85000" lnSpcReduction="10000"/>
          </a:bodyPr>
          <a:lstStyle/>
          <a:p>
            <a:pPr marL="0" indent="0" algn="ctr">
              <a:buNone/>
            </a:pPr>
            <a:r>
              <a:rPr lang="tr-TR" dirty="0"/>
              <a:t>OTOAKUSTİK EMİSYONLARIN TESPİT VE KAYIT EDİLMESİ</a:t>
            </a:r>
          </a:p>
          <a:p>
            <a:pPr marL="0" lvl="0" indent="0" algn="ctr">
              <a:buNone/>
            </a:pPr>
            <a:r>
              <a:rPr lang="tr-TR" sz="4300" b="1" i="1" u="sng" dirty="0">
                <a:solidFill>
                  <a:srgbClr val="FF0000"/>
                </a:solidFill>
              </a:rPr>
              <a:t>Spontan Otoakustik Emisyonlar</a:t>
            </a:r>
          </a:p>
          <a:p>
            <a:pPr marL="0" lvl="0" indent="0" algn="ctr">
              <a:buNone/>
            </a:pPr>
            <a:endParaRPr lang="tr-TR" b="1" i="1" dirty="0"/>
          </a:p>
          <a:p>
            <a:pPr marL="0" lvl="0" indent="0">
              <a:buNone/>
            </a:pPr>
            <a:r>
              <a:rPr lang="tr-TR" b="1" i="1" dirty="0"/>
              <a:t>•</a:t>
            </a:r>
            <a:r>
              <a:rPr lang="tr-TR" b="1" dirty="0"/>
              <a:t>Normal bireylerin %40 ile 60’ında mevcuttur.</a:t>
            </a:r>
          </a:p>
          <a:p>
            <a:pPr marL="0" lvl="0" indent="0">
              <a:buNone/>
            </a:pPr>
            <a:r>
              <a:rPr lang="tr-TR" b="1" dirty="0"/>
              <a:t>•30 dB </a:t>
            </a:r>
            <a:r>
              <a:rPr lang="tr-TR" b="1" dirty="0" err="1"/>
              <a:t>HL’yi</a:t>
            </a:r>
            <a:r>
              <a:rPr lang="tr-TR" b="1" dirty="0"/>
              <a:t> aşan </a:t>
            </a:r>
            <a:r>
              <a:rPr lang="tr-TR" b="1" dirty="0" err="1"/>
              <a:t>koklear</a:t>
            </a:r>
            <a:r>
              <a:rPr lang="tr-TR" b="1" dirty="0"/>
              <a:t> işitme kayıplarında elde edilemezler.</a:t>
            </a:r>
          </a:p>
          <a:p>
            <a:pPr marL="0" lvl="0" indent="0">
              <a:buNone/>
            </a:pPr>
            <a:r>
              <a:rPr lang="tr-TR" b="1" dirty="0"/>
              <a:t>•</a:t>
            </a:r>
            <a:r>
              <a:rPr lang="tr-TR" b="1" dirty="0" err="1"/>
              <a:t>Tinnitus</a:t>
            </a:r>
            <a:r>
              <a:rPr lang="tr-TR" b="1" dirty="0"/>
              <a:t> ile bağlantılı değillerdir.</a:t>
            </a:r>
          </a:p>
          <a:p>
            <a:pPr marL="0" lvl="0" indent="0">
              <a:buNone/>
            </a:pPr>
            <a:r>
              <a:rPr lang="tr-TR" b="1" dirty="0"/>
              <a:t>•</a:t>
            </a:r>
            <a:r>
              <a:rPr lang="tr-TR" b="1" dirty="0" err="1"/>
              <a:t>Amplitüdleri</a:t>
            </a:r>
            <a:r>
              <a:rPr lang="tr-TR" b="1" dirty="0"/>
              <a:t> -15 dB ile 0 dB arasındadır.</a:t>
            </a:r>
          </a:p>
          <a:p>
            <a:pPr marL="0" lvl="0" indent="0">
              <a:buNone/>
            </a:pPr>
            <a:r>
              <a:rPr lang="tr-TR" b="1" dirty="0"/>
              <a:t>•800 ile 4000 Hz arasındadırlar ancak orta kulak </a:t>
            </a:r>
            <a:r>
              <a:rPr lang="tr-TR" b="1" dirty="0" err="1"/>
              <a:t>admittansının</a:t>
            </a:r>
            <a:r>
              <a:rPr lang="tr-TR" b="1" dirty="0"/>
              <a:t> en yüksek olduğu 1000 ile 2000 Hz arasında daha çok görülürler.</a:t>
            </a:r>
          </a:p>
          <a:p>
            <a:pPr marL="0" indent="0">
              <a:buNone/>
            </a:pPr>
            <a:endParaRPr lang="tr-TR" sz="3000" dirty="0"/>
          </a:p>
        </p:txBody>
      </p:sp>
    </p:spTree>
    <p:extLst>
      <p:ext uri="{BB962C8B-B14F-4D97-AF65-F5344CB8AC3E}">
        <p14:creationId xmlns:p14="http://schemas.microsoft.com/office/powerpoint/2010/main" val="718913946"/>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fontScale="77500" lnSpcReduction="20000"/>
          </a:bodyPr>
          <a:lstStyle/>
          <a:p>
            <a:pPr marL="0" indent="0" algn="ctr">
              <a:buNone/>
            </a:pPr>
            <a:r>
              <a:rPr lang="tr-TR" sz="4300" b="1" i="1" u="sng" dirty="0">
                <a:solidFill>
                  <a:srgbClr val="FF0000"/>
                </a:solidFill>
              </a:rPr>
              <a:t>OTOAKUSTİK EMİSYONLARIN KAYDEDİLMESİ</a:t>
            </a:r>
            <a:endParaRPr lang="tr-TR" b="1" i="1" dirty="0"/>
          </a:p>
          <a:p>
            <a:pPr marL="0" indent="0" algn="ctr">
              <a:buNone/>
            </a:pPr>
            <a:r>
              <a:rPr lang="tr-TR" sz="5200" b="1" u="sng" dirty="0">
                <a:solidFill>
                  <a:srgbClr val="7030A0"/>
                </a:solidFill>
              </a:rPr>
              <a:t>TEOAE’de</a:t>
            </a:r>
          </a:p>
          <a:p>
            <a:pPr marL="0" indent="0" algn="ctr">
              <a:buNone/>
            </a:pPr>
            <a:endParaRPr lang="tr-TR" sz="3000" b="1" dirty="0"/>
          </a:p>
          <a:p>
            <a:pPr lvl="0">
              <a:buFont typeface="Wingdings" panose="05000000000000000000" pitchFamily="2" charset="2"/>
              <a:buChar char="Ø"/>
            </a:pPr>
            <a:r>
              <a:rPr lang="tr-TR" sz="3000" b="1" dirty="0"/>
              <a:t>75-80 dB uyaranlar kullanılarak kayıt yapılır.</a:t>
            </a:r>
          </a:p>
          <a:p>
            <a:pPr lvl="0">
              <a:buFont typeface="Wingdings" panose="05000000000000000000" pitchFamily="2" charset="2"/>
              <a:buChar char="Ø"/>
            </a:pPr>
            <a:r>
              <a:rPr lang="tr-TR" sz="3000" b="1" dirty="0"/>
              <a:t>45 dB ve üzerindeki </a:t>
            </a:r>
            <a:r>
              <a:rPr lang="tr-TR" sz="3000" b="1" dirty="0" err="1"/>
              <a:t>artefaktlar</a:t>
            </a:r>
            <a:r>
              <a:rPr lang="tr-TR" sz="3000" b="1" dirty="0"/>
              <a:t> olması durumunda test otomatik olarak durur.</a:t>
            </a:r>
          </a:p>
          <a:p>
            <a:pPr lvl="0">
              <a:buFont typeface="Wingdings" panose="05000000000000000000" pitchFamily="2" charset="2"/>
              <a:buChar char="Ø"/>
            </a:pPr>
            <a:r>
              <a:rPr lang="tr-TR" sz="3000" b="1" dirty="0"/>
              <a:t>İşitme kaybını belirlemek veya teşhis etmek için </a:t>
            </a:r>
            <a:r>
              <a:rPr lang="tr-TR" sz="3000" b="1" dirty="0" err="1"/>
              <a:t>TEOAE'yi</a:t>
            </a:r>
            <a:r>
              <a:rPr lang="tr-TR" sz="3000" b="1" dirty="0"/>
              <a:t> kullanırken, frekans alanında geniş bant TEOAE, yarı oktav bantları gibi daha küçük bantlara analiz edilir.</a:t>
            </a:r>
          </a:p>
          <a:p>
            <a:pPr lvl="0">
              <a:buFont typeface="Wingdings" panose="05000000000000000000" pitchFamily="2" charset="2"/>
              <a:buChar char="Ø"/>
            </a:pPr>
            <a:r>
              <a:rPr lang="tr-TR" sz="3000" b="1" dirty="0"/>
              <a:t>Her bandın üç yanıt özelliği, cevabın OAE olup olmadığını değerlendirmek için kullanılabilir:</a:t>
            </a:r>
          </a:p>
          <a:p>
            <a:pPr lvl="1">
              <a:buFont typeface="Wingdings" panose="05000000000000000000" pitchFamily="2" charset="2"/>
              <a:buChar char="Ø"/>
            </a:pPr>
            <a:r>
              <a:rPr lang="tr-TR" sz="2600" b="1" dirty="0"/>
              <a:t>1. mutlak seviye </a:t>
            </a:r>
          </a:p>
          <a:p>
            <a:pPr lvl="1">
              <a:buFont typeface="Wingdings" panose="05000000000000000000" pitchFamily="2" charset="2"/>
              <a:buChar char="Ø"/>
            </a:pPr>
            <a:r>
              <a:rPr lang="tr-TR" sz="2600" b="1" dirty="0"/>
              <a:t>2. Gürültü seviyesiyle karşılaştırıldığında emi </a:t>
            </a:r>
            <a:r>
              <a:rPr lang="tr-TR" sz="2600" b="1" dirty="0" err="1"/>
              <a:t>syon</a:t>
            </a:r>
            <a:r>
              <a:rPr lang="tr-TR" sz="2600" b="1" dirty="0"/>
              <a:t> seviyesi (emisyon gürültü oranı veya ENR) ve </a:t>
            </a:r>
          </a:p>
          <a:p>
            <a:pPr lvl="1">
              <a:buFont typeface="Wingdings" panose="05000000000000000000" pitchFamily="2" charset="2"/>
              <a:buChar char="Ø"/>
            </a:pPr>
            <a:r>
              <a:rPr lang="tr-TR" sz="2600" b="1" dirty="0"/>
              <a:t>3. iki dalga formu arasındaki </a:t>
            </a:r>
            <a:r>
              <a:rPr lang="tr-TR" sz="2600" b="1" dirty="0" err="1"/>
              <a:t>tekrarlanabilirlik</a:t>
            </a:r>
            <a:r>
              <a:rPr lang="tr-TR" sz="2600" b="1" dirty="0"/>
              <a:t> </a:t>
            </a:r>
          </a:p>
          <a:p>
            <a:pPr marL="0" lvl="0" indent="0">
              <a:buNone/>
            </a:pPr>
            <a:endParaRPr lang="tr-TR" sz="3000" dirty="0"/>
          </a:p>
        </p:txBody>
      </p:sp>
    </p:spTree>
    <p:extLst>
      <p:ext uri="{BB962C8B-B14F-4D97-AF65-F5344CB8AC3E}">
        <p14:creationId xmlns:p14="http://schemas.microsoft.com/office/powerpoint/2010/main" val="2941870870"/>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fontScale="92500" lnSpcReduction="20000"/>
          </a:bodyPr>
          <a:lstStyle/>
          <a:p>
            <a:pPr marL="0" indent="0" algn="ctr">
              <a:buNone/>
            </a:pPr>
            <a:r>
              <a:rPr lang="tr-TR" sz="4300" b="1" i="1" u="sng" dirty="0">
                <a:solidFill>
                  <a:srgbClr val="FF0000"/>
                </a:solidFill>
              </a:rPr>
              <a:t>OTOAKUSTİK EMİSYONLARIN KAYDEDİLMESİ</a:t>
            </a:r>
            <a:endParaRPr lang="tr-TR" b="1" i="1" dirty="0"/>
          </a:p>
          <a:p>
            <a:pPr marL="0" indent="0" algn="ctr">
              <a:buNone/>
            </a:pPr>
            <a:r>
              <a:rPr lang="tr-TR" sz="4300" b="1" u="sng" dirty="0">
                <a:solidFill>
                  <a:srgbClr val="7030A0"/>
                </a:solidFill>
              </a:rPr>
              <a:t>TEOAE’de</a:t>
            </a:r>
          </a:p>
          <a:p>
            <a:pPr marL="0" indent="0" algn="ctr">
              <a:buNone/>
            </a:pPr>
            <a:endParaRPr lang="tr-TR" sz="3000" b="1" dirty="0"/>
          </a:p>
          <a:p>
            <a:pPr lvl="0">
              <a:buFont typeface="Wingdings" panose="05000000000000000000" pitchFamily="2" charset="2"/>
              <a:buChar char="Ø"/>
            </a:pPr>
            <a:r>
              <a:rPr lang="tr-TR" sz="3000" b="1" dirty="0"/>
              <a:t>Emisyon pozitif diyebilmek için;</a:t>
            </a:r>
          </a:p>
          <a:p>
            <a:pPr lvl="1">
              <a:buFont typeface="Wingdings" panose="05000000000000000000" pitchFamily="2" charset="2"/>
              <a:buChar char="Ø"/>
            </a:pPr>
            <a:r>
              <a:rPr lang="tr-TR" sz="2600" b="1" dirty="0"/>
              <a:t>Emisyonların tekrar edilebilirliğinin %50 üzerinde olması gerekmektedir.</a:t>
            </a:r>
          </a:p>
          <a:p>
            <a:pPr lvl="0">
              <a:buFont typeface="Wingdings" panose="05000000000000000000" pitchFamily="2" charset="2"/>
              <a:buChar char="Ø"/>
            </a:pPr>
            <a:r>
              <a:rPr lang="tr-TR" sz="3000" b="1" dirty="0"/>
              <a:t>5 Frekanstan en az 3’ünde S/N oranlarının +3dB ve üzerinde cevap alınmalıdır.</a:t>
            </a:r>
          </a:p>
          <a:p>
            <a:pPr marL="0" lvl="0" indent="0" algn="ctr">
              <a:buNone/>
            </a:pPr>
            <a:r>
              <a:rPr lang="tr-TR" sz="3000" b="1" dirty="0"/>
              <a:t>*S/N; emisyon </a:t>
            </a:r>
            <a:r>
              <a:rPr lang="tr-TR" sz="3000" b="1" dirty="0" err="1"/>
              <a:t>amplitüdü</a:t>
            </a:r>
            <a:r>
              <a:rPr lang="tr-TR" sz="3000" b="1" dirty="0"/>
              <a:t> ile gürültü seviyesi arasındaki fark</a:t>
            </a:r>
          </a:p>
          <a:p>
            <a:pPr marL="0" lvl="0" indent="0">
              <a:buNone/>
            </a:pPr>
            <a:endParaRPr lang="tr-TR" sz="3000" dirty="0"/>
          </a:p>
        </p:txBody>
      </p:sp>
    </p:spTree>
    <p:extLst>
      <p:ext uri="{BB962C8B-B14F-4D97-AF65-F5344CB8AC3E}">
        <p14:creationId xmlns:p14="http://schemas.microsoft.com/office/powerpoint/2010/main" val="403968582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55776" y="764705"/>
            <a:ext cx="6085656" cy="936104"/>
          </a:xfrm>
        </p:spPr>
        <p:txBody>
          <a:bodyPr>
            <a:normAutofit fontScale="90000"/>
          </a:bodyPr>
          <a:lstStyle/>
          <a:p>
            <a:pPr algn="ctr"/>
            <a:r>
              <a:rPr lang="tr-TR" dirty="0"/>
              <a:t>OTOAKUSTİK EMİSYONLAR</a:t>
            </a:r>
          </a:p>
        </p:txBody>
      </p:sp>
      <p:sp>
        <p:nvSpPr>
          <p:cNvPr id="3" name="Subtitle 2"/>
          <p:cNvSpPr>
            <a:spLocks noGrp="1"/>
          </p:cNvSpPr>
          <p:nvPr>
            <p:ph type="subTitle" idx="1"/>
            <p:custDataLst>
              <p:tags r:id="rId3"/>
            </p:custDataLst>
          </p:nvPr>
        </p:nvSpPr>
        <p:spPr>
          <a:xfrm>
            <a:off x="1403648" y="1700808"/>
            <a:ext cx="7488832" cy="4968552"/>
          </a:xfrm>
        </p:spPr>
        <p:txBody>
          <a:bodyPr>
            <a:noAutofit/>
          </a:bodyPr>
          <a:lstStyle/>
          <a:p>
            <a:r>
              <a:rPr lang="tr-TR" sz="3200" b="1" dirty="0">
                <a:latin typeface="+mn-lt"/>
              </a:rPr>
              <a:t>Otoakustik Emisyonlar ve </a:t>
            </a:r>
            <a:r>
              <a:rPr lang="tr-TR" sz="3200" b="1" dirty="0" err="1">
                <a:latin typeface="+mn-lt"/>
              </a:rPr>
              <a:t>Koklea</a:t>
            </a:r>
            <a:r>
              <a:rPr lang="tr-TR" sz="3200" b="1" dirty="0">
                <a:latin typeface="+mn-lt"/>
              </a:rPr>
              <a:t> Fizyolojisi</a:t>
            </a:r>
          </a:p>
          <a:p>
            <a:pPr algn="ctr"/>
            <a:endParaRPr lang="tr-TR" sz="2800" b="1" dirty="0">
              <a:latin typeface="+mn-lt"/>
            </a:endParaRPr>
          </a:p>
          <a:p>
            <a:pPr algn="ctr"/>
            <a:endParaRPr lang="tr-TR" sz="2800" b="1" dirty="0">
              <a:latin typeface="+mn-lt"/>
            </a:endParaRPr>
          </a:p>
          <a:p>
            <a:pPr algn="ctr"/>
            <a:r>
              <a:rPr lang="tr-TR" sz="2800" b="1" dirty="0">
                <a:latin typeface="+mn-lt"/>
              </a:rPr>
              <a:t>Otoakustik emisyon testleri FİZYOLOJİK, OBJEKTİF, NON-İNVAZİF, KOLAY ve HIZLI UYGULANABİLİR testlerdir.</a:t>
            </a:r>
          </a:p>
        </p:txBody>
      </p:sp>
    </p:spTree>
    <p:custDataLst>
      <p:tags r:id="rId1"/>
    </p:custDataLst>
    <p:extLst>
      <p:ext uri="{BB962C8B-B14F-4D97-AF65-F5344CB8AC3E}">
        <p14:creationId xmlns:p14="http://schemas.microsoft.com/office/powerpoint/2010/main" val="352902165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a:bodyPr>
          <a:lstStyle/>
          <a:p>
            <a:pPr marL="0" indent="0" algn="ctr">
              <a:buNone/>
            </a:pPr>
            <a:r>
              <a:rPr lang="tr-TR" sz="4300" b="1" i="1" u="sng" dirty="0">
                <a:solidFill>
                  <a:srgbClr val="FF0000"/>
                </a:solidFill>
              </a:rPr>
              <a:t>OTOAKUSTİK EMİSYONLARIN KAYDEDİLMESİ</a:t>
            </a:r>
            <a:endParaRPr lang="tr-TR" b="1" i="1" dirty="0"/>
          </a:p>
          <a:p>
            <a:pPr marL="0" lvl="0" indent="0">
              <a:buNone/>
            </a:pPr>
            <a:endParaRPr lang="tr-TR" sz="3000" dirty="0"/>
          </a:p>
        </p:txBody>
      </p:sp>
      <p:pic>
        <p:nvPicPr>
          <p:cNvPr id="4" name="Resim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3648" y="3068960"/>
            <a:ext cx="7254330" cy="3528392"/>
          </a:xfrm>
          <a:prstGeom prst="rect">
            <a:avLst/>
          </a:prstGeom>
          <a:noFill/>
          <a:ln>
            <a:noFill/>
          </a:ln>
        </p:spPr>
      </p:pic>
    </p:spTree>
    <p:extLst>
      <p:ext uri="{BB962C8B-B14F-4D97-AF65-F5344CB8AC3E}">
        <p14:creationId xmlns:p14="http://schemas.microsoft.com/office/powerpoint/2010/main" val="228024034"/>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184576"/>
          </a:xfrm>
        </p:spPr>
        <p:txBody>
          <a:bodyPr>
            <a:normAutofit/>
          </a:bodyPr>
          <a:lstStyle/>
          <a:p>
            <a:pPr marL="0" indent="0" algn="ctr">
              <a:buNone/>
            </a:pPr>
            <a:r>
              <a:rPr lang="tr-TR" sz="4300" b="1" i="1" u="sng" dirty="0">
                <a:solidFill>
                  <a:srgbClr val="FF0000"/>
                </a:solidFill>
              </a:rPr>
              <a:t>OTOAKUSTİK EMİSYONLARIN KAYDEDİLMESİ</a:t>
            </a:r>
            <a:endParaRPr lang="tr-TR" b="1" i="1" dirty="0"/>
          </a:p>
          <a:p>
            <a:pPr marL="0" lvl="0" indent="0">
              <a:buNone/>
            </a:pPr>
            <a:endParaRPr lang="tr-TR" sz="3000" dirty="0"/>
          </a:p>
        </p:txBody>
      </p:sp>
      <p:pic>
        <p:nvPicPr>
          <p:cNvPr id="5" name="Resim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944" y="2924944"/>
            <a:ext cx="7316488" cy="3672408"/>
          </a:xfrm>
          <a:prstGeom prst="rect">
            <a:avLst/>
          </a:prstGeom>
          <a:noFill/>
        </p:spPr>
      </p:pic>
    </p:spTree>
    <p:extLst>
      <p:ext uri="{BB962C8B-B14F-4D97-AF65-F5344CB8AC3E}">
        <p14:creationId xmlns:p14="http://schemas.microsoft.com/office/powerpoint/2010/main" val="987892871"/>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92500" lnSpcReduction="20000"/>
          </a:bodyPr>
          <a:lstStyle/>
          <a:p>
            <a:pPr marL="0" indent="0" algn="ctr">
              <a:buNone/>
            </a:pPr>
            <a:r>
              <a:rPr lang="tr-TR" sz="4300" b="1" i="1" u="sng" dirty="0">
                <a:solidFill>
                  <a:srgbClr val="FF0000"/>
                </a:solidFill>
              </a:rPr>
              <a:t>OTOAKUSTİK EMİSYONLARIN KAYDEDİLMESİ</a:t>
            </a:r>
            <a:endParaRPr lang="tr-TR" b="1" i="1" dirty="0"/>
          </a:p>
          <a:p>
            <a:pPr marL="0" indent="0" algn="ctr">
              <a:buNone/>
            </a:pPr>
            <a:r>
              <a:rPr lang="tr-TR" sz="4300" b="1" u="sng" dirty="0" err="1">
                <a:solidFill>
                  <a:srgbClr val="002060"/>
                </a:solidFill>
              </a:rPr>
              <a:t>DPOAE’de</a:t>
            </a:r>
            <a:r>
              <a:rPr lang="tr-TR" sz="3000" b="1" dirty="0">
                <a:solidFill>
                  <a:srgbClr val="002060"/>
                </a:solidFill>
              </a:rPr>
              <a:t>,</a:t>
            </a:r>
          </a:p>
          <a:p>
            <a:pPr marL="0" indent="0" algn="ctr">
              <a:buNone/>
            </a:pPr>
            <a:endParaRPr lang="tr-TR" sz="3000" b="1" dirty="0"/>
          </a:p>
          <a:p>
            <a:pPr>
              <a:buFont typeface="Wingdings" panose="05000000000000000000" pitchFamily="2" charset="2"/>
              <a:buChar char="Ø"/>
            </a:pPr>
            <a:r>
              <a:rPr lang="tr-TR" sz="3000" b="1" dirty="0"/>
              <a:t>f1&lt;f2 şeklide uyaranlar verilir.</a:t>
            </a:r>
          </a:p>
          <a:p>
            <a:pPr>
              <a:buFont typeface="Wingdings" panose="05000000000000000000" pitchFamily="2" charset="2"/>
              <a:buChar char="Ø"/>
            </a:pPr>
            <a:r>
              <a:rPr lang="tr-TR" sz="3000" b="1" dirty="0"/>
              <a:t>En iyi cevaplar f2/f1 ‘in 1,22 olduğu durumda alınır.</a:t>
            </a:r>
          </a:p>
          <a:p>
            <a:pPr>
              <a:buFont typeface="Wingdings" panose="05000000000000000000" pitchFamily="2" charset="2"/>
              <a:buChar char="Ø"/>
            </a:pPr>
            <a:r>
              <a:rPr lang="tr-TR" sz="3000" b="1" dirty="0"/>
              <a:t>2f1-f2 bölgesinde f1’in şiddeti f2’nin şiddetinden 10-15 dB az olduğu (L2-L1=10,15 dB) durumda en iyi cevap alınır.</a:t>
            </a:r>
          </a:p>
          <a:p>
            <a:pPr>
              <a:buFont typeface="Wingdings" panose="05000000000000000000" pitchFamily="2" charset="2"/>
              <a:buChar char="Ø"/>
            </a:pPr>
            <a:r>
              <a:rPr lang="tr-TR" sz="3000" b="1" dirty="0"/>
              <a:t>Test 500-8000 Hz arasında yapılır. </a:t>
            </a:r>
          </a:p>
          <a:p>
            <a:pPr>
              <a:buFont typeface="Wingdings" panose="05000000000000000000" pitchFamily="2" charset="2"/>
              <a:buChar char="Ø"/>
            </a:pPr>
            <a:r>
              <a:rPr lang="tr-TR" sz="3000" b="1" dirty="0"/>
              <a:t>45 dB ve üzerindeki </a:t>
            </a:r>
            <a:r>
              <a:rPr lang="tr-TR" sz="3000" b="1" dirty="0" err="1"/>
              <a:t>artefaktlar</a:t>
            </a:r>
            <a:r>
              <a:rPr lang="tr-TR" sz="3000" b="1" dirty="0"/>
              <a:t> olması durumunda test otomatik olarak durur.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2591929333"/>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4300" b="1" i="1" u="sng" dirty="0">
                <a:solidFill>
                  <a:srgbClr val="FF0000"/>
                </a:solidFill>
              </a:rPr>
              <a:t>OTOAKUSTİK EMİSYONLARIN KAYDEDİLMESİ</a:t>
            </a:r>
            <a:endParaRPr lang="tr-TR" b="1" i="1" dirty="0"/>
          </a:p>
          <a:p>
            <a:pPr marL="0" indent="0" algn="ctr">
              <a:buNone/>
            </a:pPr>
            <a:r>
              <a:rPr lang="tr-TR" sz="4300" b="1" u="sng" dirty="0" err="1">
                <a:solidFill>
                  <a:srgbClr val="002060"/>
                </a:solidFill>
              </a:rPr>
              <a:t>DPOAE’de</a:t>
            </a:r>
            <a:r>
              <a:rPr lang="tr-TR" sz="3000" b="1" dirty="0">
                <a:solidFill>
                  <a:srgbClr val="002060"/>
                </a:solidFill>
              </a:rPr>
              <a:t>,</a:t>
            </a:r>
            <a:endParaRPr lang="tr-TR" sz="3000" b="1" dirty="0"/>
          </a:p>
          <a:p>
            <a:pPr>
              <a:buFont typeface="Wingdings" panose="05000000000000000000" pitchFamily="2" charset="2"/>
              <a:buChar char="Ø"/>
            </a:pPr>
            <a:r>
              <a:rPr lang="tr-TR" b="1" dirty="0"/>
              <a:t>Emisyon pozitif diyebilmek için;</a:t>
            </a:r>
          </a:p>
          <a:p>
            <a:pPr lvl="1">
              <a:buFont typeface="Wingdings" panose="05000000000000000000" pitchFamily="2" charset="2"/>
              <a:buChar char="Ø"/>
            </a:pPr>
            <a:r>
              <a:rPr lang="tr-TR" b="1" dirty="0"/>
              <a:t>S/N oranlarının +6dB ve üzerinde cevap alınmalıdır.</a:t>
            </a:r>
          </a:p>
          <a:p>
            <a:pPr lvl="1">
              <a:buFont typeface="Wingdings" panose="05000000000000000000" pitchFamily="2" charset="2"/>
              <a:buChar char="Ø"/>
            </a:pPr>
            <a:r>
              <a:rPr lang="tr-TR" b="1" dirty="0"/>
              <a:t>Emisyonların tekrar edilebilirliğinin %50 üzerinde olması gerekmektedir.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534222975"/>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4300" b="1" i="1" u="sng" dirty="0">
                <a:solidFill>
                  <a:srgbClr val="FF0000"/>
                </a:solidFill>
              </a:rPr>
              <a:t>OTOAKUSTİK EMİSYONLARIN KAYDEDİLMESİ</a:t>
            </a:r>
            <a:endParaRPr lang="tr-TR" b="1" i="1" dirty="0"/>
          </a:p>
          <a:p>
            <a:pPr marL="0" indent="0" algn="ctr">
              <a:buNone/>
            </a:pPr>
            <a:r>
              <a:rPr lang="tr-TR" sz="4300" b="1" u="sng" dirty="0" err="1">
                <a:solidFill>
                  <a:srgbClr val="002060"/>
                </a:solidFill>
              </a:rPr>
              <a:t>DPOAE’de</a:t>
            </a:r>
            <a:r>
              <a:rPr lang="tr-TR" sz="3000" b="1" dirty="0">
                <a:solidFill>
                  <a:srgbClr val="002060"/>
                </a:solidFill>
              </a:rPr>
              <a:t>,</a:t>
            </a:r>
            <a:endParaRPr lang="tr-TR" sz="3000" b="1" dirty="0"/>
          </a:p>
          <a:p>
            <a:pPr>
              <a:buFont typeface="Wingdings" panose="05000000000000000000" pitchFamily="2" charset="2"/>
              <a:buChar char="Ø"/>
            </a:pPr>
            <a:r>
              <a:rPr lang="tr-TR" b="1" dirty="0"/>
              <a:t>Emisyon pozitif diyebilmek için;</a:t>
            </a:r>
          </a:p>
          <a:p>
            <a:pPr lvl="1">
              <a:buFont typeface="Wingdings" panose="05000000000000000000" pitchFamily="2" charset="2"/>
              <a:buChar char="Ø"/>
            </a:pPr>
            <a:r>
              <a:rPr lang="tr-TR" b="1" dirty="0"/>
              <a:t>S/N oranlarının +6dB ve üzerinde cevap alınmalıdır.</a:t>
            </a:r>
          </a:p>
          <a:p>
            <a:pPr lvl="1">
              <a:buFont typeface="Wingdings" panose="05000000000000000000" pitchFamily="2" charset="2"/>
              <a:buChar char="Ø"/>
            </a:pPr>
            <a:r>
              <a:rPr lang="tr-TR" b="1" dirty="0"/>
              <a:t>Emisyonların tekrar edilebilirliğinin %50 üzerinde olması gerekmektedir.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555374389"/>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85000" lnSpcReduction="10000"/>
          </a:bodyPr>
          <a:lstStyle/>
          <a:p>
            <a:pPr marL="0" indent="0" algn="ctr">
              <a:buNone/>
            </a:pPr>
            <a:r>
              <a:rPr lang="tr-TR" sz="2800" b="1" i="1" u="sng" dirty="0">
                <a:solidFill>
                  <a:srgbClr val="FF0000"/>
                </a:solidFill>
              </a:rPr>
              <a:t>OTOAKUSTİK EMİSYON TESTİNİN ÖZELLİKLERİ VE KLİNİK AÇIDAN ÖNEMİ</a:t>
            </a:r>
          </a:p>
          <a:p>
            <a:pPr>
              <a:buFont typeface="Wingdings" panose="05000000000000000000" pitchFamily="2" charset="2"/>
              <a:buChar char="Ø"/>
            </a:pPr>
            <a:r>
              <a:rPr lang="tr-TR" b="1" dirty="0"/>
              <a:t>Bilgisayar yazılımı yönergeleri doğrultusunda kolayca yapılabilen bir testtir.</a:t>
            </a:r>
          </a:p>
          <a:p>
            <a:pPr>
              <a:buFont typeface="Wingdings" panose="05000000000000000000" pitchFamily="2" charset="2"/>
              <a:buChar char="Ø"/>
            </a:pPr>
            <a:r>
              <a:rPr lang="tr-TR" b="1" dirty="0" err="1"/>
              <a:t>Non-invazif</a:t>
            </a:r>
            <a:r>
              <a:rPr lang="tr-TR" b="1" dirty="0"/>
              <a:t>, hızlı, kolay, objektif ve kısa sürede yapılabilir.</a:t>
            </a:r>
          </a:p>
          <a:p>
            <a:pPr>
              <a:buFont typeface="Wingdings" panose="05000000000000000000" pitchFamily="2" charset="2"/>
              <a:buChar char="Ø"/>
            </a:pPr>
            <a:r>
              <a:rPr lang="tr-TR" b="1" dirty="0"/>
              <a:t>OAE ile davranışsal testleri paralel sonuç vermekte olsa da böyle bir kural yoktur.</a:t>
            </a:r>
          </a:p>
          <a:p>
            <a:pPr>
              <a:buFont typeface="Wingdings" panose="05000000000000000000" pitchFamily="2" charset="2"/>
              <a:buChar char="Ø"/>
            </a:pPr>
            <a:r>
              <a:rPr lang="tr-TR" b="1" dirty="0" err="1"/>
              <a:t>OAE’de</a:t>
            </a:r>
            <a:r>
              <a:rPr lang="tr-TR" b="1" dirty="0"/>
              <a:t> pozitiflik alınmış olması dış kulak, orta kulak ve </a:t>
            </a:r>
            <a:r>
              <a:rPr lang="tr-TR" b="1" dirty="0" err="1"/>
              <a:t>kokleanın</a:t>
            </a:r>
            <a:r>
              <a:rPr lang="tr-TR" b="1" dirty="0"/>
              <a:t> </a:t>
            </a:r>
            <a:r>
              <a:rPr lang="tr-TR" b="1" dirty="0" err="1"/>
              <a:t>dıştüylü</a:t>
            </a:r>
            <a:r>
              <a:rPr lang="tr-TR" b="1" dirty="0"/>
              <a:t> hücrelerine kadar olan mesafede işlerin yolunda olduğunu göstermektedir.</a:t>
            </a:r>
          </a:p>
          <a:p>
            <a:pPr>
              <a:buFont typeface="Wingdings" panose="05000000000000000000" pitchFamily="2" charset="2"/>
              <a:buChar char="Ø"/>
            </a:pPr>
            <a:r>
              <a:rPr lang="tr-TR" b="1" dirty="0"/>
              <a:t>OAE testi </a:t>
            </a:r>
            <a:r>
              <a:rPr lang="tr-TR" b="1" dirty="0" err="1"/>
              <a:t>kokleanın</a:t>
            </a:r>
            <a:r>
              <a:rPr lang="tr-TR" b="1" dirty="0"/>
              <a:t> işlevinin frekansa özgü olarak değerlendirilmesini sağlar.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1234314428"/>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85000" lnSpcReduction="20000"/>
          </a:bodyPr>
          <a:lstStyle/>
          <a:p>
            <a:pPr marL="0" indent="0" algn="ctr">
              <a:buNone/>
            </a:pPr>
            <a:r>
              <a:rPr lang="tr-TR" sz="2800" b="1" i="1" u="sng" dirty="0">
                <a:solidFill>
                  <a:srgbClr val="FF0000"/>
                </a:solidFill>
              </a:rPr>
              <a:t>OTOAKUSTİK EMİSYON TESTİNİN ÖZELLİKLERİ VE KLİNİK AÇIDAN ÖNEMİ</a:t>
            </a:r>
          </a:p>
          <a:p>
            <a:pPr>
              <a:buFont typeface="Wingdings" panose="05000000000000000000" pitchFamily="2" charset="2"/>
              <a:buChar char="Ø"/>
            </a:pPr>
            <a:r>
              <a:rPr lang="tr-TR" b="1" dirty="0"/>
              <a:t>İletim tipi kayıplar OAE testlerinin dezavantajıdır.</a:t>
            </a:r>
          </a:p>
          <a:p>
            <a:pPr>
              <a:buFont typeface="Wingdings" panose="05000000000000000000" pitchFamily="2" charset="2"/>
              <a:buChar char="Ø"/>
            </a:pPr>
            <a:r>
              <a:rPr lang="tr-TR" b="1" dirty="0"/>
              <a:t>OAE testleri eğer BERA ve Akustik </a:t>
            </a:r>
            <a:r>
              <a:rPr lang="tr-TR" b="1" dirty="0" err="1"/>
              <a:t>immitansmetri</a:t>
            </a:r>
            <a:r>
              <a:rPr lang="tr-TR" b="1" dirty="0"/>
              <a:t> ile kullanılırsa Retro </a:t>
            </a:r>
            <a:r>
              <a:rPr lang="tr-TR" b="1" dirty="0" err="1"/>
              <a:t>koklear</a:t>
            </a:r>
            <a:r>
              <a:rPr lang="tr-TR" b="1" dirty="0"/>
              <a:t> patolojilerin ayırıcı tanısında kullanılabilir. İşitsel </a:t>
            </a:r>
            <a:r>
              <a:rPr lang="tr-TR" b="1" dirty="0" err="1"/>
              <a:t>nöropatinin</a:t>
            </a:r>
            <a:r>
              <a:rPr lang="tr-TR" b="1" dirty="0"/>
              <a:t> teşhisinde öncelikli tanı aracı bu kombinasyonun kullanılmasıdır.</a:t>
            </a:r>
          </a:p>
          <a:p>
            <a:pPr>
              <a:buFont typeface="Wingdings" panose="05000000000000000000" pitchFamily="2" charset="2"/>
              <a:buChar char="Ø"/>
            </a:pPr>
            <a:r>
              <a:rPr lang="tr-TR" b="1" dirty="0" err="1"/>
              <a:t>Efferent</a:t>
            </a:r>
            <a:r>
              <a:rPr lang="tr-TR" b="1" dirty="0"/>
              <a:t> işitme yollarının sağlamlığının araştırılması amacıyla aynı kulağa veya karşı kulağa ses verilmesi sonucu </a:t>
            </a:r>
            <a:r>
              <a:rPr lang="tr-TR" b="1" dirty="0" err="1"/>
              <a:t>OAE’lerda</a:t>
            </a:r>
            <a:r>
              <a:rPr lang="tr-TR" b="1" dirty="0"/>
              <a:t> azalma görülmesidir. Buna OAE </a:t>
            </a:r>
            <a:r>
              <a:rPr lang="tr-TR" b="1" dirty="0" err="1"/>
              <a:t>supresyonu</a:t>
            </a:r>
            <a:r>
              <a:rPr lang="tr-TR" b="1" dirty="0"/>
              <a:t> denir.</a:t>
            </a:r>
          </a:p>
          <a:p>
            <a:pPr>
              <a:buFont typeface="Wingdings" panose="05000000000000000000" pitchFamily="2" charset="2"/>
              <a:buChar char="Ø"/>
            </a:pPr>
            <a:r>
              <a:rPr lang="tr-TR" b="1" dirty="0" err="1"/>
              <a:t>OAE’ler</a:t>
            </a:r>
            <a:r>
              <a:rPr lang="tr-TR" b="1" dirty="0"/>
              <a:t> ototoksik ilaçların bireydeki etkisinin izlenmesi bakımından faydalıdır.</a:t>
            </a:r>
          </a:p>
          <a:p>
            <a:pPr>
              <a:buFont typeface="Wingdings" panose="05000000000000000000" pitchFamily="2" charset="2"/>
              <a:buChar char="Ø"/>
            </a:pPr>
            <a:r>
              <a:rPr lang="tr-TR" b="1" dirty="0" err="1"/>
              <a:t>Presbiakuzinin</a:t>
            </a:r>
            <a:r>
              <a:rPr lang="tr-TR" b="1" dirty="0"/>
              <a:t> saptanması açısından da </a:t>
            </a:r>
            <a:r>
              <a:rPr lang="tr-TR" b="1" dirty="0" err="1"/>
              <a:t>OAE’lar</a:t>
            </a:r>
            <a:r>
              <a:rPr lang="tr-TR" b="1" dirty="0"/>
              <a:t> faydalıdırlar.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2410990808"/>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85000" lnSpcReduction="20000"/>
          </a:bodyPr>
          <a:lstStyle/>
          <a:p>
            <a:pPr marL="0" indent="0" algn="ctr">
              <a:buNone/>
            </a:pPr>
            <a:r>
              <a:rPr lang="tr-TR" sz="2800" b="1" i="1" u="sng" dirty="0">
                <a:solidFill>
                  <a:srgbClr val="FF0000"/>
                </a:solidFill>
              </a:rPr>
              <a:t>OTOAKUSTİK EMİSYON TESTİNİN ÖZELLİKLERİ VE KLİNİK AÇIDAN ÖNEMİ</a:t>
            </a:r>
          </a:p>
          <a:p>
            <a:pPr>
              <a:buFont typeface="Wingdings" panose="05000000000000000000" pitchFamily="2" charset="2"/>
              <a:buChar char="Ø"/>
            </a:pPr>
            <a:r>
              <a:rPr lang="tr-TR" b="1" dirty="0"/>
              <a:t>İletim tipi kayıplar OAE testlerinin dezavantajıdır.</a:t>
            </a:r>
          </a:p>
          <a:p>
            <a:pPr>
              <a:buFont typeface="Wingdings" panose="05000000000000000000" pitchFamily="2" charset="2"/>
              <a:buChar char="Ø"/>
            </a:pPr>
            <a:r>
              <a:rPr lang="tr-TR" b="1" dirty="0"/>
              <a:t>OAE testleri eğer BERA ve Akustik </a:t>
            </a:r>
            <a:r>
              <a:rPr lang="tr-TR" b="1" dirty="0" err="1"/>
              <a:t>immitansmetri</a:t>
            </a:r>
            <a:r>
              <a:rPr lang="tr-TR" b="1" dirty="0"/>
              <a:t> ile kullanılırsa Retro </a:t>
            </a:r>
            <a:r>
              <a:rPr lang="tr-TR" b="1" dirty="0" err="1"/>
              <a:t>koklear</a:t>
            </a:r>
            <a:r>
              <a:rPr lang="tr-TR" b="1" dirty="0"/>
              <a:t> patolojilerin ayırıcı tanısında kullanılabilir. İşitsel </a:t>
            </a:r>
            <a:r>
              <a:rPr lang="tr-TR" b="1" dirty="0" err="1"/>
              <a:t>nöropatinin</a:t>
            </a:r>
            <a:r>
              <a:rPr lang="tr-TR" b="1" dirty="0"/>
              <a:t> teşhisinde öncelikli tanı aracı bu kombinasyonun kullanılmasıdır.</a:t>
            </a:r>
          </a:p>
          <a:p>
            <a:pPr>
              <a:buFont typeface="Wingdings" panose="05000000000000000000" pitchFamily="2" charset="2"/>
              <a:buChar char="Ø"/>
            </a:pPr>
            <a:r>
              <a:rPr lang="tr-TR" b="1" dirty="0" err="1"/>
              <a:t>Efferent</a:t>
            </a:r>
            <a:r>
              <a:rPr lang="tr-TR" b="1" dirty="0"/>
              <a:t> işitme yollarının sağlamlığının araştırılması amacıyla aynı kulağa veya karşı kulağa ses verilmesi sonucu </a:t>
            </a:r>
            <a:r>
              <a:rPr lang="tr-TR" b="1" dirty="0" err="1"/>
              <a:t>OAE’lerda</a:t>
            </a:r>
            <a:r>
              <a:rPr lang="tr-TR" b="1" dirty="0"/>
              <a:t> azalma görülmesidir. Buna OAE </a:t>
            </a:r>
            <a:r>
              <a:rPr lang="tr-TR" b="1" dirty="0" err="1"/>
              <a:t>supresyonu</a:t>
            </a:r>
            <a:r>
              <a:rPr lang="tr-TR" b="1" dirty="0"/>
              <a:t> denir.</a:t>
            </a:r>
          </a:p>
          <a:p>
            <a:pPr>
              <a:buFont typeface="Wingdings" panose="05000000000000000000" pitchFamily="2" charset="2"/>
              <a:buChar char="Ø"/>
            </a:pPr>
            <a:r>
              <a:rPr lang="tr-TR" b="1" dirty="0" err="1"/>
              <a:t>OAE’ler</a:t>
            </a:r>
            <a:r>
              <a:rPr lang="tr-TR" b="1" dirty="0"/>
              <a:t> ototoksik ilaçların bireydeki etkisinin izlenmesi bakımından faydalıdır.</a:t>
            </a:r>
          </a:p>
          <a:p>
            <a:pPr>
              <a:buFont typeface="Wingdings" panose="05000000000000000000" pitchFamily="2" charset="2"/>
              <a:buChar char="Ø"/>
            </a:pPr>
            <a:r>
              <a:rPr lang="tr-TR" b="1" dirty="0" err="1"/>
              <a:t>Presbiakuzinin</a:t>
            </a:r>
            <a:r>
              <a:rPr lang="tr-TR" b="1" dirty="0"/>
              <a:t> saptanması açısından da </a:t>
            </a:r>
            <a:r>
              <a:rPr lang="tr-TR" b="1" dirty="0" err="1"/>
              <a:t>OAE’lar</a:t>
            </a:r>
            <a:r>
              <a:rPr lang="tr-TR" b="1" dirty="0"/>
              <a:t> faydalıdırlar.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2416287139"/>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92500"/>
          </a:bodyPr>
          <a:lstStyle/>
          <a:p>
            <a:pPr marL="0" indent="0" algn="ctr">
              <a:buNone/>
            </a:pPr>
            <a:r>
              <a:rPr lang="tr-TR" sz="2800" b="1" i="1" u="sng" dirty="0">
                <a:solidFill>
                  <a:srgbClr val="FF0000"/>
                </a:solidFill>
              </a:rPr>
              <a:t>OTOAKUSTİK EMİSYONLARIN YENİDOĞAN TARAMA TESTLERİNDE KULLANIMI</a:t>
            </a:r>
          </a:p>
          <a:p>
            <a:pPr>
              <a:buFont typeface="Wingdings" panose="05000000000000000000" pitchFamily="2" charset="2"/>
              <a:buChar char="Ø"/>
            </a:pPr>
            <a:r>
              <a:rPr lang="tr-TR" sz="3000" b="1" dirty="0"/>
              <a:t>Yenidoğan tarama testlerin de ilk basamaktır. Çünkü;</a:t>
            </a:r>
          </a:p>
          <a:p>
            <a:pPr lvl="1">
              <a:buFont typeface="Wingdings" panose="05000000000000000000" pitchFamily="2" charset="2"/>
              <a:buChar char="Ø"/>
            </a:pPr>
            <a:r>
              <a:rPr lang="tr-TR" sz="2600" b="1" dirty="0"/>
              <a:t>Ucuzdur</a:t>
            </a:r>
          </a:p>
          <a:p>
            <a:pPr lvl="1">
              <a:buFont typeface="Wingdings" panose="05000000000000000000" pitchFamily="2" charset="2"/>
              <a:buChar char="Ø"/>
            </a:pPr>
            <a:r>
              <a:rPr lang="tr-TR" sz="2600" b="1" dirty="0"/>
              <a:t>Kolaydır</a:t>
            </a:r>
          </a:p>
          <a:p>
            <a:pPr lvl="1">
              <a:buFont typeface="Wingdings" panose="05000000000000000000" pitchFamily="2" charset="2"/>
              <a:buChar char="Ø"/>
            </a:pPr>
            <a:r>
              <a:rPr lang="tr-TR" sz="2600" b="1" dirty="0"/>
              <a:t>Bireye zarar vermez</a:t>
            </a:r>
          </a:p>
          <a:p>
            <a:pPr lvl="1">
              <a:buFont typeface="Wingdings" panose="05000000000000000000" pitchFamily="2" charset="2"/>
              <a:buChar char="Ø"/>
            </a:pPr>
            <a:r>
              <a:rPr lang="tr-TR" sz="2600" b="1" dirty="0"/>
              <a:t>Sarf malzemesi yoktur.</a:t>
            </a:r>
          </a:p>
          <a:p>
            <a:pPr lvl="1">
              <a:buFont typeface="Wingdings" panose="05000000000000000000" pitchFamily="2" charset="2"/>
              <a:buChar char="Ø"/>
            </a:pPr>
            <a:r>
              <a:rPr lang="tr-TR" sz="2600" b="1" dirty="0"/>
              <a:t>İşitsel sistem işlev bozukluğuna yüksek düzeyde duyarlıdır.</a:t>
            </a:r>
          </a:p>
          <a:p>
            <a:pPr lvl="1">
              <a:buFont typeface="Wingdings" panose="05000000000000000000" pitchFamily="2" charset="2"/>
              <a:buChar char="Ø"/>
            </a:pPr>
            <a:r>
              <a:rPr lang="tr-TR" sz="2600" b="1" dirty="0"/>
              <a:t>Dış tüylü hücre işlev bozukluğuna yüksek derecede özgündür</a:t>
            </a:r>
          </a:p>
          <a:p>
            <a:pPr lvl="1">
              <a:buFont typeface="Wingdings" panose="05000000000000000000" pitchFamily="2" charset="2"/>
              <a:buChar char="Ø"/>
            </a:pPr>
            <a:r>
              <a:rPr lang="tr-TR" sz="2600" b="1" dirty="0"/>
              <a:t>Mevcut sistemler otomatik olarak kaldı veya geçti diye sonuç vermektedir.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1087816265"/>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92500"/>
          </a:bodyPr>
          <a:lstStyle/>
          <a:p>
            <a:pPr marL="0" indent="0" algn="ctr">
              <a:buNone/>
            </a:pPr>
            <a:r>
              <a:rPr lang="tr-TR" sz="2800" b="1" i="1" u="sng" dirty="0">
                <a:solidFill>
                  <a:srgbClr val="FF0000"/>
                </a:solidFill>
              </a:rPr>
              <a:t>OTOAKUSTİK EMİSYONLARIN YENİDOĞAN TARAMA TESTLERİNDE KULLANIMI</a:t>
            </a:r>
          </a:p>
          <a:p>
            <a:pPr>
              <a:buFont typeface="Wingdings" panose="05000000000000000000" pitchFamily="2" charset="2"/>
              <a:buChar char="Ø"/>
            </a:pPr>
            <a:r>
              <a:rPr lang="tr-TR" sz="3000" b="1" dirty="0"/>
              <a:t>Yenidoğan tarama testlerin de ilk basamaktır. Çünkü;</a:t>
            </a:r>
          </a:p>
          <a:p>
            <a:pPr lvl="1">
              <a:buFont typeface="Wingdings" panose="05000000000000000000" pitchFamily="2" charset="2"/>
              <a:buChar char="Ø"/>
            </a:pPr>
            <a:r>
              <a:rPr lang="tr-TR" sz="2600" b="1" dirty="0"/>
              <a:t>Ucuzdur</a:t>
            </a:r>
          </a:p>
          <a:p>
            <a:pPr lvl="1">
              <a:buFont typeface="Wingdings" panose="05000000000000000000" pitchFamily="2" charset="2"/>
              <a:buChar char="Ø"/>
            </a:pPr>
            <a:r>
              <a:rPr lang="tr-TR" sz="2600" b="1" dirty="0"/>
              <a:t>Kolaydır</a:t>
            </a:r>
          </a:p>
          <a:p>
            <a:pPr lvl="1">
              <a:buFont typeface="Wingdings" panose="05000000000000000000" pitchFamily="2" charset="2"/>
              <a:buChar char="Ø"/>
            </a:pPr>
            <a:r>
              <a:rPr lang="tr-TR" sz="2600" b="1" dirty="0"/>
              <a:t>Bireye zarar vermez</a:t>
            </a:r>
          </a:p>
          <a:p>
            <a:pPr lvl="1">
              <a:buFont typeface="Wingdings" panose="05000000000000000000" pitchFamily="2" charset="2"/>
              <a:buChar char="Ø"/>
            </a:pPr>
            <a:r>
              <a:rPr lang="tr-TR" sz="2600" b="1" dirty="0"/>
              <a:t>Sarf malzemesi yoktur.</a:t>
            </a:r>
          </a:p>
          <a:p>
            <a:pPr lvl="1">
              <a:buFont typeface="Wingdings" panose="05000000000000000000" pitchFamily="2" charset="2"/>
              <a:buChar char="Ø"/>
            </a:pPr>
            <a:r>
              <a:rPr lang="tr-TR" sz="2600" b="1" dirty="0"/>
              <a:t>İşitsel sistem işlev bozukluğuna yüksek düzeyde duyarlıdır.</a:t>
            </a:r>
          </a:p>
          <a:p>
            <a:pPr lvl="1">
              <a:buFont typeface="Wingdings" panose="05000000000000000000" pitchFamily="2" charset="2"/>
              <a:buChar char="Ø"/>
            </a:pPr>
            <a:r>
              <a:rPr lang="tr-TR" sz="2600" b="1" dirty="0"/>
              <a:t>Dış tüylü hücre işlev bozukluğuna yüksek derecede özgündür</a:t>
            </a:r>
          </a:p>
          <a:p>
            <a:pPr lvl="1">
              <a:buFont typeface="Wingdings" panose="05000000000000000000" pitchFamily="2" charset="2"/>
              <a:buChar char="Ø"/>
            </a:pPr>
            <a:r>
              <a:rPr lang="tr-TR" sz="2600" b="1" dirty="0"/>
              <a:t>Mevcut sistemler otomatik olarak kaldı veya geçti diye sonuç vermektedir.</a:t>
            </a:r>
          </a:p>
          <a:p>
            <a:pPr>
              <a:buFont typeface="Wingdings" panose="05000000000000000000" pitchFamily="2" charset="2"/>
              <a:buChar char="Ø"/>
            </a:pPr>
            <a:endParaRPr lang="tr-TR" sz="3000" b="1" dirty="0"/>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445369315"/>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1113235" y="1628800"/>
            <a:ext cx="7514035" cy="4162405"/>
          </a:xfrm>
        </p:spPr>
        <p:txBody>
          <a:bodyPr>
            <a:normAutofit/>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endParaRPr lang="tr-TR" dirty="0"/>
          </a:p>
          <a:p>
            <a:pPr marL="0" indent="0" algn="ctr">
              <a:buNone/>
            </a:pPr>
            <a:r>
              <a:rPr lang="tr-TR" dirty="0"/>
              <a:t>Kulak hakkında bilgi alınmak istendiğinde saf ses </a:t>
            </a:r>
            <a:r>
              <a:rPr lang="tr-TR" dirty="0" err="1"/>
              <a:t>odyometrisi</a:t>
            </a:r>
            <a:r>
              <a:rPr lang="tr-TR" dirty="0"/>
              <a:t> kullanılamıyorsa ilk seçenek OTOAKUSTİK EMİSYONLARDIR. </a:t>
            </a:r>
          </a:p>
          <a:p>
            <a:pPr marL="0" indent="0">
              <a:buNone/>
            </a:pPr>
            <a:endParaRPr lang="tr-TR" dirty="0"/>
          </a:p>
          <a:p>
            <a:endParaRPr lang="tr-TR" dirty="0"/>
          </a:p>
        </p:txBody>
      </p:sp>
    </p:spTree>
    <p:extLst>
      <p:ext uri="{BB962C8B-B14F-4D97-AF65-F5344CB8AC3E}">
        <p14:creationId xmlns:p14="http://schemas.microsoft.com/office/powerpoint/2010/main" val="3528830536"/>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2800" b="1" i="1" u="sng" dirty="0">
                <a:solidFill>
                  <a:srgbClr val="FF0000"/>
                </a:solidFill>
              </a:rPr>
              <a:t>OTOAKUSTİK EMİSYONLARIN YENİDOĞAN TARAMA TESTLERİNDE KULLANIMI</a:t>
            </a:r>
          </a:p>
          <a:p>
            <a:pPr marL="514350" indent="-514350" algn="ctr">
              <a:buAutoNum type="alphaUcPeriod" startAt="5"/>
            </a:pPr>
            <a:endParaRPr lang="tr-TR" sz="2800" b="1" i="1" u="sng" dirty="0">
              <a:solidFill>
                <a:srgbClr val="FF0000"/>
              </a:solidFill>
            </a:endParaRPr>
          </a:p>
          <a:p>
            <a:pPr marL="514350" indent="-514350" algn="ctr">
              <a:buAutoNum type="alphaUcPeriod" startAt="5"/>
            </a:pPr>
            <a:endParaRPr lang="tr-TR" sz="2800" b="1" i="1" u="sng" dirty="0">
              <a:solidFill>
                <a:srgbClr val="FF0000"/>
              </a:solidFill>
            </a:endParaRPr>
          </a:p>
          <a:p>
            <a:pPr marL="0" indent="0" algn="ctr">
              <a:buNone/>
            </a:pPr>
            <a:r>
              <a:rPr lang="tr-TR" sz="3000" b="1" dirty="0"/>
              <a:t>Hem TEOAE hem de </a:t>
            </a:r>
            <a:r>
              <a:rPr lang="tr-TR" sz="3000" b="1" dirty="0" err="1"/>
              <a:t>DPOAE’lar</a:t>
            </a:r>
            <a:r>
              <a:rPr lang="tr-TR" sz="3000" b="1" dirty="0"/>
              <a:t> tarama testi olarak kullanılabilir. Ancak tarama testlerinde TEOAE </a:t>
            </a:r>
            <a:r>
              <a:rPr lang="tr-TR" sz="3000" b="1" dirty="0" err="1"/>
              <a:t>DPOAE’ye</a:t>
            </a:r>
            <a:r>
              <a:rPr lang="tr-TR" sz="3000" b="1" dirty="0"/>
              <a:t> göre daha duyarlıdır.</a:t>
            </a:r>
          </a:p>
          <a:p>
            <a:pPr>
              <a:buFont typeface="Wingdings" panose="05000000000000000000" pitchFamily="2" charset="2"/>
              <a:buChar char="Ø"/>
            </a:pPr>
            <a:endParaRPr lang="tr-TR" sz="3000" b="1" dirty="0"/>
          </a:p>
          <a:p>
            <a:pPr marL="0" lvl="0" indent="0">
              <a:buNone/>
            </a:pPr>
            <a:endParaRPr lang="tr-TR" sz="3000" dirty="0"/>
          </a:p>
        </p:txBody>
      </p:sp>
    </p:spTree>
    <p:extLst>
      <p:ext uri="{BB962C8B-B14F-4D97-AF65-F5344CB8AC3E}">
        <p14:creationId xmlns:p14="http://schemas.microsoft.com/office/powerpoint/2010/main" val="3356211605"/>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2800" b="1" i="1" u="sng" dirty="0">
                <a:solidFill>
                  <a:srgbClr val="FF0000"/>
                </a:solidFill>
              </a:rPr>
              <a:t>OTOAKUSTİK EMİSYONLARIN YENİDOĞAN TARAMA TESTLERİNDE KULLANIMI</a:t>
            </a:r>
          </a:p>
          <a:p>
            <a:pPr marL="514350" indent="-514350" algn="ctr">
              <a:buAutoNum type="alphaUcPeriod" startAt="5"/>
            </a:pPr>
            <a:endParaRPr lang="tr-TR" sz="2800" b="1" i="1" u="sng" dirty="0">
              <a:solidFill>
                <a:srgbClr val="FF0000"/>
              </a:solidFill>
            </a:endParaRPr>
          </a:p>
          <a:p>
            <a:pPr marL="514350" indent="-514350" algn="ctr">
              <a:buAutoNum type="alphaUcPeriod" startAt="5"/>
            </a:pPr>
            <a:endParaRPr lang="tr-TR" sz="2800" b="1" i="1" u="sng" dirty="0">
              <a:solidFill>
                <a:srgbClr val="FF0000"/>
              </a:solidFill>
            </a:endParaRPr>
          </a:p>
          <a:p>
            <a:pPr marL="0" indent="0" algn="ctr">
              <a:buNone/>
            </a:pPr>
            <a:r>
              <a:rPr lang="tr-TR" sz="3000" b="1" dirty="0"/>
              <a:t>Doğumdan itibaren TEOAE ve DPOAE miktarları giderek düşüş kaydeder. İlginçtir, </a:t>
            </a:r>
            <a:r>
              <a:rPr lang="tr-TR" sz="3000" b="1" dirty="0" err="1"/>
              <a:t>preterm</a:t>
            </a:r>
            <a:r>
              <a:rPr lang="tr-TR" sz="3000" b="1" dirty="0"/>
              <a:t> çocuklarda doğum yaşına gelene kadar TEOAE ve DPOAE miktarları artar ve doğum yaşından sonra düşüşe geçmektedir.</a:t>
            </a:r>
            <a:endParaRPr lang="tr-TR" sz="3000" dirty="0"/>
          </a:p>
        </p:txBody>
      </p:sp>
    </p:spTree>
    <p:extLst>
      <p:ext uri="{BB962C8B-B14F-4D97-AF65-F5344CB8AC3E}">
        <p14:creationId xmlns:p14="http://schemas.microsoft.com/office/powerpoint/2010/main" val="3257429614"/>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2800" b="1" i="1" u="sng" dirty="0">
                <a:solidFill>
                  <a:srgbClr val="FF0000"/>
                </a:solidFill>
              </a:rPr>
              <a:t>OTOAKUSTİK EMİSYONLARIN YENİDOĞAN TARAMA TESTLERİNDE KULLANIMI</a:t>
            </a:r>
          </a:p>
          <a:p>
            <a:pPr marL="514350" indent="-514350" algn="ctr">
              <a:buAutoNum type="alphaUcPeriod" startAt="5"/>
            </a:pPr>
            <a:endParaRPr lang="tr-TR" sz="2800" b="1" i="1" u="sng" dirty="0">
              <a:solidFill>
                <a:srgbClr val="FF0000"/>
              </a:solidFill>
            </a:endParaRPr>
          </a:p>
          <a:p>
            <a:pPr marL="0" indent="0" algn="ctr">
              <a:buNone/>
            </a:pPr>
            <a:r>
              <a:rPr lang="tr-TR" sz="3000" b="1" dirty="0"/>
              <a:t>Yanlış negatiflikler ve yanlış pozitifliklere dikkat edilmelidir. Bir odyolog hiçbir testin mükemmel olmadığını aklından asla çıkarmamalıdır. </a:t>
            </a:r>
            <a:r>
              <a:rPr lang="tr-TR" sz="3000" b="1" dirty="0" err="1"/>
              <a:t>OAE’ler</a:t>
            </a:r>
            <a:r>
              <a:rPr lang="tr-TR" sz="3000" b="1" dirty="0"/>
              <a:t> orta, ileri ve ağır kayıpların saptanmasında başarılıdır, ancak hafif dereceli kayıpları tespit etmekte yetersizdir.</a:t>
            </a:r>
            <a:endParaRPr lang="tr-TR" sz="3000" dirty="0"/>
          </a:p>
        </p:txBody>
      </p:sp>
    </p:spTree>
    <p:extLst>
      <p:ext uri="{BB962C8B-B14F-4D97-AF65-F5344CB8AC3E}">
        <p14:creationId xmlns:p14="http://schemas.microsoft.com/office/powerpoint/2010/main" val="343435682"/>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2800" b="1" i="1" u="sng" dirty="0">
                <a:solidFill>
                  <a:srgbClr val="FF0000"/>
                </a:solidFill>
              </a:rPr>
              <a:t>OTOAKUSTİK EMİSYONLARIN YENİDOĞAN TARAMA TESTLERİNDE KULLANIMI</a:t>
            </a:r>
          </a:p>
          <a:p>
            <a:pPr marL="514350" indent="-514350" algn="ctr">
              <a:buAutoNum type="alphaUcPeriod" startAt="5"/>
            </a:pPr>
            <a:endParaRPr lang="tr-TR" sz="2800" b="1" i="1" u="sng" dirty="0">
              <a:solidFill>
                <a:srgbClr val="FF0000"/>
              </a:solidFill>
            </a:endParaRPr>
          </a:p>
          <a:p>
            <a:pPr marL="0" indent="0" algn="ctr">
              <a:buNone/>
            </a:pPr>
            <a:r>
              <a:rPr lang="tr-TR" sz="3000" b="1" dirty="0"/>
              <a:t>Yapılan geniş saha çalışmalarında binlerce çocuk tüm tarama testleri ve davranışsal testlere beraber sokulmuş ve sonuç olarak işitme kayıplı olan çocukları tek test ile yakalamaya çalıştığımızda hemen hemen aynı oranda işitme kayıplı çocuk tespit edilebilmiştir.</a:t>
            </a:r>
            <a:endParaRPr lang="tr-TR" sz="3000" dirty="0"/>
          </a:p>
        </p:txBody>
      </p:sp>
    </p:spTree>
    <p:extLst>
      <p:ext uri="{BB962C8B-B14F-4D97-AF65-F5344CB8AC3E}">
        <p14:creationId xmlns:p14="http://schemas.microsoft.com/office/powerpoint/2010/main" val="3723749248"/>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a:bodyPr>
          <a:lstStyle/>
          <a:p>
            <a:pPr marL="0" indent="0" algn="ctr">
              <a:buNone/>
            </a:pPr>
            <a:r>
              <a:rPr lang="tr-TR" sz="2800" b="1" i="1" u="sng" dirty="0">
                <a:solidFill>
                  <a:srgbClr val="FF0000"/>
                </a:solidFill>
              </a:rPr>
              <a:t>OTOAKUSTİK EMİSYONLARIN YENİDOĞAN TARAMA TESTLERİNDE KULLANIMI</a:t>
            </a:r>
          </a:p>
          <a:p>
            <a:pPr marL="514350" indent="-514350" algn="ctr">
              <a:buAutoNum type="alphaUcPeriod" startAt="5"/>
            </a:pPr>
            <a:endParaRPr lang="tr-TR" sz="2800" b="1" i="1" u="sng" dirty="0">
              <a:solidFill>
                <a:srgbClr val="FF0000"/>
              </a:solidFill>
            </a:endParaRPr>
          </a:p>
          <a:p>
            <a:pPr marL="0" indent="0" algn="ctr">
              <a:buNone/>
            </a:pPr>
            <a:r>
              <a:rPr lang="tr-TR" sz="3000" b="1" dirty="0"/>
              <a:t>Çocuklarda tarama testi olarak davranışsal testleri OAE testlerine tercih etmek gerekir.</a:t>
            </a:r>
            <a:endParaRPr lang="tr-TR" sz="3000" dirty="0"/>
          </a:p>
        </p:txBody>
      </p:sp>
    </p:spTree>
    <p:extLst>
      <p:ext uri="{BB962C8B-B14F-4D97-AF65-F5344CB8AC3E}">
        <p14:creationId xmlns:p14="http://schemas.microsoft.com/office/powerpoint/2010/main" val="922754013"/>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fontScale="77500" lnSpcReduction="20000"/>
          </a:bodyPr>
          <a:lstStyle/>
          <a:p>
            <a:pPr marL="0" indent="0" algn="ctr">
              <a:buNone/>
            </a:pPr>
            <a:r>
              <a:rPr lang="tr-TR" sz="4100" b="1" i="1" u="sng" dirty="0">
                <a:solidFill>
                  <a:srgbClr val="FF0000"/>
                </a:solidFill>
              </a:rPr>
              <a:t>OTOAKUSTİK EMİSYONLARIN KLİNİKTE KULLANIM ALANLARI</a:t>
            </a:r>
          </a:p>
          <a:p>
            <a:pPr marL="0" indent="0" algn="ctr">
              <a:buNone/>
            </a:pPr>
            <a:endParaRPr lang="tr-TR" sz="2800" b="1" i="1" u="sng" dirty="0">
              <a:solidFill>
                <a:srgbClr val="FF0000"/>
              </a:solidFill>
            </a:endParaRPr>
          </a:p>
          <a:p>
            <a:pPr>
              <a:buFont typeface="Wingdings" panose="05000000000000000000" pitchFamily="2" charset="2"/>
              <a:buChar char="Ø"/>
            </a:pPr>
            <a:r>
              <a:rPr lang="tr-TR" sz="2800" b="1" i="1" dirty="0"/>
              <a:t>Yenidoğan tarama testleri</a:t>
            </a:r>
          </a:p>
          <a:p>
            <a:pPr>
              <a:buFont typeface="Wingdings" panose="05000000000000000000" pitchFamily="2" charset="2"/>
              <a:buChar char="Ø"/>
            </a:pPr>
            <a:r>
              <a:rPr lang="tr-TR" sz="2800" b="1" i="1" dirty="0"/>
              <a:t>İşitsel </a:t>
            </a:r>
            <a:r>
              <a:rPr lang="tr-TR" sz="2800" b="1" i="1" dirty="0" err="1"/>
              <a:t>nöropati</a:t>
            </a:r>
            <a:r>
              <a:rPr lang="tr-TR" sz="2800" b="1" i="1" dirty="0"/>
              <a:t> tanısında</a:t>
            </a:r>
          </a:p>
          <a:p>
            <a:pPr>
              <a:buFont typeface="Wingdings" panose="05000000000000000000" pitchFamily="2" charset="2"/>
              <a:buChar char="Ø"/>
            </a:pPr>
            <a:r>
              <a:rPr lang="tr-TR" sz="2800" b="1" i="1" dirty="0"/>
              <a:t>Saf Ses ve Oyun </a:t>
            </a:r>
            <a:r>
              <a:rPr lang="tr-TR" sz="2800" b="1" i="1" dirty="0" err="1"/>
              <a:t>Odyometrisinde</a:t>
            </a:r>
            <a:r>
              <a:rPr lang="tr-TR" sz="2800" b="1" i="1" dirty="0"/>
              <a:t> güvenilir cevaplar alınamıyorsa</a:t>
            </a:r>
          </a:p>
          <a:p>
            <a:pPr>
              <a:buFont typeface="Wingdings" panose="05000000000000000000" pitchFamily="2" charset="2"/>
              <a:buChar char="Ø"/>
            </a:pPr>
            <a:r>
              <a:rPr lang="tr-TR" sz="2800" b="1" i="1" dirty="0"/>
              <a:t>Ototoksik ilaç kullanan kişilerin </a:t>
            </a:r>
            <a:r>
              <a:rPr lang="tr-TR" sz="2800" b="1" i="1" dirty="0" err="1"/>
              <a:t>moniterizasyonu</a:t>
            </a:r>
            <a:endParaRPr lang="tr-TR" sz="2800" b="1" i="1" dirty="0"/>
          </a:p>
          <a:p>
            <a:pPr>
              <a:buFont typeface="Wingdings" panose="05000000000000000000" pitchFamily="2" charset="2"/>
              <a:buChar char="Ø"/>
            </a:pPr>
            <a:r>
              <a:rPr lang="tr-TR" sz="2800" b="1" i="1" dirty="0" err="1"/>
              <a:t>Koklear-retrokoklear</a:t>
            </a:r>
            <a:r>
              <a:rPr lang="tr-TR" sz="2800" b="1" i="1" dirty="0"/>
              <a:t> işitme kaybı olanların ayırıcı tanısında</a:t>
            </a:r>
          </a:p>
          <a:p>
            <a:pPr>
              <a:buFont typeface="Wingdings" panose="05000000000000000000" pitchFamily="2" charset="2"/>
              <a:buChar char="Ø"/>
            </a:pPr>
            <a:r>
              <a:rPr lang="tr-TR" sz="2800" b="1" i="1" dirty="0"/>
              <a:t>İşitme cihazı adayı kişilerin dış tüylü hücre fonksiyonlarının araştırılmasında </a:t>
            </a:r>
          </a:p>
          <a:p>
            <a:pPr>
              <a:buFont typeface="Wingdings" panose="05000000000000000000" pitchFamily="2" charset="2"/>
              <a:buChar char="Ø"/>
            </a:pPr>
            <a:r>
              <a:rPr lang="tr-TR" sz="2800" b="1" i="1" dirty="0"/>
              <a:t>Gürültüye bağlı işitme kayıplarının erken tanısında </a:t>
            </a:r>
          </a:p>
          <a:p>
            <a:pPr>
              <a:buFont typeface="Wingdings" panose="05000000000000000000" pitchFamily="2" charset="2"/>
              <a:buChar char="Ø"/>
            </a:pPr>
            <a:r>
              <a:rPr lang="tr-TR" sz="2800" b="1" i="1" dirty="0" err="1"/>
              <a:t>Efferent</a:t>
            </a:r>
            <a:r>
              <a:rPr lang="tr-TR" sz="2800" b="1" i="1" dirty="0"/>
              <a:t> işitme yollarının sağlamlığının </a:t>
            </a:r>
            <a:r>
              <a:rPr lang="tr-TR" sz="2800" b="1" i="1" dirty="0" err="1"/>
              <a:t>araştırılamasında</a:t>
            </a:r>
            <a:r>
              <a:rPr lang="tr-TR" sz="2800" b="1" i="1" dirty="0"/>
              <a:t> </a:t>
            </a:r>
          </a:p>
          <a:p>
            <a:pPr>
              <a:buFont typeface="Wingdings" panose="05000000000000000000" pitchFamily="2" charset="2"/>
              <a:buChar char="Ø"/>
            </a:pPr>
            <a:r>
              <a:rPr lang="tr-TR" sz="2800" b="1" i="1" dirty="0"/>
              <a:t>Test bataryalarında diğer testlerin sağlaması olarak</a:t>
            </a:r>
          </a:p>
          <a:p>
            <a:pPr>
              <a:buFont typeface="Wingdings" panose="05000000000000000000" pitchFamily="2" charset="2"/>
              <a:buChar char="Ø"/>
            </a:pPr>
            <a:r>
              <a:rPr lang="tr-TR" sz="2800" b="1" i="1" dirty="0"/>
              <a:t>Ani işitme kayıplarında lezyon yerinin saptanması amacıyla</a:t>
            </a:r>
          </a:p>
          <a:p>
            <a:pPr marL="0" indent="0" algn="ctr">
              <a:buNone/>
            </a:pPr>
            <a:endParaRPr lang="tr-TR" sz="2800" b="1" i="1" u="sng" dirty="0">
              <a:solidFill>
                <a:srgbClr val="FF0000"/>
              </a:solidFill>
            </a:endParaRPr>
          </a:p>
        </p:txBody>
      </p:sp>
    </p:spTree>
    <p:extLst>
      <p:ext uri="{BB962C8B-B14F-4D97-AF65-F5344CB8AC3E}">
        <p14:creationId xmlns:p14="http://schemas.microsoft.com/office/powerpoint/2010/main" val="2448136008"/>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539552" y="1412776"/>
            <a:ext cx="8424937" cy="5445224"/>
          </a:xfrm>
        </p:spPr>
        <p:txBody>
          <a:bodyPr>
            <a:normAutofit lnSpcReduction="10000"/>
          </a:bodyPr>
          <a:lstStyle/>
          <a:p>
            <a:pPr marL="0" indent="0" algn="ctr">
              <a:buNone/>
            </a:pPr>
            <a:r>
              <a:rPr lang="tr-TR" sz="3300" b="1" i="1" u="sng" dirty="0">
                <a:solidFill>
                  <a:srgbClr val="FF0000"/>
                </a:solidFill>
              </a:rPr>
              <a:t>OTOAKUSTİK EMİSYON TESTLERİNİN DEZAVANTAJLARI</a:t>
            </a:r>
          </a:p>
          <a:p>
            <a:pPr>
              <a:buFont typeface="Wingdings" panose="05000000000000000000" pitchFamily="2" charset="2"/>
              <a:buChar char="Ø"/>
            </a:pPr>
            <a:r>
              <a:rPr lang="tr-TR" sz="2800" b="1" i="1" dirty="0"/>
              <a:t>Test için sessiz bir ortam gerekir.</a:t>
            </a:r>
          </a:p>
          <a:p>
            <a:pPr>
              <a:buFont typeface="Wingdings" panose="05000000000000000000" pitchFamily="2" charset="2"/>
              <a:buChar char="Ø"/>
            </a:pPr>
            <a:r>
              <a:rPr lang="tr-TR" sz="2800" b="1" i="1" dirty="0"/>
              <a:t>İletim tipi işitme kayıpları sonuçları etkilemektedir.</a:t>
            </a:r>
          </a:p>
          <a:p>
            <a:pPr>
              <a:buFont typeface="Wingdings" panose="05000000000000000000" pitchFamily="2" charset="2"/>
              <a:buChar char="Ø"/>
            </a:pPr>
            <a:r>
              <a:rPr lang="tr-TR" sz="2800" b="1" i="1" dirty="0"/>
              <a:t>Verileri her hangi bir patoloji için spesifik olmadığından tek başına tanı koydurucu işlev göremez.</a:t>
            </a:r>
          </a:p>
          <a:p>
            <a:pPr>
              <a:buFont typeface="Wingdings" panose="05000000000000000000" pitchFamily="2" charset="2"/>
              <a:buChar char="Ø"/>
            </a:pPr>
            <a:r>
              <a:rPr lang="tr-TR" sz="2800" b="1" i="1" dirty="0"/>
              <a:t>Ototoksik ilaç kullanımı ve yüksek sese </a:t>
            </a:r>
            <a:r>
              <a:rPr lang="tr-TR" sz="2800" b="1" i="1" dirty="0" err="1"/>
              <a:t>maruziyet</a:t>
            </a:r>
            <a:r>
              <a:rPr lang="tr-TR" sz="2800" b="1" i="1" dirty="0"/>
              <a:t> sonucu gelişen işitme kayıplarında eşiklerin etkilenmeden </a:t>
            </a:r>
            <a:r>
              <a:rPr lang="tr-TR" sz="2800" b="1" i="1" dirty="0" err="1"/>
              <a:t>OAE’ların</a:t>
            </a:r>
            <a:r>
              <a:rPr lang="tr-TR" sz="2800" b="1" i="1" dirty="0"/>
              <a:t> etkilenip etkilenmediği tartışma konusudur.</a:t>
            </a:r>
          </a:p>
          <a:p>
            <a:pPr>
              <a:buFont typeface="Wingdings" panose="05000000000000000000" pitchFamily="2" charset="2"/>
              <a:buChar char="Ø"/>
            </a:pPr>
            <a:r>
              <a:rPr lang="tr-TR" sz="2800" b="1" i="1"/>
              <a:t>Yüksek </a:t>
            </a:r>
            <a:r>
              <a:rPr lang="tr-TR" sz="2800" b="1" i="1" dirty="0"/>
              <a:t>riskli yenidoğanlarda kullanılamaz.</a:t>
            </a:r>
          </a:p>
          <a:p>
            <a:pPr marL="0" indent="0" algn="ctr">
              <a:buNone/>
            </a:pPr>
            <a:endParaRPr lang="tr-TR" sz="2800" b="1" i="1" u="sng" dirty="0">
              <a:solidFill>
                <a:srgbClr val="FF0000"/>
              </a:solidFill>
            </a:endParaRPr>
          </a:p>
        </p:txBody>
      </p:sp>
    </p:spTree>
    <p:extLst>
      <p:ext uri="{BB962C8B-B14F-4D97-AF65-F5344CB8AC3E}">
        <p14:creationId xmlns:p14="http://schemas.microsoft.com/office/powerpoint/2010/main" val="3882336557"/>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1113235" y="1628800"/>
            <a:ext cx="7514035" cy="4162405"/>
          </a:xfrm>
        </p:spPr>
        <p:txBody>
          <a:bodyPr>
            <a:normAutofit fontScale="92500" lnSpcReduction="20000"/>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endParaRPr lang="tr-TR" dirty="0"/>
          </a:p>
          <a:p>
            <a:pPr marL="0" indent="0" algn="ctr">
              <a:buNone/>
            </a:pPr>
            <a:r>
              <a:rPr lang="tr-TR" dirty="0"/>
              <a:t>Otoakustik emisyonlar </a:t>
            </a:r>
            <a:r>
              <a:rPr lang="tr-TR" dirty="0" err="1"/>
              <a:t>koklea</a:t>
            </a:r>
            <a:r>
              <a:rPr lang="tr-TR" dirty="0"/>
              <a:t> </a:t>
            </a:r>
            <a:r>
              <a:rPr lang="tr-TR" u="sng" dirty="0"/>
              <a:t>dış tüylü hücrelerden </a:t>
            </a:r>
            <a:r>
              <a:rPr lang="tr-TR" dirty="0"/>
              <a:t>kaynaklanan ve dış kulak yoluna verilen ses uyaranına karşılık oluşan ve dış kulak yolundaki duyarlı bir mikrofon ile kaydedilebilen çok küçük şiddetteki ses dalgalarıdır</a:t>
            </a:r>
          </a:p>
          <a:p>
            <a:pPr marL="0" indent="0" algn="ctr">
              <a:buNone/>
            </a:pPr>
            <a:r>
              <a:rPr lang="tr-TR" dirty="0"/>
              <a:t> </a:t>
            </a:r>
          </a:p>
          <a:p>
            <a:pPr marL="0" indent="0">
              <a:buNone/>
            </a:pPr>
            <a:endParaRPr lang="tr-TR" dirty="0"/>
          </a:p>
          <a:p>
            <a:endParaRPr lang="tr-TR" dirty="0"/>
          </a:p>
        </p:txBody>
      </p:sp>
    </p:spTree>
    <p:extLst>
      <p:ext uri="{BB962C8B-B14F-4D97-AF65-F5344CB8AC3E}">
        <p14:creationId xmlns:p14="http://schemas.microsoft.com/office/powerpoint/2010/main" val="3398986461"/>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1113235" y="1628800"/>
            <a:ext cx="7514035" cy="4162405"/>
          </a:xfrm>
        </p:spPr>
        <p:txBody>
          <a:bodyPr>
            <a:normAutofit lnSpcReduction="10000"/>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r>
              <a:rPr lang="tr-TR" dirty="0"/>
              <a:t>Kaydedilen ses dalgaları </a:t>
            </a:r>
            <a:r>
              <a:rPr lang="tr-TR" dirty="0" err="1"/>
              <a:t>kokleanın</a:t>
            </a:r>
            <a:r>
              <a:rPr lang="tr-TR" dirty="0"/>
              <a:t> fizyolojik yapısından kaynaklanmakta olup bu ses dalgalarının oluşumu için ne teste tutulan bireyin bir katkısı ne de testi yapan kişinin yoruma ihtiyaç duyulmadığından </a:t>
            </a:r>
            <a:r>
              <a:rPr lang="tr-TR" u="sng" dirty="0"/>
              <a:t>OBJEKTİF FİZYOLOJİK</a:t>
            </a:r>
            <a:r>
              <a:rPr lang="tr-TR" dirty="0"/>
              <a:t> bir testtir.  </a:t>
            </a:r>
          </a:p>
          <a:p>
            <a:pPr marL="0" indent="0">
              <a:buNone/>
            </a:pPr>
            <a:endParaRPr lang="tr-TR" dirty="0"/>
          </a:p>
          <a:p>
            <a:endParaRPr lang="tr-TR" dirty="0"/>
          </a:p>
        </p:txBody>
      </p:sp>
    </p:spTree>
    <p:extLst>
      <p:ext uri="{BB962C8B-B14F-4D97-AF65-F5344CB8AC3E}">
        <p14:creationId xmlns:p14="http://schemas.microsoft.com/office/powerpoint/2010/main" val="270651903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1113235" y="1628800"/>
            <a:ext cx="7514035" cy="4162405"/>
          </a:xfrm>
        </p:spPr>
        <p:txBody>
          <a:bodyPr>
            <a:normAutofit/>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r>
              <a:rPr lang="tr-TR" dirty="0"/>
              <a:t>Mikrofon ile kaydedilen ses dalgaları ham halleri ile </a:t>
            </a:r>
            <a:r>
              <a:rPr lang="tr-TR" dirty="0" err="1"/>
              <a:t>otoakustik</a:t>
            </a:r>
            <a:r>
              <a:rPr lang="tr-TR" dirty="0"/>
              <a:t> emisyonlar olarak değerlendirilmez. Bir işlemci yardımıyla kaydedilen ses dalgaların ortalaması alınarak işlenir ve </a:t>
            </a:r>
            <a:r>
              <a:rPr lang="tr-TR" dirty="0" err="1"/>
              <a:t>dijitalize</a:t>
            </a:r>
            <a:r>
              <a:rPr lang="tr-TR" dirty="0"/>
              <a:t> edilir.</a:t>
            </a:r>
          </a:p>
          <a:p>
            <a:endParaRPr lang="tr-TR" dirty="0"/>
          </a:p>
        </p:txBody>
      </p:sp>
    </p:spTree>
    <p:extLst>
      <p:ext uri="{BB962C8B-B14F-4D97-AF65-F5344CB8AC3E}">
        <p14:creationId xmlns:p14="http://schemas.microsoft.com/office/powerpoint/2010/main" val="421787009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3943" y="395784"/>
            <a:ext cx="7514035" cy="1233016"/>
          </a:xfrm>
        </p:spPr>
        <p:txBody>
          <a:bodyPr>
            <a:normAutofit fontScale="90000"/>
          </a:bodyPr>
          <a:lstStyle/>
          <a:p>
            <a:pPr algn="ctr"/>
            <a:r>
              <a:rPr lang="tr-TR" sz="5400" i="1" dirty="0"/>
              <a:t>OTOAKUSTİK EMİSYONLAR</a:t>
            </a:r>
            <a:endParaRPr lang="tr-TR" sz="5400" dirty="0"/>
          </a:p>
        </p:txBody>
      </p:sp>
      <p:sp>
        <p:nvSpPr>
          <p:cNvPr id="3" name="İçerik Yer Tutucusu 2"/>
          <p:cNvSpPr>
            <a:spLocks noGrp="1"/>
          </p:cNvSpPr>
          <p:nvPr>
            <p:ph idx="1"/>
          </p:nvPr>
        </p:nvSpPr>
        <p:spPr>
          <a:xfrm>
            <a:off x="899593" y="1628800"/>
            <a:ext cx="8136904" cy="4162405"/>
          </a:xfrm>
        </p:spPr>
        <p:txBody>
          <a:bodyPr>
            <a:normAutofit/>
          </a:bodyPr>
          <a:lstStyle/>
          <a:p>
            <a:pPr marL="0" indent="0" algn="ctr">
              <a:buNone/>
            </a:pPr>
            <a:r>
              <a:rPr lang="tr-TR" dirty="0"/>
              <a:t>Otoakustik Emisyonlar ve </a:t>
            </a:r>
            <a:r>
              <a:rPr lang="tr-TR" dirty="0" err="1"/>
              <a:t>Koklea</a:t>
            </a:r>
            <a:r>
              <a:rPr lang="tr-TR" dirty="0"/>
              <a:t> Fizyolojisi</a:t>
            </a:r>
          </a:p>
          <a:p>
            <a:pPr marL="0" indent="0" algn="ctr">
              <a:buNone/>
            </a:pPr>
            <a:endParaRPr lang="tr-TR" dirty="0"/>
          </a:p>
          <a:p>
            <a:pPr marL="0" indent="0" algn="ctr">
              <a:buNone/>
            </a:pPr>
            <a:r>
              <a:rPr lang="tr-TR" dirty="0"/>
              <a:t>Otoakustik emisyonların kayıt edilebilmesi için;</a:t>
            </a:r>
          </a:p>
          <a:p>
            <a:pPr marL="0" indent="0" algn="ctr">
              <a:buNone/>
            </a:pPr>
            <a:endParaRPr lang="tr-TR" dirty="0"/>
          </a:p>
          <a:p>
            <a:pPr marL="0" indent="0">
              <a:buNone/>
            </a:pPr>
            <a:r>
              <a:rPr lang="tr-TR" dirty="0"/>
              <a:t>•Sağlam ve açık bir dış kulak yolu</a:t>
            </a:r>
          </a:p>
          <a:p>
            <a:pPr marL="0" indent="0">
              <a:buNone/>
            </a:pPr>
            <a:r>
              <a:rPr lang="tr-TR" dirty="0"/>
              <a:t>•Sağlam orta kulak yapıları</a:t>
            </a:r>
          </a:p>
          <a:p>
            <a:pPr marL="0" indent="0">
              <a:buNone/>
            </a:pPr>
            <a:r>
              <a:rPr lang="tr-TR" dirty="0"/>
              <a:t>•Sağlam iç kulak dış tüylü hücreleri olmalıdır.</a:t>
            </a:r>
          </a:p>
          <a:p>
            <a:endParaRPr lang="tr-TR" dirty="0"/>
          </a:p>
        </p:txBody>
      </p:sp>
    </p:spTree>
    <p:extLst>
      <p:ext uri="{BB962C8B-B14F-4D97-AF65-F5344CB8AC3E}">
        <p14:creationId xmlns:p14="http://schemas.microsoft.com/office/powerpoint/2010/main" val="2221343207"/>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5.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6.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7.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8.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9.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Eğit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2764</Words>
  <Application>Microsoft Office PowerPoint</Application>
  <PresentationFormat>Ekran Gösterisi (4:3)</PresentationFormat>
  <Paragraphs>411</Paragraphs>
  <Slides>56</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56</vt:i4>
      </vt:variant>
    </vt:vector>
  </HeadingPairs>
  <TitlesOfParts>
    <vt:vector size="61" baseType="lpstr">
      <vt:lpstr>Arial</vt:lpstr>
      <vt:lpstr>Calibri</vt:lpstr>
      <vt:lpstr>Georgia</vt:lpstr>
      <vt:lpstr>Wingdings</vt:lpstr>
      <vt:lpstr>Eğitim</vt:lpstr>
      <vt:lpstr>PEDİATRİK ODYOLOJİ</vt:lpstr>
      <vt:lpstr>Pediatrik Odyoloji</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lpstr>OTOAKUSTİK EMİSYONLAR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2017-03-08T19:16:46Z</dcterms:created>
  <dcterms:modified xsi:type="dcterms:W3CDTF">2017-03-10T06:53:57Z</dcterms:modified>
</cp:coreProperties>
</file>