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60" r:id="rId4"/>
    <p:sldId id="261" r:id="rId5"/>
    <p:sldId id="262" r:id="rId6"/>
    <p:sldId id="264" r:id="rId7"/>
    <p:sldId id="266" r:id="rId8"/>
    <p:sldId id="267" r:id="rId9"/>
    <p:sldId id="268" r:id="rId10"/>
    <p:sldId id="269" r:id="rId11"/>
    <p:sldId id="270" r:id="rId12"/>
    <p:sldId id="271" r:id="rId13"/>
    <p:sldId id="272" r:id="rId14"/>
    <p:sldId id="273" r:id="rId15"/>
    <p:sldId id="274" r:id="rId16"/>
    <p:sldId id="275" r:id="rId17"/>
    <p:sldId id="277" r:id="rId18"/>
    <p:sldId id="276" r:id="rId19"/>
    <p:sldId id="278" r:id="rId20"/>
    <p:sldId id="280" r:id="rId21"/>
    <p:sldId id="281" r:id="rId22"/>
    <p:sldId id="279" r:id="rId23"/>
    <p:sldId id="282" r:id="rId24"/>
    <p:sldId id="284" r:id="rId25"/>
    <p:sldId id="285" r:id="rId26"/>
    <p:sldId id="286" r:id="rId27"/>
    <p:sldId id="287" r:id="rId28"/>
    <p:sldId id="289" r:id="rId29"/>
    <p:sldId id="288" r:id="rId30"/>
    <p:sldId id="290" r:id="rId31"/>
    <p:sldId id="291" r:id="rId32"/>
    <p:sldId id="293" r:id="rId33"/>
    <p:sldId id="292" r:id="rId34"/>
    <p:sldId id="294" r:id="rId35"/>
    <p:sldId id="295" r:id="rId36"/>
    <p:sldId id="296" r:id="rId37"/>
    <p:sldId id="297" r:id="rId38"/>
    <p:sldId id="298" r:id="rId39"/>
    <p:sldId id="299" r:id="rId40"/>
    <p:sldId id="300" r:id="rId41"/>
    <p:sldId id="301" r:id="rId42"/>
    <p:sldId id="283" r:id="rId43"/>
    <p:sldId id="302" r:id="rId44"/>
    <p:sldId id="303" r:id="rId45"/>
    <p:sldId id="304" r:id="rId46"/>
    <p:sldId id="305" r:id="rId47"/>
    <p:sldId id="306" r:id="rId48"/>
    <p:sldId id="308" r:id="rId49"/>
    <p:sldId id="307"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7" r:id="rId68"/>
    <p:sldId id="328"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72" d="100"/>
          <a:sy n="72" d="100"/>
        </p:scale>
        <p:origin x="66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 için tıklayın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2/26/2017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 için tıklayın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2/26/2017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 için tıklayın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2/26/2017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 için tıklayın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2/26/2017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 için tıklayın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dirty="0"/>
              <a:t>2/26/2017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 için tıklayın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dirty="0"/>
              <a:t>2/26/2017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 için tıklayın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2/26/2017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 için tıklayın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2/26/2017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 için tıklayın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 için tıklayın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2/26/2017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kemaltuskan@yahoo.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928401" y="1380069"/>
            <a:ext cx="8574622" cy="1363132"/>
          </a:xfrm>
        </p:spPr>
        <p:txBody>
          <a:bodyPr/>
          <a:lstStyle/>
          <a:p>
            <a:pPr algn="ctr"/>
            <a:r>
              <a:rPr lang="tr-TR" dirty="0"/>
              <a:t>PEDİATRİK ODYOLOJİ</a:t>
            </a:r>
          </a:p>
        </p:txBody>
      </p:sp>
      <p:sp>
        <p:nvSpPr>
          <p:cNvPr id="3" name="Alt Başlık 2"/>
          <p:cNvSpPr>
            <a:spLocks noGrp="1"/>
          </p:cNvSpPr>
          <p:nvPr>
            <p:ph type="subTitle" idx="1"/>
          </p:nvPr>
        </p:nvSpPr>
        <p:spPr>
          <a:xfrm>
            <a:off x="2928401" y="3996267"/>
            <a:ext cx="8574621" cy="1388534"/>
          </a:xfrm>
        </p:spPr>
        <p:txBody>
          <a:bodyPr>
            <a:normAutofit/>
          </a:bodyPr>
          <a:lstStyle/>
          <a:p>
            <a:r>
              <a:rPr lang="tr-TR" sz="3600" b="1" dirty="0"/>
              <a:t>Yrd.  Doçent Doktor Kemal Tuskan</a:t>
            </a:r>
          </a:p>
        </p:txBody>
      </p:sp>
    </p:spTree>
    <p:extLst>
      <p:ext uri="{BB962C8B-B14F-4D97-AF65-F5344CB8AC3E}">
        <p14:creationId xmlns:p14="http://schemas.microsoft.com/office/powerpoint/2010/main" val="466401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YENİDOĞAN TARAMASI NEDEN ÖNEMLİDİR?</a:t>
            </a:r>
          </a:p>
        </p:txBody>
      </p:sp>
      <p:sp>
        <p:nvSpPr>
          <p:cNvPr id="3" name="İçerik Yer Tutucusu 2"/>
          <p:cNvSpPr>
            <a:spLocks noGrp="1"/>
          </p:cNvSpPr>
          <p:nvPr>
            <p:ph idx="1"/>
          </p:nvPr>
        </p:nvSpPr>
        <p:spPr/>
        <p:txBody>
          <a:bodyPr>
            <a:normAutofit/>
          </a:bodyPr>
          <a:lstStyle/>
          <a:p>
            <a:r>
              <a:rPr lang="tr-TR" sz="3600" dirty="0"/>
              <a:t>Çocuklarda işitme kaybı terimi 1991’de </a:t>
            </a:r>
            <a:r>
              <a:rPr lang="tr-TR" sz="3600" dirty="0" err="1"/>
              <a:t>Ross</a:t>
            </a:r>
            <a:r>
              <a:rPr lang="tr-TR" sz="3600" dirty="0"/>
              <a:t> ve arkadaşları tarafından üç ayrı terim ile tanımlanmaya başlamıştır. Bu terimler; </a:t>
            </a:r>
          </a:p>
          <a:p>
            <a:pPr lvl="1"/>
            <a:r>
              <a:rPr lang="tr-TR" sz="3600" dirty="0"/>
              <a:t>İşitme Azlığı</a:t>
            </a:r>
          </a:p>
          <a:p>
            <a:pPr lvl="1"/>
            <a:r>
              <a:rPr lang="tr-TR" sz="3600" dirty="0"/>
              <a:t>Zor İşiten </a:t>
            </a:r>
          </a:p>
          <a:p>
            <a:pPr lvl="1"/>
            <a:r>
              <a:rPr lang="tr-TR" sz="3600" dirty="0"/>
              <a:t>Sağır</a:t>
            </a:r>
          </a:p>
          <a:p>
            <a:endParaRPr lang="tr-TR" dirty="0"/>
          </a:p>
        </p:txBody>
      </p:sp>
    </p:spTree>
    <p:extLst>
      <p:ext uri="{BB962C8B-B14F-4D97-AF65-F5344CB8AC3E}">
        <p14:creationId xmlns:p14="http://schemas.microsoft.com/office/powerpoint/2010/main" val="377932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YENİDOĞAN TARAMASI NEDEN ÖNEMLİDİR?</a:t>
            </a:r>
          </a:p>
        </p:txBody>
      </p:sp>
      <p:sp>
        <p:nvSpPr>
          <p:cNvPr id="3" name="İçerik Yer Tutucusu 2"/>
          <p:cNvSpPr>
            <a:spLocks noGrp="1"/>
          </p:cNvSpPr>
          <p:nvPr>
            <p:ph idx="1"/>
          </p:nvPr>
        </p:nvSpPr>
        <p:spPr/>
        <p:txBody>
          <a:bodyPr>
            <a:normAutofit lnSpcReduction="10000"/>
          </a:bodyPr>
          <a:lstStyle/>
          <a:p>
            <a:r>
              <a:rPr lang="tr-TR" sz="2600" dirty="0"/>
              <a:t>Çocuklarda işitme kaybı terimi 1991’de </a:t>
            </a:r>
            <a:r>
              <a:rPr lang="tr-TR" sz="2600" dirty="0" err="1"/>
              <a:t>Ross</a:t>
            </a:r>
            <a:r>
              <a:rPr lang="tr-TR" sz="2600" dirty="0"/>
              <a:t> ve arkadaşları tarafından üç ayrı terim ile tanımlanmaya başlamıştır. Bu terimler; </a:t>
            </a:r>
          </a:p>
          <a:p>
            <a:pPr lvl="1"/>
            <a:r>
              <a:rPr lang="tr-TR" sz="2600" b="1" dirty="0"/>
              <a:t>İşitme azlığı terimi her türlü işitmede azalma olması anlamına gelmektedir. </a:t>
            </a:r>
          </a:p>
          <a:p>
            <a:pPr lvl="1"/>
            <a:r>
              <a:rPr lang="tr-TR" sz="2600" b="1" dirty="0"/>
              <a:t>Zor işiten kişide birincil bilgi sağlama kaynağı ve dil öğrenmesini sağlayan işitme duyusudur. </a:t>
            </a:r>
          </a:p>
          <a:p>
            <a:pPr lvl="1"/>
            <a:r>
              <a:rPr lang="tr-TR" sz="2600" b="1" dirty="0"/>
              <a:t>Sağır terimi ise birincil bilgi sağlama duyusu olarak işitmeyi kullanamayan kişidir.</a:t>
            </a:r>
            <a:r>
              <a:rPr lang="tr-TR" sz="2600" dirty="0"/>
              <a:t> Sağırlarda işitme duyusunun yerini görsel duyular almıştır. </a:t>
            </a:r>
            <a:r>
              <a:rPr lang="tr-TR" sz="2600" u="sng" dirty="0"/>
              <a:t>(=Cross </a:t>
            </a:r>
            <a:r>
              <a:rPr lang="tr-TR" sz="2600" u="sng" dirty="0" err="1"/>
              <a:t>Modal</a:t>
            </a:r>
            <a:r>
              <a:rPr lang="tr-TR" sz="2600" u="sng" dirty="0"/>
              <a:t> /Çapraz </a:t>
            </a:r>
            <a:r>
              <a:rPr lang="tr-TR" sz="2600" u="sng" dirty="0" err="1"/>
              <a:t>Nöroplastisite</a:t>
            </a:r>
            <a:r>
              <a:rPr lang="tr-TR" sz="2600" dirty="0"/>
              <a:t>)</a:t>
            </a:r>
          </a:p>
          <a:p>
            <a:pPr lvl="1"/>
            <a:r>
              <a:rPr lang="tr-TR" sz="2600" dirty="0"/>
              <a:t>Sonuç olarak pediatrik </a:t>
            </a:r>
            <a:r>
              <a:rPr lang="tr-TR" sz="2600" dirty="0" err="1"/>
              <a:t>odyolojistler</a:t>
            </a:r>
            <a:r>
              <a:rPr lang="tr-TR" sz="2600" dirty="0"/>
              <a:t> bir çocuğun gelecekteki kaderini ve yeteneklerini belirlemekte anahtar role sahiptirler. </a:t>
            </a:r>
          </a:p>
          <a:p>
            <a:endParaRPr lang="tr-TR" dirty="0"/>
          </a:p>
        </p:txBody>
      </p:sp>
    </p:spTree>
    <p:extLst>
      <p:ext uri="{BB962C8B-B14F-4D97-AF65-F5344CB8AC3E}">
        <p14:creationId xmlns:p14="http://schemas.microsoft.com/office/powerpoint/2010/main" val="3375812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YENİDOĞAN TARAMASI NEDEN ÖNEMLİDİR?</a:t>
            </a:r>
          </a:p>
        </p:txBody>
      </p:sp>
      <p:sp>
        <p:nvSpPr>
          <p:cNvPr id="3" name="İçerik Yer Tutucusu 2"/>
          <p:cNvSpPr>
            <a:spLocks noGrp="1"/>
          </p:cNvSpPr>
          <p:nvPr>
            <p:ph idx="1"/>
          </p:nvPr>
        </p:nvSpPr>
        <p:spPr/>
        <p:txBody>
          <a:bodyPr>
            <a:normAutofit/>
          </a:bodyPr>
          <a:lstStyle/>
          <a:p>
            <a:pPr marL="0" indent="0">
              <a:buNone/>
            </a:pPr>
            <a:r>
              <a:rPr lang="tr-TR" sz="2600" dirty="0"/>
              <a:t>•İşitme engelinin bireyin geleceğinde engelleyici bir durum oluşturmaması için işitme temelli öğrenim çağı gelmeden seslerin beyinde duyuluyor olması gerekmektedir. </a:t>
            </a:r>
          </a:p>
          <a:p>
            <a:pPr marL="0" indent="0">
              <a:buNone/>
            </a:pPr>
            <a:r>
              <a:rPr lang="tr-TR" sz="2600" dirty="0"/>
              <a:t>•Bebekler ve çocuklardaki tüm işitme kayıpları, </a:t>
            </a:r>
            <a:r>
              <a:rPr lang="tr-TR" sz="2600" dirty="0" err="1"/>
              <a:t>odyolojik</a:t>
            </a:r>
            <a:r>
              <a:rPr lang="tr-TR" sz="2600" dirty="0"/>
              <a:t> müdahale gerektiren gelişimsel ve eğitimsel konuları içerir.</a:t>
            </a:r>
          </a:p>
          <a:p>
            <a:pPr marL="0" indent="0">
              <a:buNone/>
            </a:pPr>
            <a:r>
              <a:rPr lang="tr-TR" sz="2600" dirty="0"/>
              <a:t>•Tüm </a:t>
            </a:r>
            <a:r>
              <a:rPr lang="tr-TR" sz="2600" dirty="0" err="1"/>
              <a:t>odyolojik</a:t>
            </a:r>
            <a:r>
              <a:rPr lang="tr-TR" sz="2600" dirty="0"/>
              <a:t> teknolojilerinin amacı işitme sorunu olan bireylerde, akustik dalgaların toplandıktan sonra en hassas ve doğruya yakın şekilde beyindeki işitme merkezlerine ulaştırılmasıdır.</a:t>
            </a:r>
          </a:p>
          <a:p>
            <a:endParaRPr lang="tr-TR" dirty="0"/>
          </a:p>
        </p:txBody>
      </p:sp>
    </p:spTree>
    <p:extLst>
      <p:ext uri="{BB962C8B-B14F-4D97-AF65-F5344CB8AC3E}">
        <p14:creationId xmlns:p14="http://schemas.microsoft.com/office/powerpoint/2010/main" val="2976379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YENİDOĞAN TARAMASI NEDEN ÖNEMLİDİR?</a:t>
            </a:r>
          </a:p>
        </p:txBody>
      </p:sp>
      <p:sp>
        <p:nvSpPr>
          <p:cNvPr id="3" name="İçerik Yer Tutucusu 2"/>
          <p:cNvSpPr>
            <a:spLocks noGrp="1"/>
          </p:cNvSpPr>
          <p:nvPr>
            <p:ph idx="1"/>
          </p:nvPr>
        </p:nvSpPr>
        <p:spPr/>
        <p:txBody>
          <a:bodyPr>
            <a:normAutofit fontScale="92500" lnSpcReduction="20000"/>
          </a:bodyPr>
          <a:lstStyle/>
          <a:p>
            <a:r>
              <a:rPr lang="tr-TR" sz="2800" b="1" dirty="0" err="1"/>
              <a:t>Konjenital</a:t>
            </a:r>
            <a:r>
              <a:rPr lang="tr-TR" sz="2800" b="1" dirty="0"/>
              <a:t> </a:t>
            </a:r>
            <a:r>
              <a:rPr lang="tr-TR" sz="2800" b="1" dirty="0" err="1"/>
              <a:t>sensorinöral</a:t>
            </a:r>
            <a:r>
              <a:rPr lang="tr-TR" sz="2800" b="1" dirty="0"/>
              <a:t> işitme kaybı, doğumda işitme kaybının mevcut olmasıdır. </a:t>
            </a:r>
          </a:p>
          <a:p>
            <a:r>
              <a:rPr lang="tr-TR" sz="2800" b="1" dirty="0"/>
              <a:t>Kalıtımsal işitme kaybı ile </a:t>
            </a:r>
            <a:r>
              <a:rPr lang="tr-TR" sz="2800" b="1" dirty="0" err="1"/>
              <a:t>konjenital</a:t>
            </a:r>
            <a:r>
              <a:rPr lang="tr-TR" sz="2800" b="1" dirty="0"/>
              <a:t> işitme kaybı </a:t>
            </a:r>
            <a:r>
              <a:rPr lang="tr-TR" sz="2800" b="1" u="sng" dirty="0"/>
              <a:t>eş anlamlı sözcükler değildir</a:t>
            </a:r>
            <a:r>
              <a:rPr lang="tr-TR" sz="2800" b="1" dirty="0"/>
              <a:t>. </a:t>
            </a:r>
          </a:p>
          <a:p>
            <a:r>
              <a:rPr lang="tr-TR" sz="2800" b="1" dirty="0"/>
              <a:t>Kalıtımsal işitme kayıplarının önemli bir bölümü çocukluğun ilerleyen dönemlerinde ortaya çıkmaktadır.</a:t>
            </a:r>
          </a:p>
          <a:p>
            <a:r>
              <a:rPr lang="tr-TR" sz="2800" b="1" dirty="0"/>
              <a:t> </a:t>
            </a:r>
            <a:r>
              <a:rPr lang="tr-TR" sz="2800" b="1" u="sng" dirty="0" err="1"/>
              <a:t>Konjenital</a:t>
            </a:r>
            <a:r>
              <a:rPr lang="tr-TR" sz="2800" b="1" u="sng" dirty="0"/>
              <a:t> işitme kayıplarının %60 kadarı kalıtımsaldır</a:t>
            </a:r>
            <a:r>
              <a:rPr lang="tr-TR" sz="2800" b="1" dirty="0"/>
              <a:t>. </a:t>
            </a:r>
          </a:p>
          <a:p>
            <a:r>
              <a:rPr lang="tr-TR" sz="2800" b="1" i="1" dirty="0">
                <a:solidFill>
                  <a:srgbClr val="FF0000"/>
                </a:solidFill>
              </a:rPr>
              <a:t>Bu bilgiye göre ailede kalıtımsal işitme kaybı hikayesi olan çocukların düzenli olarak hayatlarının ilerleyen döneminde işitme testleri ile işitme kaybı açısından değerlendirilmesi gereklidir. </a:t>
            </a:r>
            <a:endParaRPr lang="tr-TR" sz="2800" i="1" dirty="0">
              <a:solidFill>
                <a:srgbClr val="FF0000"/>
              </a:solidFill>
            </a:endParaRPr>
          </a:p>
          <a:p>
            <a:endParaRPr lang="tr-TR" dirty="0"/>
          </a:p>
        </p:txBody>
      </p:sp>
    </p:spTree>
    <p:extLst>
      <p:ext uri="{BB962C8B-B14F-4D97-AF65-F5344CB8AC3E}">
        <p14:creationId xmlns:p14="http://schemas.microsoft.com/office/powerpoint/2010/main" val="607702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YENİDOĞAN TARAMASI NEDEN ÖNEMLİDİR?</a:t>
            </a:r>
          </a:p>
        </p:txBody>
      </p:sp>
      <p:sp>
        <p:nvSpPr>
          <p:cNvPr id="3" name="İçerik Yer Tutucusu 2"/>
          <p:cNvSpPr>
            <a:spLocks noGrp="1"/>
          </p:cNvSpPr>
          <p:nvPr>
            <p:ph idx="1"/>
          </p:nvPr>
        </p:nvSpPr>
        <p:spPr/>
        <p:txBody>
          <a:bodyPr>
            <a:normAutofit/>
          </a:bodyPr>
          <a:lstStyle/>
          <a:p>
            <a:r>
              <a:rPr lang="tr-TR" sz="2800" b="1" dirty="0"/>
              <a:t>Kalıtımsal </a:t>
            </a:r>
            <a:r>
              <a:rPr lang="tr-TR" sz="2800" b="1" dirty="0" err="1"/>
              <a:t>yenidoğan</a:t>
            </a:r>
            <a:r>
              <a:rPr lang="tr-TR" sz="2800" b="1" dirty="0"/>
              <a:t> işitme kayıpları </a:t>
            </a:r>
            <a:r>
              <a:rPr lang="tr-TR" sz="2800" b="1" dirty="0" err="1"/>
              <a:t>sendromik</a:t>
            </a:r>
            <a:r>
              <a:rPr lang="tr-TR" sz="2800" b="1" dirty="0"/>
              <a:t> veya </a:t>
            </a:r>
            <a:r>
              <a:rPr lang="tr-TR" sz="2800" b="1" dirty="0" err="1"/>
              <a:t>non</a:t>
            </a:r>
            <a:r>
              <a:rPr lang="tr-TR" sz="2800" b="1" dirty="0"/>
              <a:t> </a:t>
            </a:r>
            <a:r>
              <a:rPr lang="tr-TR" sz="2800" b="1" dirty="0" err="1"/>
              <a:t>sendromik</a:t>
            </a:r>
            <a:r>
              <a:rPr lang="tr-TR" sz="2800" b="1" dirty="0"/>
              <a:t> olabilir. </a:t>
            </a:r>
          </a:p>
          <a:p>
            <a:r>
              <a:rPr lang="tr-TR" sz="2800" b="1" dirty="0"/>
              <a:t>Kalıtımsal işitme kayıplarının %70’i </a:t>
            </a:r>
            <a:r>
              <a:rPr lang="tr-TR" sz="2800" b="1" dirty="0" err="1"/>
              <a:t>non</a:t>
            </a:r>
            <a:r>
              <a:rPr lang="tr-TR" sz="2800" b="1" dirty="0"/>
              <a:t> </a:t>
            </a:r>
            <a:r>
              <a:rPr lang="tr-TR" sz="2800" b="1" dirty="0" err="1"/>
              <a:t>sendromiktir</a:t>
            </a:r>
            <a:r>
              <a:rPr lang="tr-TR" sz="2800" b="1" dirty="0"/>
              <a:t>.  </a:t>
            </a:r>
          </a:p>
          <a:p>
            <a:r>
              <a:rPr lang="tr-TR" sz="2800" b="1" dirty="0"/>
              <a:t>Kalıtsal işitme kayıplarının %75’i </a:t>
            </a:r>
            <a:r>
              <a:rPr lang="tr-TR" sz="2800" b="1" dirty="0" err="1"/>
              <a:t>Otozomal</a:t>
            </a:r>
            <a:r>
              <a:rPr lang="tr-TR" sz="2800" b="1" dirty="0"/>
              <a:t> resesif iken %20 kadarı </a:t>
            </a:r>
            <a:r>
              <a:rPr lang="tr-TR" sz="2800" b="1" dirty="0" err="1"/>
              <a:t>Otozomal</a:t>
            </a:r>
            <a:r>
              <a:rPr lang="tr-TR" sz="2800" b="1" dirty="0"/>
              <a:t> dominanttır ve %1 kadarı </a:t>
            </a:r>
            <a:r>
              <a:rPr lang="tr-TR" sz="2800" b="1" dirty="0" err="1"/>
              <a:t>X’e</a:t>
            </a:r>
            <a:r>
              <a:rPr lang="tr-TR" sz="2800" b="1" dirty="0"/>
              <a:t> bağlı geçişlidir. </a:t>
            </a:r>
          </a:p>
          <a:p>
            <a:r>
              <a:rPr lang="tr-TR" sz="2800" b="1" dirty="0"/>
              <a:t>Kalıtımsal işitme kayıplarında en çok tespit edilen gen mutasyonu </a:t>
            </a:r>
            <a:r>
              <a:rPr lang="tr-TR" sz="2800" b="1" u="sng" dirty="0" err="1"/>
              <a:t>Connexin</a:t>
            </a:r>
            <a:r>
              <a:rPr lang="tr-TR" sz="2800" b="1" u="sng" dirty="0"/>
              <a:t> 26’dır</a:t>
            </a:r>
            <a:r>
              <a:rPr lang="tr-TR" sz="2800" dirty="0"/>
              <a:t>.</a:t>
            </a:r>
          </a:p>
          <a:p>
            <a:endParaRPr lang="tr-TR" dirty="0"/>
          </a:p>
        </p:txBody>
      </p:sp>
    </p:spTree>
    <p:extLst>
      <p:ext uri="{BB962C8B-B14F-4D97-AF65-F5344CB8AC3E}">
        <p14:creationId xmlns:p14="http://schemas.microsoft.com/office/powerpoint/2010/main" val="2877739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İŞİTME TARAMA TESTLERİNİN DÜNYA’DA KULLANIMI</a:t>
            </a:r>
          </a:p>
        </p:txBody>
      </p:sp>
      <p:sp>
        <p:nvSpPr>
          <p:cNvPr id="3" name="İçerik Yer Tutucusu 2"/>
          <p:cNvSpPr>
            <a:spLocks noGrp="1"/>
          </p:cNvSpPr>
          <p:nvPr>
            <p:ph idx="1"/>
          </p:nvPr>
        </p:nvSpPr>
        <p:spPr/>
        <p:txBody>
          <a:bodyPr>
            <a:normAutofit/>
          </a:bodyPr>
          <a:lstStyle/>
          <a:p>
            <a:r>
              <a:rPr lang="tr-TR" sz="2800" dirty="0"/>
              <a:t>İlk işitme tarama testleri 1930’ların başlarında İngiltere’de kullanılmaya başlanmıştır. </a:t>
            </a:r>
          </a:p>
          <a:p>
            <a:r>
              <a:rPr lang="tr-TR" sz="2800" dirty="0"/>
              <a:t>Günümüzde kullanılan şekli ile ilk tarama testleri 1993’de ABD’de hayat bulmuştur. </a:t>
            </a:r>
          </a:p>
          <a:p>
            <a:r>
              <a:rPr lang="tr-TR" sz="2800" dirty="0"/>
              <a:t>İlk ABR 1980’lerin başında kullanıma girmiştir.</a:t>
            </a:r>
          </a:p>
          <a:p>
            <a:r>
              <a:rPr lang="tr-TR" sz="2800" dirty="0"/>
              <a:t> Ancak OAE cihazı 1990’ların başında ticari kullanıma girebilmiştir.</a:t>
            </a:r>
          </a:p>
          <a:p>
            <a:endParaRPr lang="tr-TR" dirty="0"/>
          </a:p>
        </p:txBody>
      </p:sp>
    </p:spTree>
    <p:extLst>
      <p:ext uri="{BB962C8B-B14F-4D97-AF65-F5344CB8AC3E}">
        <p14:creationId xmlns:p14="http://schemas.microsoft.com/office/powerpoint/2010/main" val="2851499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İŞİTME TARAMA TESTLERİNİN DÜNYA’DA KULLANIMI</a:t>
            </a:r>
          </a:p>
        </p:txBody>
      </p:sp>
      <p:sp>
        <p:nvSpPr>
          <p:cNvPr id="3" name="İçerik Yer Tutucusu 2"/>
          <p:cNvSpPr>
            <a:spLocks noGrp="1"/>
          </p:cNvSpPr>
          <p:nvPr>
            <p:ph idx="1"/>
          </p:nvPr>
        </p:nvSpPr>
        <p:spPr>
          <a:xfrm>
            <a:off x="685800" y="3130062"/>
            <a:ext cx="10820400" cy="3088623"/>
          </a:xfrm>
        </p:spPr>
        <p:txBody>
          <a:bodyPr>
            <a:normAutofit/>
          </a:bodyPr>
          <a:lstStyle/>
          <a:p>
            <a:r>
              <a:rPr lang="tr-TR" sz="2800" dirty="0"/>
              <a:t>Modern çağda sağlık taramalarının önemi giderek artmakta olup artan teknoloji ile engellilerin rehabilitasyonu ve veya organ </a:t>
            </a:r>
            <a:r>
              <a:rPr lang="tr-TR" sz="2800" dirty="0" err="1"/>
              <a:t>replasmanları</a:t>
            </a:r>
            <a:r>
              <a:rPr lang="tr-TR" sz="2800" dirty="0"/>
              <a:t> mümkün olabilmektedir. Bu nimetlerden faydalanabilmek için erken tanının yeri tartışmasızdır</a:t>
            </a:r>
            <a:endParaRPr lang="tr-TR" dirty="0"/>
          </a:p>
        </p:txBody>
      </p:sp>
    </p:spTree>
    <p:extLst>
      <p:ext uri="{BB962C8B-B14F-4D97-AF65-F5344CB8AC3E}">
        <p14:creationId xmlns:p14="http://schemas.microsoft.com/office/powerpoint/2010/main" val="1282630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İŞİTME TARAMA TESTLERİNİN DÜNYA’DA KULLANIMI</a:t>
            </a:r>
          </a:p>
        </p:txBody>
      </p:sp>
      <p:sp>
        <p:nvSpPr>
          <p:cNvPr id="3" name="İçerik Yer Tutucusu 2"/>
          <p:cNvSpPr>
            <a:spLocks noGrp="1"/>
          </p:cNvSpPr>
          <p:nvPr>
            <p:ph idx="1"/>
          </p:nvPr>
        </p:nvSpPr>
        <p:spPr>
          <a:xfrm>
            <a:off x="685800" y="3130062"/>
            <a:ext cx="10820400" cy="3088623"/>
          </a:xfrm>
        </p:spPr>
        <p:txBody>
          <a:bodyPr>
            <a:normAutofit/>
          </a:bodyPr>
          <a:lstStyle/>
          <a:p>
            <a:pPr algn="just"/>
            <a:r>
              <a:rPr lang="tr-TR" sz="2800" b="1" u="sng" dirty="0"/>
              <a:t>Tarama</a:t>
            </a:r>
            <a:r>
              <a:rPr lang="tr-TR" sz="2800" b="1" dirty="0"/>
              <a:t> belli bir rahatsızlık veya yetersizliğin ya da bir hastalığın riski altında olan ama henüz semptomları fark edilir hale gelmemiş olanları, toplumdaki sağlam bireyler arasından tedavi ve rehabilitasyondan faydalanabilmeleri amacıyla sistematik bir test veya anket uygulaması ile saptanmasıdır.</a:t>
            </a:r>
            <a:r>
              <a:rPr lang="tr-TR" sz="2800" dirty="0"/>
              <a:t> </a:t>
            </a:r>
            <a:endParaRPr lang="tr-TR" dirty="0"/>
          </a:p>
        </p:txBody>
      </p:sp>
    </p:spTree>
    <p:extLst>
      <p:ext uri="{BB962C8B-B14F-4D97-AF65-F5344CB8AC3E}">
        <p14:creationId xmlns:p14="http://schemas.microsoft.com/office/powerpoint/2010/main" val="3331536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İŞİTME TARAMA TESTLERİNİN DÜNYA’DA KULLANIMI</a:t>
            </a:r>
          </a:p>
        </p:txBody>
      </p:sp>
      <p:sp>
        <p:nvSpPr>
          <p:cNvPr id="3" name="İçerik Yer Tutucusu 2"/>
          <p:cNvSpPr>
            <a:spLocks noGrp="1"/>
          </p:cNvSpPr>
          <p:nvPr>
            <p:ph idx="1"/>
          </p:nvPr>
        </p:nvSpPr>
        <p:spPr>
          <a:xfrm>
            <a:off x="685800" y="2836985"/>
            <a:ext cx="10820400" cy="3381700"/>
          </a:xfrm>
        </p:spPr>
        <p:txBody>
          <a:bodyPr>
            <a:normAutofit/>
          </a:bodyPr>
          <a:lstStyle/>
          <a:p>
            <a:r>
              <a:rPr lang="tr-TR" sz="2800" dirty="0" err="1"/>
              <a:t>İlTaramalar</a:t>
            </a:r>
            <a:r>
              <a:rPr lang="tr-TR" sz="2800" dirty="0"/>
              <a:t> günümüz ve gelecekteki tıp uygulamasının birincil aracı olacaktır. Tarama fikri ilk kez Dünya Sağlık Örgütü tarafından </a:t>
            </a:r>
            <a:r>
              <a:rPr lang="tr-TR" sz="2800" u="sng" dirty="0"/>
              <a:t>1968 yılında tanımlanmış olup Wilson-</a:t>
            </a:r>
            <a:r>
              <a:rPr lang="tr-TR" sz="2800" u="sng" dirty="0" err="1"/>
              <a:t>Junger</a:t>
            </a:r>
            <a:r>
              <a:rPr lang="tr-TR" sz="2800" u="sng" dirty="0"/>
              <a:t> </a:t>
            </a:r>
            <a:r>
              <a:rPr lang="tr-TR" sz="2800" dirty="0"/>
              <a:t>kriterleri ile sınırları çizilmiştir</a:t>
            </a:r>
            <a:endParaRPr lang="tr-TR" dirty="0"/>
          </a:p>
        </p:txBody>
      </p:sp>
    </p:spTree>
    <p:extLst>
      <p:ext uri="{BB962C8B-B14F-4D97-AF65-F5344CB8AC3E}">
        <p14:creationId xmlns:p14="http://schemas.microsoft.com/office/powerpoint/2010/main" val="2535128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İŞİTME TARAMA TESTLERİNİN DÜNYA’DA KULLANIMI</a:t>
            </a:r>
          </a:p>
        </p:txBody>
      </p:sp>
      <p:sp>
        <p:nvSpPr>
          <p:cNvPr id="3" name="İçerik Yer Tutucusu 2"/>
          <p:cNvSpPr>
            <a:spLocks noGrp="1"/>
          </p:cNvSpPr>
          <p:nvPr>
            <p:ph idx="1"/>
          </p:nvPr>
        </p:nvSpPr>
        <p:spPr>
          <a:xfrm>
            <a:off x="685800" y="2051538"/>
            <a:ext cx="10820400" cy="4167147"/>
          </a:xfrm>
        </p:spPr>
        <p:txBody>
          <a:bodyPr>
            <a:noAutofit/>
          </a:bodyPr>
          <a:lstStyle/>
          <a:p>
            <a:pPr marL="0" indent="0">
              <a:buNone/>
            </a:pPr>
            <a:r>
              <a:rPr lang="tr-TR" sz="2800" dirty="0"/>
              <a:t>Günümüz ihtiyaçları dahilinde bu kriterler aşağıdaki kriterlere uyarlanmış olup tarama programı oluşturulabilmesi için;</a:t>
            </a:r>
          </a:p>
          <a:p>
            <a:pPr lvl="0"/>
            <a:r>
              <a:rPr lang="tr-TR" sz="2800" dirty="0"/>
              <a:t>Taranacak hastalığın toplumda önemli bir sağlık problemine yol açıyor olması; Toplumda </a:t>
            </a:r>
            <a:r>
              <a:rPr lang="tr-TR" sz="2800" dirty="0" err="1"/>
              <a:t>yenidoğanların</a:t>
            </a:r>
            <a:r>
              <a:rPr lang="tr-TR" sz="2800" dirty="0"/>
              <a:t> %0,1-0,2 si işitme problemleri ile doğmaktadır. </a:t>
            </a:r>
          </a:p>
          <a:p>
            <a:pPr lvl="1"/>
            <a:r>
              <a:rPr lang="tr-TR" sz="2800" dirty="0"/>
              <a:t>Türkiye’de 2015 yılında 1.300.000’den fazla bebek doğduğuna göre yaklaşık 2000 civarı işitme engeli olan ve tanı konmaması halinde topluma faydası olabilecek fayda edilemeyecek 2000 kişi her yıl topluma eklenme olacaktır.</a:t>
            </a:r>
          </a:p>
        </p:txBody>
      </p:sp>
    </p:spTree>
    <p:extLst>
      <p:ext uri="{BB962C8B-B14F-4D97-AF65-F5344CB8AC3E}">
        <p14:creationId xmlns:p14="http://schemas.microsoft.com/office/powerpoint/2010/main" val="111322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25254" y="395784"/>
            <a:ext cx="10018713" cy="2042616"/>
          </a:xfrm>
        </p:spPr>
        <p:txBody>
          <a:bodyPr>
            <a:normAutofit/>
          </a:bodyPr>
          <a:lstStyle/>
          <a:p>
            <a:r>
              <a:rPr lang="tr-TR" sz="5400" i="1" dirty="0"/>
              <a:t>Pediatrik </a:t>
            </a:r>
            <a:r>
              <a:rPr lang="tr-TR" sz="5400" i="1" dirty="0" err="1"/>
              <a:t>Odyoloji</a:t>
            </a:r>
            <a:endParaRPr lang="tr-TR" sz="5400" dirty="0"/>
          </a:p>
        </p:txBody>
      </p:sp>
      <p:sp>
        <p:nvSpPr>
          <p:cNvPr id="3" name="İçerik Yer Tutucusu 2"/>
          <p:cNvSpPr>
            <a:spLocks noGrp="1"/>
          </p:cNvSpPr>
          <p:nvPr>
            <p:ph idx="1"/>
          </p:nvPr>
        </p:nvSpPr>
        <p:spPr>
          <a:xfrm>
            <a:off x="1484310" y="2940423"/>
            <a:ext cx="10018713" cy="2850777"/>
          </a:xfrm>
        </p:spPr>
        <p:txBody>
          <a:bodyPr/>
          <a:lstStyle/>
          <a:p>
            <a:pPr marL="0" indent="0">
              <a:buNone/>
            </a:pPr>
            <a:r>
              <a:rPr lang="tr-TR" dirty="0"/>
              <a:t>Yrd. Doçent Doktor Kemal </a:t>
            </a:r>
            <a:r>
              <a:rPr lang="tr-TR" dirty="0" err="1"/>
              <a:t>Tuskan</a:t>
            </a:r>
            <a:endParaRPr lang="tr-TR" dirty="0"/>
          </a:p>
          <a:p>
            <a:pPr marL="0" indent="0">
              <a:buNone/>
            </a:pPr>
            <a:r>
              <a:rPr lang="tr-TR" dirty="0">
                <a:hlinkClick r:id="rId2"/>
              </a:rPr>
              <a:t>kemaltuskan@yahoo.com</a:t>
            </a:r>
            <a:endParaRPr lang="tr-TR" dirty="0"/>
          </a:p>
          <a:p>
            <a:pPr marL="0" indent="0">
              <a:buNone/>
            </a:pPr>
            <a:r>
              <a:rPr lang="tr-TR" dirty="0"/>
              <a:t>Telefon +90 533 6854293</a:t>
            </a:r>
          </a:p>
          <a:p>
            <a:pPr marL="0" indent="0">
              <a:buNone/>
            </a:pPr>
            <a:r>
              <a:rPr lang="tr-TR" dirty="0"/>
              <a:t> Pediatrik </a:t>
            </a:r>
            <a:r>
              <a:rPr lang="tr-TR" dirty="0" err="1"/>
              <a:t>Odyoloji</a:t>
            </a:r>
            <a:r>
              <a:rPr lang="tr-TR" dirty="0"/>
              <a:t>  </a:t>
            </a:r>
          </a:p>
          <a:p>
            <a:pPr marL="0" indent="0">
              <a:buNone/>
            </a:pPr>
            <a:r>
              <a:rPr lang="tr-TR" dirty="0"/>
              <a:t>https://kemaltuskan.wixsite.com/yrddocdrkemaltuskan  </a:t>
            </a:r>
          </a:p>
          <a:p>
            <a:pPr marL="0" indent="0">
              <a:buNone/>
            </a:pPr>
            <a:endParaRPr lang="tr-TR" dirty="0"/>
          </a:p>
          <a:p>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127" y="3449075"/>
            <a:ext cx="489648" cy="48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19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İŞİTME TARAMA TESTLERİNİN DÜNYA’DA KULLANIMI</a:t>
            </a:r>
          </a:p>
        </p:txBody>
      </p:sp>
      <p:sp>
        <p:nvSpPr>
          <p:cNvPr id="3" name="İçerik Yer Tutucusu 2"/>
          <p:cNvSpPr>
            <a:spLocks noGrp="1"/>
          </p:cNvSpPr>
          <p:nvPr>
            <p:ph idx="1"/>
          </p:nvPr>
        </p:nvSpPr>
        <p:spPr>
          <a:xfrm>
            <a:off x="685800" y="2051538"/>
            <a:ext cx="10820400" cy="4167147"/>
          </a:xfrm>
        </p:spPr>
        <p:txBody>
          <a:bodyPr>
            <a:noAutofit/>
          </a:bodyPr>
          <a:lstStyle/>
          <a:p>
            <a:r>
              <a:rPr lang="tr-TR" sz="2800" dirty="0"/>
              <a:t>Hedefleri başlangıçta tanımlanmış olmalıdır.</a:t>
            </a:r>
          </a:p>
          <a:p>
            <a:pPr lvl="1"/>
            <a:r>
              <a:rPr lang="tr-TR" sz="2600" dirty="0" err="1"/>
              <a:t>UİTP’in</a:t>
            </a:r>
            <a:r>
              <a:rPr lang="tr-TR" sz="2600" dirty="0"/>
              <a:t> hedefi tüm işitme engelli bebeklerin tespit edilip rehabilitasyonunu 6. Aydan önce başlanması yanında bu bebeklerin engellerinin neden kaynaklandığını tespit etmek olup genetik faktörlerden kaynaklanıyorsa  ailenin sonraki bireylerinin bu gen </a:t>
            </a:r>
            <a:r>
              <a:rPr lang="tr-TR" sz="2600" dirty="0" err="1"/>
              <a:t>defekti</a:t>
            </a:r>
            <a:r>
              <a:rPr lang="tr-TR" sz="2600" dirty="0"/>
              <a:t> ile doğmasını engellemek, eğer diğer faktörlerden kaynaklanıyorsa bu faktörlerin kaynağını bulup yok etmektir.</a:t>
            </a:r>
          </a:p>
          <a:p>
            <a:pPr marL="0" indent="0">
              <a:buNone/>
            </a:pPr>
            <a:endParaRPr lang="tr-TR" sz="2800" dirty="0"/>
          </a:p>
        </p:txBody>
      </p:sp>
    </p:spTree>
    <p:extLst>
      <p:ext uri="{BB962C8B-B14F-4D97-AF65-F5344CB8AC3E}">
        <p14:creationId xmlns:p14="http://schemas.microsoft.com/office/powerpoint/2010/main" val="51213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İŞİTME TARAMA TESTLERİNİN DÜNYA’DA KULLANIMI</a:t>
            </a:r>
          </a:p>
        </p:txBody>
      </p:sp>
      <p:sp>
        <p:nvSpPr>
          <p:cNvPr id="3" name="İçerik Yer Tutucusu 2"/>
          <p:cNvSpPr>
            <a:spLocks noGrp="1"/>
          </p:cNvSpPr>
          <p:nvPr>
            <p:ph idx="1"/>
          </p:nvPr>
        </p:nvSpPr>
        <p:spPr>
          <a:xfrm>
            <a:off x="685800" y="2051538"/>
            <a:ext cx="10820400" cy="4167147"/>
          </a:xfrm>
        </p:spPr>
        <p:txBody>
          <a:bodyPr>
            <a:noAutofit/>
          </a:bodyPr>
          <a:lstStyle/>
          <a:p>
            <a:r>
              <a:rPr lang="tr-TR" sz="2800" dirty="0"/>
              <a:t>Tanımlanmış bir hedef kitlesi olmalıdır.</a:t>
            </a:r>
          </a:p>
          <a:p>
            <a:pPr lvl="1"/>
            <a:r>
              <a:rPr lang="tr-TR" sz="2600" dirty="0" err="1"/>
              <a:t>UİTP’in</a:t>
            </a:r>
            <a:r>
              <a:rPr lang="tr-TR" sz="2600" dirty="0"/>
              <a:t> hedefi tüm </a:t>
            </a:r>
            <a:r>
              <a:rPr lang="tr-TR" sz="2600" dirty="0" err="1"/>
              <a:t>yenidoğanlardır</a:t>
            </a:r>
            <a:r>
              <a:rPr lang="tr-TR" sz="2600" dirty="0"/>
              <a:t>.</a:t>
            </a:r>
          </a:p>
          <a:p>
            <a:r>
              <a:rPr lang="tr-TR" sz="2800" dirty="0"/>
              <a:t>Etkinliğinin bilimsel delilleri olmalıdır.</a:t>
            </a:r>
          </a:p>
          <a:p>
            <a:pPr lvl="1"/>
            <a:r>
              <a:rPr lang="tr-TR" sz="2600" dirty="0"/>
              <a:t>Bilimsel araştırmalar 6. Ayında rehabilitasyonuna başlanılan işitme engelli bireyin beş yaşına geldiğinde diğer bireylerden </a:t>
            </a:r>
            <a:r>
              <a:rPr lang="tr-TR" sz="2600" dirty="0" err="1"/>
              <a:t>ayırd</a:t>
            </a:r>
            <a:r>
              <a:rPr lang="tr-TR" sz="2600" dirty="0"/>
              <a:t> edilemez hale geldiğini göstermektedir.</a:t>
            </a:r>
          </a:p>
          <a:p>
            <a:r>
              <a:rPr lang="tr-TR" sz="2800" dirty="0"/>
              <a:t>Tanı ve tedavi araçları belirli sonrasında eğitim programı belirlenmiş olmalıdır.</a:t>
            </a:r>
          </a:p>
          <a:p>
            <a:pPr lvl="1"/>
            <a:r>
              <a:rPr lang="tr-TR" sz="2600" dirty="0"/>
              <a:t>OAE ve BERA tanı araçları olup gelişen teknoloji sayesinde pek çok işitme cihazı ve rehabilitasyon tekniği geliştirilmektedir.</a:t>
            </a:r>
          </a:p>
        </p:txBody>
      </p:sp>
    </p:spTree>
    <p:extLst>
      <p:ext uri="{BB962C8B-B14F-4D97-AF65-F5344CB8AC3E}">
        <p14:creationId xmlns:p14="http://schemas.microsoft.com/office/powerpoint/2010/main" val="2027467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İŞİTME TARAMA TESTLERİNİN DÜNYA’DA KULLANIMI</a:t>
            </a:r>
          </a:p>
        </p:txBody>
      </p:sp>
      <p:sp>
        <p:nvSpPr>
          <p:cNvPr id="3" name="İçerik Yer Tutucusu 2"/>
          <p:cNvSpPr>
            <a:spLocks noGrp="1"/>
          </p:cNvSpPr>
          <p:nvPr>
            <p:ph idx="1"/>
          </p:nvPr>
        </p:nvSpPr>
        <p:spPr>
          <a:xfrm>
            <a:off x="685800" y="2051538"/>
            <a:ext cx="10820400" cy="4167147"/>
          </a:xfrm>
        </p:spPr>
        <p:txBody>
          <a:bodyPr>
            <a:normAutofit lnSpcReduction="10000"/>
          </a:bodyPr>
          <a:lstStyle/>
          <a:p>
            <a:r>
              <a:rPr lang="tr-TR" sz="2400" dirty="0"/>
              <a:t>Taramanın potansiyel risklerini en aza indirecek kaliteli düzenekler mevcut olmalıdır.</a:t>
            </a:r>
          </a:p>
          <a:p>
            <a:r>
              <a:rPr lang="tr-TR" sz="2400" dirty="0"/>
              <a:t>Seçenekler hakkında bilgilendirme tam olmalı, kişilerin onamı alınmalı ve sonuçların gizliliği garanti edilmelidir.</a:t>
            </a:r>
          </a:p>
          <a:p>
            <a:r>
              <a:rPr lang="tr-TR" sz="2400" dirty="0"/>
              <a:t>Eşitlik ilkesi çerçevesinde tüm topluma eşit ve hakkaniyetli şekilde ulaşabilmelidir.</a:t>
            </a:r>
          </a:p>
          <a:p>
            <a:r>
              <a:rPr lang="tr-TR" sz="2400" dirty="0"/>
              <a:t>Taramanın nasıl izleneceği ve değerlendirileceği baştan planlanmalıdır.</a:t>
            </a:r>
          </a:p>
          <a:p>
            <a:r>
              <a:rPr lang="tr-TR" sz="2400" dirty="0"/>
              <a:t>Topluma taramanın ve rehabilitasyonun maliyeti hastalığın kendisinden az olmalı</a:t>
            </a:r>
          </a:p>
          <a:p>
            <a:r>
              <a:rPr lang="tr-TR" sz="2400" dirty="0"/>
              <a:t>Tek seferlik bir proje olmamalı ve nesiller boyu devam edebilmelidir.</a:t>
            </a:r>
          </a:p>
        </p:txBody>
      </p:sp>
    </p:spTree>
    <p:extLst>
      <p:ext uri="{BB962C8B-B14F-4D97-AF65-F5344CB8AC3E}">
        <p14:creationId xmlns:p14="http://schemas.microsoft.com/office/powerpoint/2010/main" val="2078846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İŞİTME TARAMA TESTLERİNİN DÜNYA’DA KULLANIMI</a:t>
            </a:r>
          </a:p>
        </p:txBody>
      </p:sp>
      <p:sp>
        <p:nvSpPr>
          <p:cNvPr id="3" name="İçerik Yer Tutucusu 2"/>
          <p:cNvSpPr>
            <a:spLocks noGrp="1"/>
          </p:cNvSpPr>
          <p:nvPr>
            <p:ph idx="1"/>
          </p:nvPr>
        </p:nvSpPr>
        <p:spPr>
          <a:xfrm>
            <a:off x="685800" y="3153508"/>
            <a:ext cx="10820400" cy="3065177"/>
          </a:xfrm>
        </p:spPr>
        <p:txBody>
          <a:bodyPr>
            <a:normAutofit/>
          </a:bodyPr>
          <a:lstStyle/>
          <a:p>
            <a:r>
              <a:rPr lang="tr-TR" sz="2400" dirty="0"/>
              <a:t>Tarama testlerinde iki ciddi sorunu varlığı akıldan hiç çıkarılmamalıdır. ‘Yalancı Negatiflik’ ve ‘Yalancı Pozitiflik’. Yalancı Negatiflik oranı yüksek bir tarama testi tarama testi olarak kullanılamaz. Ne yazık ki </a:t>
            </a:r>
            <a:r>
              <a:rPr lang="tr-TR" sz="2400" dirty="0" err="1"/>
              <a:t>OAE’nin</a:t>
            </a:r>
            <a:r>
              <a:rPr lang="tr-TR" sz="2400" dirty="0"/>
              <a:t> yalancı negatiflik oranı hiç azımsanacak düzeyde değildir. </a:t>
            </a:r>
          </a:p>
          <a:p>
            <a:r>
              <a:rPr lang="tr-TR" sz="2400" b="1" dirty="0"/>
              <a:t>BERA yalancı negatifliği neredeyse hiç olmayan bir test yöntemidir</a:t>
            </a:r>
            <a:r>
              <a:rPr lang="tr-TR" sz="2400" dirty="0"/>
              <a:t>. </a:t>
            </a:r>
          </a:p>
          <a:p>
            <a:r>
              <a:rPr lang="tr-TR" sz="2400" dirty="0"/>
              <a:t>Yalancı Pozitiflik ise hem manevi hem de maddi anlamda tarama testinin maliyetini arttırmakta hem de toplumun teste bakış açısını kötü yönde etkilemektedir.</a:t>
            </a:r>
          </a:p>
        </p:txBody>
      </p:sp>
    </p:spTree>
    <p:extLst>
      <p:ext uri="{BB962C8B-B14F-4D97-AF65-F5344CB8AC3E}">
        <p14:creationId xmlns:p14="http://schemas.microsoft.com/office/powerpoint/2010/main" val="840420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İŞİTME TARAMA TESTLERİNİN DÜNYA’DA KULLANIMI</a:t>
            </a:r>
          </a:p>
        </p:txBody>
      </p:sp>
      <p:sp>
        <p:nvSpPr>
          <p:cNvPr id="3" name="İçerik Yer Tutucusu 2"/>
          <p:cNvSpPr>
            <a:spLocks noGrp="1"/>
          </p:cNvSpPr>
          <p:nvPr>
            <p:ph idx="1"/>
          </p:nvPr>
        </p:nvSpPr>
        <p:spPr>
          <a:xfrm>
            <a:off x="685800" y="3153508"/>
            <a:ext cx="10820400" cy="3065177"/>
          </a:xfrm>
        </p:spPr>
        <p:txBody>
          <a:bodyPr>
            <a:normAutofit/>
          </a:bodyPr>
          <a:lstStyle/>
          <a:p>
            <a:r>
              <a:rPr lang="tr-TR" sz="2400" b="1" dirty="0"/>
              <a:t>Yalancı pozitifliği önlemek yalancı negatifliği önlemekten kolay görünmektedir. </a:t>
            </a:r>
          </a:p>
          <a:p>
            <a:r>
              <a:rPr lang="tr-TR" sz="2400" b="1" u="sng" dirty="0"/>
              <a:t>Cross-</a:t>
            </a:r>
            <a:r>
              <a:rPr lang="tr-TR" sz="2400" b="1" u="sng" dirty="0" err="1"/>
              <a:t>Check</a:t>
            </a:r>
            <a:r>
              <a:rPr lang="tr-TR" sz="2400" b="1" u="sng" dirty="0"/>
              <a:t> ilkesinin</a:t>
            </a:r>
            <a:r>
              <a:rPr lang="tr-TR" sz="2400" b="1" dirty="0"/>
              <a:t> her vakada düzenli kullanılması halinde yalancı pozitifliği sıfıra yaklaştırmak mümkündür.</a:t>
            </a:r>
            <a:endParaRPr lang="tr-TR" sz="2400" dirty="0"/>
          </a:p>
        </p:txBody>
      </p:sp>
    </p:spTree>
    <p:extLst>
      <p:ext uri="{BB962C8B-B14F-4D97-AF65-F5344CB8AC3E}">
        <p14:creationId xmlns:p14="http://schemas.microsoft.com/office/powerpoint/2010/main" val="2672184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3153508"/>
            <a:ext cx="10820400" cy="3065177"/>
          </a:xfrm>
        </p:spPr>
        <p:txBody>
          <a:bodyPr>
            <a:normAutofit/>
          </a:bodyPr>
          <a:lstStyle/>
          <a:p>
            <a:r>
              <a:rPr lang="tr-TR" sz="2400" b="1" dirty="0" err="1"/>
              <a:t>Yenidoğanlarda</a:t>
            </a:r>
            <a:r>
              <a:rPr lang="tr-TR" sz="2400" b="1" dirty="0"/>
              <a:t> işitme taraması tarihçesi 1967 yılında Hacettepe Üniversitesi Tıp Fakültesi’nde </a:t>
            </a:r>
            <a:r>
              <a:rPr lang="tr-TR" sz="2400" b="1" dirty="0" err="1"/>
              <a:t>odyolojik</a:t>
            </a:r>
            <a:r>
              <a:rPr lang="tr-TR" sz="2400" b="1" dirty="0"/>
              <a:t> biriminin kurulmasına dayandırılabilir. </a:t>
            </a:r>
          </a:p>
          <a:p>
            <a:r>
              <a:rPr lang="tr-TR" sz="2400" b="1" dirty="0"/>
              <a:t>Ancak toplu ve düzenli bir </a:t>
            </a:r>
            <a:r>
              <a:rPr lang="tr-TR" sz="2400" b="1" dirty="0" err="1"/>
              <a:t>yenidoğan</a:t>
            </a:r>
            <a:r>
              <a:rPr lang="tr-TR" sz="2400" b="1" dirty="0"/>
              <a:t> işitme taramasından söz edebilmek için 1996 yılına kadar beklemek gerekecektir. 1996’da Marmara Üniversitesi Tıp Fakültesi bir tez kapsamında </a:t>
            </a:r>
            <a:r>
              <a:rPr lang="tr-TR" sz="2400" b="1" dirty="0" err="1"/>
              <a:t>yenidoğan</a:t>
            </a:r>
            <a:r>
              <a:rPr lang="tr-TR" sz="2400" b="1" dirty="0"/>
              <a:t> işitme programını Türkiye’de uygulayan ilk hastane olmuştur. </a:t>
            </a:r>
            <a:endParaRPr lang="tr-TR" sz="2400" dirty="0"/>
          </a:p>
        </p:txBody>
      </p:sp>
    </p:spTree>
    <p:extLst>
      <p:ext uri="{BB962C8B-B14F-4D97-AF65-F5344CB8AC3E}">
        <p14:creationId xmlns:p14="http://schemas.microsoft.com/office/powerpoint/2010/main" val="3001796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3153508"/>
            <a:ext cx="10820400" cy="3065177"/>
          </a:xfrm>
        </p:spPr>
        <p:txBody>
          <a:bodyPr>
            <a:normAutofit/>
          </a:bodyPr>
          <a:lstStyle/>
          <a:p>
            <a:r>
              <a:rPr lang="tr-TR" sz="2400" b="1" dirty="0"/>
              <a:t>Türkiye’de </a:t>
            </a:r>
            <a:r>
              <a:rPr lang="tr-TR" sz="2400" b="1" dirty="0" err="1"/>
              <a:t>yenidoğan</a:t>
            </a:r>
            <a:r>
              <a:rPr lang="tr-TR" sz="2400" b="1" dirty="0"/>
              <a:t> işitme taraması programı 2011 yılında 81 ilde uygulanmaya başlanmış olup 2014 yılında yayınlamış yönetmeliğe göre </a:t>
            </a:r>
            <a:r>
              <a:rPr lang="tr-TR" sz="2400" b="1" u="sng" dirty="0"/>
              <a:t>Ulusal İşitme Tarama Programı (UİTP</a:t>
            </a:r>
            <a:r>
              <a:rPr lang="tr-TR" sz="2400" b="1" dirty="0"/>
              <a:t>) adı altında yürütülmektedir.</a:t>
            </a:r>
            <a:endParaRPr lang="tr-TR" sz="2400" dirty="0"/>
          </a:p>
        </p:txBody>
      </p:sp>
    </p:spTree>
    <p:extLst>
      <p:ext uri="{BB962C8B-B14F-4D97-AF65-F5344CB8AC3E}">
        <p14:creationId xmlns:p14="http://schemas.microsoft.com/office/powerpoint/2010/main" val="3750066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1981200"/>
            <a:ext cx="10820400" cy="4876800"/>
          </a:xfrm>
        </p:spPr>
        <p:txBody>
          <a:bodyPr>
            <a:normAutofit/>
          </a:bodyPr>
          <a:lstStyle/>
          <a:p>
            <a:r>
              <a:rPr lang="tr-TR" sz="2400" b="1" dirty="0" err="1"/>
              <a:t>UİTP’in</a:t>
            </a:r>
            <a:r>
              <a:rPr lang="tr-TR" sz="2400" b="1" dirty="0"/>
              <a:t> ilkeleri şunlardır;</a:t>
            </a:r>
          </a:p>
          <a:p>
            <a:pPr lvl="1"/>
            <a:r>
              <a:rPr lang="tr-TR" b="1" dirty="0" err="1"/>
              <a:t>Yenidoğan</a:t>
            </a:r>
            <a:r>
              <a:rPr lang="tr-TR" b="1" dirty="0"/>
              <a:t> her bebek ilk ayı içinde taramadan geçirilmelidir.</a:t>
            </a:r>
          </a:p>
          <a:p>
            <a:pPr lvl="1"/>
            <a:r>
              <a:rPr lang="tr-TR" b="1" dirty="0"/>
              <a:t>İlk taramadan geçemeyen bebekler üç aylık olmadan önce işitme durumları kesinleştirilmelidir.</a:t>
            </a:r>
          </a:p>
          <a:p>
            <a:pPr lvl="1"/>
            <a:r>
              <a:rPr lang="tr-TR" b="1" dirty="0"/>
              <a:t>Kalıcı işitme kaybı olduğu saptanmış bebekler 6 aylık olmadan gerekli merkez ve işlemlerden geçerek rehabilitasyon programlarına dahil edilmelidir.</a:t>
            </a:r>
          </a:p>
          <a:p>
            <a:pPr lvl="1"/>
            <a:r>
              <a:rPr lang="tr-TR" b="1" dirty="0"/>
              <a:t>Bebek ve aileyi merkez alan sistem gelecekteki tüm seçenekleri aile ile paylaşmalı, karar vermeleri sağlanmalı, onamlarını almalı ve gizlilikleri garanti altına alınmalıdır.</a:t>
            </a:r>
          </a:p>
          <a:p>
            <a:pPr lvl="1"/>
            <a:r>
              <a:rPr lang="tr-TR" b="1" dirty="0"/>
              <a:t>Bebek gereken teknolojik cihaz ve rehabilitasyon olanaklarına ulaşabilmelidir.</a:t>
            </a:r>
          </a:p>
          <a:p>
            <a:pPr lvl="1"/>
            <a:r>
              <a:rPr lang="tr-TR" b="1" dirty="0"/>
              <a:t>Teknolojik olanaklara kavuşmuş çocuk ve aileler tıbbi bir ortamda gelişimleri takip edilmelidir.</a:t>
            </a:r>
          </a:p>
          <a:p>
            <a:pPr lvl="1"/>
            <a:r>
              <a:rPr lang="tr-TR" b="1" dirty="0"/>
              <a:t>İşitme kaybına yol açmış faktör tespit edilmeli ve gereken önlemler alınmalıdır.</a:t>
            </a:r>
          </a:p>
          <a:p>
            <a:pPr lvl="1"/>
            <a:r>
              <a:rPr lang="tr-TR" b="1" dirty="0"/>
              <a:t>Sistemden elde edilen veriler tek elde toplanarak değerlendirilmeli ve raporlandırılmalıdır.</a:t>
            </a:r>
          </a:p>
          <a:p>
            <a:pPr marL="0" indent="0">
              <a:buNone/>
            </a:pPr>
            <a:endParaRPr lang="tr-TR" sz="2400" dirty="0"/>
          </a:p>
        </p:txBody>
      </p:sp>
    </p:spTree>
    <p:extLst>
      <p:ext uri="{BB962C8B-B14F-4D97-AF65-F5344CB8AC3E}">
        <p14:creationId xmlns:p14="http://schemas.microsoft.com/office/powerpoint/2010/main" val="1826128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1981200"/>
            <a:ext cx="10820400" cy="4876800"/>
          </a:xfrm>
        </p:spPr>
        <p:txBody>
          <a:bodyPr>
            <a:normAutofit/>
          </a:bodyPr>
          <a:lstStyle/>
          <a:p>
            <a:r>
              <a:rPr lang="tr-TR" sz="2400" b="1" dirty="0" err="1"/>
              <a:t>UİTP’in</a:t>
            </a:r>
            <a:r>
              <a:rPr lang="tr-TR" sz="2400" b="1" dirty="0"/>
              <a:t> AMAÇLARI;</a:t>
            </a:r>
          </a:p>
          <a:p>
            <a:endParaRPr lang="tr-TR" sz="2400" b="1" dirty="0"/>
          </a:p>
          <a:p>
            <a:pPr lvl="1"/>
            <a:r>
              <a:rPr lang="tr-TR" b="1" dirty="0"/>
              <a:t>Sistem sadece işitme yeteneği normalleştirilmiş bireyler ile yetinmeyip bu bireylerin iletişim yeteneklerinin de normalleştirilmesi ile ilgilenmektedir. </a:t>
            </a:r>
          </a:p>
          <a:p>
            <a:pPr lvl="1"/>
            <a:r>
              <a:rPr lang="tr-TR" b="1" dirty="0"/>
              <a:t>Bu hali ile program işitme engelli bebeğin erken tanınması ve müdahalesi programıdır. </a:t>
            </a:r>
          </a:p>
          <a:p>
            <a:pPr lvl="1"/>
            <a:r>
              <a:rPr lang="tr-TR" b="1" dirty="0"/>
              <a:t>Dolayısıyla işitme engeli olsa bile işitebilen, dil ve lisan yetenekleri normal, eğitimini potansiyeline uygun tamamlayarak iş ve ekonomik hayata kazandırılmış bireyleri hedeflemektedir.</a:t>
            </a:r>
            <a:endParaRPr lang="tr-TR" sz="2400" dirty="0"/>
          </a:p>
        </p:txBody>
      </p:sp>
    </p:spTree>
    <p:extLst>
      <p:ext uri="{BB962C8B-B14F-4D97-AF65-F5344CB8AC3E}">
        <p14:creationId xmlns:p14="http://schemas.microsoft.com/office/powerpoint/2010/main" val="556905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1981200"/>
            <a:ext cx="10820400" cy="4876800"/>
          </a:xfrm>
        </p:spPr>
        <p:txBody>
          <a:bodyPr>
            <a:normAutofit/>
          </a:bodyPr>
          <a:lstStyle/>
          <a:p>
            <a:r>
              <a:rPr lang="tr-TR" sz="2400" b="1" dirty="0" err="1"/>
              <a:t>UİTP’in</a:t>
            </a:r>
            <a:r>
              <a:rPr lang="tr-TR" sz="2400" b="1" dirty="0"/>
              <a:t> AMAÇLARI;</a:t>
            </a:r>
          </a:p>
          <a:p>
            <a:endParaRPr lang="tr-TR" sz="2400" b="1" dirty="0"/>
          </a:p>
          <a:p>
            <a:endParaRPr lang="tr-TR" sz="2400" b="1" dirty="0"/>
          </a:p>
          <a:p>
            <a:r>
              <a:rPr lang="tr-TR" sz="2400" b="1" dirty="0"/>
              <a:t>Sonuç olarak normal koşullarda </a:t>
            </a:r>
            <a:r>
              <a:rPr lang="tr-TR" sz="2400" b="1" dirty="0" err="1"/>
              <a:t>iletişemeyecek</a:t>
            </a:r>
            <a:r>
              <a:rPr lang="tr-TR" sz="2400" b="1" dirty="0"/>
              <a:t> bir bireyin yol açacağı masraflar önlenmekte ve ekonomik olarak ciddi bir toplumsal kazanç sağlamak amaçlanmaktadır. Ayrıca bu mutsuz ve verimsiz olacak bir birey mutlu ve verimli hale getirilmiş olmaktadır.</a:t>
            </a:r>
            <a:endParaRPr lang="tr-TR" sz="2400" dirty="0"/>
          </a:p>
          <a:p>
            <a:endParaRPr lang="tr-TR" sz="2400" b="1" dirty="0"/>
          </a:p>
        </p:txBody>
      </p:sp>
    </p:spTree>
    <p:extLst>
      <p:ext uri="{BB962C8B-B14F-4D97-AF65-F5344CB8AC3E}">
        <p14:creationId xmlns:p14="http://schemas.microsoft.com/office/powerpoint/2010/main" val="83101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i="1" dirty="0">
                <a:solidFill>
                  <a:prstClr val="black"/>
                </a:solidFill>
              </a:rPr>
              <a:t>Pediatrik </a:t>
            </a:r>
            <a:r>
              <a:rPr lang="tr-TR" sz="5400" i="1" dirty="0" err="1">
                <a:solidFill>
                  <a:prstClr val="black"/>
                </a:solidFill>
              </a:rPr>
              <a:t>Odyoloji</a:t>
            </a:r>
            <a:endParaRPr lang="tr-TR" dirty="0"/>
          </a:p>
        </p:txBody>
      </p:sp>
      <p:sp>
        <p:nvSpPr>
          <p:cNvPr id="3" name="İçerik Yer Tutucusu 2"/>
          <p:cNvSpPr>
            <a:spLocks noGrp="1"/>
          </p:cNvSpPr>
          <p:nvPr>
            <p:ph idx="1"/>
          </p:nvPr>
        </p:nvSpPr>
        <p:spPr>
          <a:xfrm>
            <a:off x="685800" y="3783106"/>
            <a:ext cx="10820400" cy="2435579"/>
          </a:xfrm>
        </p:spPr>
        <p:txBody>
          <a:bodyPr/>
          <a:lstStyle/>
          <a:p>
            <a:pPr marL="0" indent="0" algn="ctr">
              <a:buNone/>
            </a:pPr>
            <a:r>
              <a:rPr lang="tr-TR" sz="3600" b="1" dirty="0"/>
              <a:t>YENİDOĞAN İŞİTME TARAMASI VE ÖNEMİ</a:t>
            </a:r>
          </a:p>
          <a:p>
            <a:pPr marL="0" indent="0" algn="ctr">
              <a:buNone/>
            </a:pPr>
            <a:endParaRPr lang="tr-TR" sz="3600" b="1" dirty="0"/>
          </a:p>
          <a:p>
            <a:pPr marL="0" indent="0" algn="r">
              <a:buNone/>
            </a:pPr>
            <a:r>
              <a:rPr lang="tr-TR" sz="2400" b="1" dirty="0"/>
              <a:t>Yrd.  Doçent Doktor Kemal </a:t>
            </a:r>
            <a:r>
              <a:rPr lang="tr-TR" sz="2400" b="1" dirty="0" err="1"/>
              <a:t>Tuskan</a:t>
            </a:r>
            <a:endParaRPr lang="tr-TR" sz="2400" b="1" dirty="0"/>
          </a:p>
          <a:p>
            <a:pPr marL="0" indent="0" algn="r">
              <a:buNone/>
            </a:pPr>
            <a:endParaRPr lang="tr-TR" sz="2400" b="1" dirty="0"/>
          </a:p>
          <a:p>
            <a:pPr marL="0" indent="0" algn="ctr">
              <a:buNone/>
            </a:pPr>
            <a:endParaRPr lang="tr-TR" sz="3600" b="1" dirty="0"/>
          </a:p>
          <a:p>
            <a:pPr marL="0" indent="0" algn="ctr">
              <a:buNone/>
            </a:pPr>
            <a:endParaRPr lang="tr-TR" dirty="0"/>
          </a:p>
        </p:txBody>
      </p:sp>
    </p:spTree>
    <p:extLst>
      <p:ext uri="{BB962C8B-B14F-4D97-AF65-F5344CB8AC3E}">
        <p14:creationId xmlns:p14="http://schemas.microsoft.com/office/powerpoint/2010/main" val="3749571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1981200"/>
            <a:ext cx="10820400" cy="4876800"/>
          </a:xfrm>
        </p:spPr>
        <p:txBody>
          <a:bodyPr>
            <a:normAutofit/>
          </a:bodyPr>
          <a:lstStyle/>
          <a:p>
            <a:pPr marL="0" indent="0">
              <a:buNone/>
            </a:pPr>
            <a:endParaRPr lang="tr-TR" sz="2400" b="1" dirty="0"/>
          </a:p>
          <a:p>
            <a:endParaRPr lang="tr-TR" sz="2400" b="1" dirty="0"/>
          </a:p>
          <a:p>
            <a:r>
              <a:rPr lang="tr-TR" sz="2400" b="1" dirty="0"/>
              <a:t>Tarama programının ekonomik anlamda verimli olması programın başlatılması için yeterli değildir. Aynı zamanda bu programın etik kriterleri karşılıyor olması gereklidir.</a:t>
            </a:r>
            <a:endParaRPr lang="tr-TR" sz="2400" dirty="0"/>
          </a:p>
          <a:p>
            <a:endParaRPr lang="tr-TR" sz="2400" b="1" dirty="0"/>
          </a:p>
        </p:txBody>
      </p:sp>
    </p:spTree>
    <p:extLst>
      <p:ext uri="{BB962C8B-B14F-4D97-AF65-F5344CB8AC3E}">
        <p14:creationId xmlns:p14="http://schemas.microsoft.com/office/powerpoint/2010/main" val="887702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2928730"/>
            <a:ext cx="10820400" cy="3929270"/>
          </a:xfrm>
        </p:spPr>
        <p:txBody>
          <a:bodyPr>
            <a:normAutofit/>
          </a:bodyPr>
          <a:lstStyle/>
          <a:p>
            <a:r>
              <a:rPr lang="tr-TR" sz="3200" b="1" dirty="0" err="1"/>
              <a:t>UİTP’in</a:t>
            </a:r>
            <a:r>
              <a:rPr lang="tr-TR" sz="3200" b="1" dirty="0"/>
              <a:t> Aşamaları;</a:t>
            </a:r>
          </a:p>
          <a:p>
            <a:endParaRPr lang="tr-TR" sz="3200" b="1" dirty="0"/>
          </a:p>
          <a:p>
            <a:pPr lvl="1"/>
            <a:r>
              <a:rPr lang="tr-TR" sz="3200" b="1" dirty="0"/>
              <a:t>Program iki aşamalı olarak yürütülmektedir.</a:t>
            </a:r>
          </a:p>
          <a:p>
            <a:pPr lvl="2"/>
            <a:r>
              <a:rPr lang="tr-TR" sz="2800" b="1" dirty="0"/>
              <a:t>Tarama Merkezleri</a:t>
            </a:r>
          </a:p>
          <a:p>
            <a:pPr lvl="2"/>
            <a:r>
              <a:rPr lang="tr-TR" sz="2800" b="1" dirty="0"/>
              <a:t>Referans Merkezleri</a:t>
            </a:r>
            <a:endParaRPr lang="tr-TR" sz="2800" dirty="0"/>
          </a:p>
          <a:p>
            <a:endParaRPr lang="tr-TR" sz="2400" b="1" dirty="0"/>
          </a:p>
        </p:txBody>
      </p:sp>
    </p:spTree>
    <p:extLst>
      <p:ext uri="{BB962C8B-B14F-4D97-AF65-F5344CB8AC3E}">
        <p14:creationId xmlns:p14="http://schemas.microsoft.com/office/powerpoint/2010/main" val="777732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1981200"/>
            <a:ext cx="10820400" cy="4876800"/>
          </a:xfrm>
        </p:spPr>
        <p:txBody>
          <a:bodyPr>
            <a:normAutofit/>
          </a:bodyPr>
          <a:lstStyle/>
          <a:p>
            <a:r>
              <a:rPr lang="tr-TR" sz="2400" b="1" dirty="0" err="1"/>
              <a:t>UİTP’in</a:t>
            </a:r>
            <a:r>
              <a:rPr lang="tr-TR" sz="2400" b="1" dirty="0"/>
              <a:t> ETİK </a:t>
            </a:r>
            <a:r>
              <a:rPr lang="tr-TR" sz="2400" b="1"/>
              <a:t>KRİTERLERİ;</a:t>
            </a:r>
          </a:p>
          <a:p>
            <a:endParaRPr lang="tr-TR" sz="2400" b="1" dirty="0"/>
          </a:p>
          <a:p>
            <a:pPr lvl="1"/>
            <a:r>
              <a:rPr lang="tr-TR" sz="2400" b="1" dirty="0"/>
              <a:t>İyi bir amaç için yapılıyor olmalıdır.</a:t>
            </a:r>
            <a:endParaRPr lang="tr-TR" sz="2400" dirty="0"/>
          </a:p>
          <a:p>
            <a:pPr lvl="1"/>
            <a:r>
              <a:rPr lang="tr-TR" sz="2400" b="1" dirty="0"/>
              <a:t>Bebeğe zarar vermemelidir.</a:t>
            </a:r>
            <a:endParaRPr lang="tr-TR" sz="2400" dirty="0"/>
          </a:p>
          <a:p>
            <a:pPr lvl="1"/>
            <a:r>
              <a:rPr lang="tr-TR" sz="2400" b="1" dirty="0"/>
              <a:t>Kolay ulaşılabilir olmalıdır.</a:t>
            </a:r>
            <a:endParaRPr lang="tr-TR" sz="2400" dirty="0"/>
          </a:p>
          <a:p>
            <a:pPr lvl="1"/>
            <a:r>
              <a:rPr lang="tr-TR" sz="2400" b="1" dirty="0"/>
              <a:t>Aileye ek maliyet çıkarmıyor olmalıdır.</a:t>
            </a:r>
            <a:endParaRPr lang="tr-TR" sz="2400" dirty="0"/>
          </a:p>
          <a:p>
            <a:pPr lvl="1"/>
            <a:r>
              <a:rPr lang="tr-TR" sz="2400" b="1" dirty="0"/>
              <a:t>Ailenin test yapılırken rızası bulunmalıdır.</a:t>
            </a:r>
            <a:endParaRPr lang="tr-TR" sz="2400" dirty="0"/>
          </a:p>
          <a:p>
            <a:pPr lvl="1"/>
            <a:r>
              <a:rPr lang="tr-TR" sz="2400" b="1" dirty="0"/>
              <a:t>Sonuçlar aileye ve aileden sorumlu hekime bildirilmelidir.</a:t>
            </a:r>
            <a:endParaRPr lang="tr-TR" sz="2400" dirty="0"/>
          </a:p>
          <a:p>
            <a:pPr lvl="1"/>
            <a:r>
              <a:rPr lang="tr-TR" sz="2400" b="1" dirty="0"/>
              <a:t>Eğer sonuçta bir işitme kaybı saptanmış ise aile bu kaybı giderileceği doğru cihaz ve rehabilitasyon olanaklarına kavuşabiliyor olması gereklidir.</a:t>
            </a:r>
            <a:endParaRPr lang="tr-TR" sz="2400" dirty="0"/>
          </a:p>
          <a:p>
            <a:endParaRPr lang="tr-TR" sz="2400" b="1" dirty="0"/>
          </a:p>
        </p:txBody>
      </p:sp>
    </p:spTree>
    <p:extLst>
      <p:ext uri="{BB962C8B-B14F-4D97-AF65-F5344CB8AC3E}">
        <p14:creationId xmlns:p14="http://schemas.microsoft.com/office/powerpoint/2010/main" val="466188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2208628"/>
            <a:ext cx="10820400" cy="4649372"/>
          </a:xfrm>
        </p:spPr>
        <p:txBody>
          <a:bodyPr>
            <a:normAutofit/>
          </a:bodyPr>
          <a:lstStyle/>
          <a:p>
            <a:r>
              <a:rPr lang="tr-TR" sz="2400" b="1" dirty="0"/>
              <a:t>TARAMA MERKEZİ</a:t>
            </a:r>
          </a:p>
          <a:p>
            <a:pPr lvl="1"/>
            <a:r>
              <a:rPr lang="tr-TR" sz="2200" b="1" dirty="0"/>
              <a:t>İşitme taraması protokollerinin uygulandığı merkezlerdir. </a:t>
            </a:r>
          </a:p>
          <a:p>
            <a:pPr lvl="1"/>
            <a:r>
              <a:rPr lang="tr-TR" sz="2200" b="1" u="sng" dirty="0"/>
              <a:t>Tarama Ünitesi Görevli Personel</a:t>
            </a:r>
            <a:r>
              <a:rPr lang="tr-TR" sz="2200" b="1" dirty="0"/>
              <a:t>: İşitme taramasını, o kurumda kadrolu olarak çalışan minimum iki sağlık personeli (tercihen </a:t>
            </a:r>
            <a:r>
              <a:rPr lang="tr-TR" sz="2200" b="1" dirty="0" err="1"/>
              <a:t>odyometrist</a:t>
            </a:r>
            <a:r>
              <a:rPr lang="tr-TR" sz="2200" b="1" dirty="0"/>
              <a:t>, bulunmadığı takdirde hemşire, ebe veya sağlık memuru) tam zamanlı bir şekilde yürütülür. </a:t>
            </a:r>
          </a:p>
          <a:p>
            <a:pPr lvl="1"/>
            <a:r>
              <a:rPr lang="tr-TR" sz="2200" b="1" dirty="0"/>
              <a:t>Tarama testlerini uygulayan personel yukarıda belirtilen sağlık personeli dışında görevlendirilemez. </a:t>
            </a:r>
          </a:p>
          <a:p>
            <a:pPr lvl="1"/>
            <a:r>
              <a:rPr lang="tr-TR" sz="2200" b="1" dirty="0"/>
              <a:t>Belirtilen sağlık personelinden en az bir tanesinin tarama ünitesinde devamlı bulunması tarama programının sağlıklı yürütülmesi açısından gereklidir. </a:t>
            </a:r>
          </a:p>
          <a:p>
            <a:pPr lvl="1"/>
            <a:r>
              <a:rPr lang="tr-TR" sz="2200" b="1" dirty="0"/>
              <a:t>Halk Sağlığı Müdürlüğü tarafından eğitim alan personele “Katılım Belgesi” düzenlenerek UİTP tarama merkezlerinde çalışmaya başlarlar.</a:t>
            </a:r>
          </a:p>
        </p:txBody>
      </p:sp>
    </p:spTree>
    <p:extLst>
      <p:ext uri="{BB962C8B-B14F-4D97-AF65-F5344CB8AC3E}">
        <p14:creationId xmlns:p14="http://schemas.microsoft.com/office/powerpoint/2010/main" val="1831691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2208628"/>
            <a:ext cx="10820400" cy="4649372"/>
          </a:xfrm>
        </p:spPr>
        <p:txBody>
          <a:bodyPr>
            <a:normAutofit/>
          </a:bodyPr>
          <a:lstStyle/>
          <a:p>
            <a:r>
              <a:rPr lang="tr-TR" sz="3200" b="1" u="sng" dirty="0"/>
              <a:t>Tarama Ünitesi Sorumlusu</a:t>
            </a:r>
            <a:r>
              <a:rPr lang="tr-TR" sz="3200" b="1" dirty="0"/>
              <a:t>: </a:t>
            </a:r>
          </a:p>
          <a:p>
            <a:pPr lvl="1"/>
            <a:r>
              <a:rPr lang="tr-TR" sz="2800" b="1" dirty="0"/>
              <a:t>Tarama ekibinin sorumluluğu bir hekim tarafından yürütülmektedir. </a:t>
            </a:r>
          </a:p>
          <a:p>
            <a:pPr lvl="1"/>
            <a:r>
              <a:rPr lang="tr-TR" sz="2800" b="1" dirty="0"/>
              <a:t>Ünite sorumlusu, işitme taramasının organizasyonunu üstlenir. Ünite sorumlusunun, öncelikli olarak yeni doğan uzmanı veya </a:t>
            </a:r>
            <a:r>
              <a:rPr lang="tr-TR" sz="2800" b="1" dirty="0" err="1"/>
              <a:t>pediatrist</a:t>
            </a:r>
            <a:r>
              <a:rPr lang="tr-TR" sz="2800" b="1" dirty="0"/>
              <a:t> olması tercih edilir. </a:t>
            </a:r>
          </a:p>
          <a:p>
            <a:pPr lvl="1"/>
            <a:r>
              <a:rPr lang="tr-TR" sz="2800" b="1" dirty="0" err="1"/>
              <a:t>Pediatristlerin</a:t>
            </a:r>
            <a:r>
              <a:rPr lang="tr-TR" sz="2800" b="1" dirty="0"/>
              <a:t> görevlendirilmesinin mümkün olmadığı tarama merkezlerinde ise pratisyen hekimler, aile hekimleri, KBB uzmanları ünite sorumluluğunu üstlenir. </a:t>
            </a:r>
          </a:p>
        </p:txBody>
      </p:sp>
    </p:spTree>
    <p:extLst>
      <p:ext uri="{BB962C8B-B14F-4D97-AF65-F5344CB8AC3E}">
        <p14:creationId xmlns:p14="http://schemas.microsoft.com/office/powerpoint/2010/main" val="1207378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2057401"/>
            <a:ext cx="10820400" cy="4800599"/>
          </a:xfrm>
        </p:spPr>
        <p:txBody>
          <a:bodyPr>
            <a:normAutofit/>
          </a:bodyPr>
          <a:lstStyle/>
          <a:p>
            <a:r>
              <a:rPr lang="tr-TR" sz="3600" b="1" u="sng" dirty="0"/>
              <a:t>Tarama Ünitesi Sorumlusu Görevleri</a:t>
            </a:r>
            <a:r>
              <a:rPr lang="tr-TR" sz="3600" b="1" dirty="0"/>
              <a:t>: </a:t>
            </a:r>
          </a:p>
          <a:p>
            <a:pPr marL="457200" lvl="1" indent="0" algn="just">
              <a:buNone/>
            </a:pPr>
            <a:r>
              <a:rPr lang="tr-TR" sz="3200" b="1" dirty="0"/>
              <a:t>•Taramanın bilimsel sorunlarının çözümlenmesi için gayret sarf eder.</a:t>
            </a:r>
          </a:p>
          <a:p>
            <a:pPr lvl="1" algn="just"/>
            <a:r>
              <a:rPr lang="tr-TR" sz="3200" b="1" dirty="0"/>
              <a:t>Referans merkezlerle koordinasyonun sağlar</a:t>
            </a:r>
          </a:p>
          <a:p>
            <a:pPr lvl="1" algn="just"/>
            <a:r>
              <a:rPr lang="tr-TR" sz="3200" b="1" dirty="0"/>
              <a:t>Hastane personelinin işitme taraması konusunda bilinçlendirilmesini ve üst merkezlere sevklerin düzenlenmesinden sorumludur. Ünite sorumlusu, tarama işleminden dolayı sağlık kurumlarının maddi ve manevi kayba uğramaması için, hastane yönetimiyle koordineli olarak çalışacaktır. </a:t>
            </a:r>
          </a:p>
        </p:txBody>
      </p:sp>
    </p:spTree>
    <p:extLst>
      <p:ext uri="{BB962C8B-B14F-4D97-AF65-F5344CB8AC3E}">
        <p14:creationId xmlns:p14="http://schemas.microsoft.com/office/powerpoint/2010/main" val="229067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2057401"/>
            <a:ext cx="10820400" cy="4800599"/>
          </a:xfrm>
        </p:spPr>
        <p:txBody>
          <a:bodyPr>
            <a:normAutofit/>
          </a:bodyPr>
          <a:lstStyle/>
          <a:p>
            <a:r>
              <a:rPr lang="tr-TR" sz="3600" b="1" u="sng" dirty="0"/>
              <a:t>Referans merkez: </a:t>
            </a:r>
          </a:p>
          <a:p>
            <a:pPr lvl="1"/>
            <a:r>
              <a:rPr lang="tr-TR" sz="2600" b="1" dirty="0"/>
              <a:t>Tarama protokolü tamamlanıp kalan bebeklerin sevk edildiği, ileri tanı tedavi merkezleridir</a:t>
            </a:r>
          </a:p>
          <a:p>
            <a:pPr lvl="1"/>
            <a:r>
              <a:rPr lang="tr-TR" sz="2600" b="1" dirty="0"/>
              <a:t>Referans merkezi sorumlusu mutlaka bir KBB Uzmanı olmalıdır. </a:t>
            </a:r>
          </a:p>
          <a:p>
            <a:pPr lvl="1"/>
            <a:r>
              <a:rPr lang="tr-TR" sz="2600" b="1" dirty="0"/>
              <a:t>UİTP İllerde il sorumlusu tarafından yürütülmektedir. </a:t>
            </a:r>
          </a:p>
          <a:p>
            <a:pPr lvl="1"/>
            <a:r>
              <a:rPr lang="tr-TR" sz="2600" b="1" dirty="0"/>
              <a:t>İllerde yürütülen UİTP programı baş sorumlusu Halk Sağlığı Müdürüdür.</a:t>
            </a:r>
          </a:p>
          <a:p>
            <a:pPr lvl="1"/>
            <a:r>
              <a:rPr lang="tr-TR" sz="2600" b="1" dirty="0"/>
              <a:t>Program Halk Sağlığı müdürü sorumluluğunda Bulaşıcı Olmayan Hastalıklar Programlar ve Kanser Şubesi veya Çocuk, Ergen, Kadın, Üreme Sağlığı Hizmetleri Şubesi müdürleri tarafından yürütülmektedir.</a:t>
            </a:r>
            <a:endParaRPr lang="tr-TR" sz="2200" b="1" dirty="0"/>
          </a:p>
        </p:txBody>
      </p:sp>
    </p:spTree>
    <p:extLst>
      <p:ext uri="{BB962C8B-B14F-4D97-AF65-F5344CB8AC3E}">
        <p14:creationId xmlns:p14="http://schemas.microsoft.com/office/powerpoint/2010/main" val="4155397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2057401"/>
            <a:ext cx="10820400" cy="4800599"/>
          </a:xfrm>
        </p:spPr>
        <p:txBody>
          <a:bodyPr>
            <a:normAutofit/>
          </a:bodyPr>
          <a:lstStyle/>
          <a:p>
            <a:r>
              <a:rPr lang="tr-TR" b="1" dirty="0"/>
              <a:t>İl Sorumlusunun Taramadaki Görevleri: </a:t>
            </a:r>
            <a:endParaRPr lang="tr-TR" dirty="0"/>
          </a:p>
          <a:p>
            <a:pPr lvl="1"/>
            <a:r>
              <a:rPr lang="tr-TR" b="1" dirty="0"/>
              <a:t>İlde tarama yapması gereken hastaneleri belirleyip ünite açılmasını sağlamak, takibini yapmak</a:t>
            </a:r>
            <a:endParaRPr lang="tr-TR" dirty="0"/>
          </a:p>
          <a:p>
            <a:pPr lvl="1"/>
            <a:r>
              <a:rPr lang="tr-TR" b="1" dirty="0"/>
              <a:t>Tarama merkezlerinde bulunan tarama ünitelerinde görev yapacak personelin uygulayıcı eğitimini ve yılda bir </a:t>
            </a:r>
            <a:r>
              <a:rPr lang="tr-TR" b="1" dirty="0" err="1"/>
              <a:t>hizmetiçi</a:t>
            </a:r>
            <a:r>
              <a:rPr lang="tr-TR" b="1" dirty="0"/>
              <a:t> eğitimlerini planlamak ve uygulamak </a:t>
            </a:r>
            <a:endParaRPr lang="tr-TR" dirty="0"/>
          </a:p>
          <a:p>
            <a:pPr lvl="1"/>
            <a:r>
              <a:rPr lang="tr-TR" b="1" dirty="0"/>
              <a:t>Tarama merkezlerinin veri girişlerinin Ulusal İşitme Taraması Web Sitesi üzerinden kontrolünü yapmaktır. </a:t>
            </a:r>
            <a:endParaRPr lang="tr-TR" dirty="0"/>
          </a:p>
          <a:p>
            <a:pPr lvl="1"/>
            <a:r>
              <a:rPr lang="tr-TR" b="1" dirty="0"/>
              <a:t> Her yeni doğana işitme taraması yapılıp yapılmadığının sorgulanması ve işitme kaybı tanısı konulmuş bebeklerin takiplerine uyumunun Aile Hekimleri tarafından takip edilip edilmediğini denetlemek </a:t>
            </a:r>
            <a:endParaRPr lang="tr-TR" dirty="0"/>
          </a:p>
          <a:p>
            <a:pPr lvl="1"/>
            <a:r>
              <a:rPr lang="tr-TR" b="1" dirty="0"/>
              <a:t> İldeki tarama merkezlerini en az yılda bir kez denetlemek </a:t>
            </a:r>
            <a:endParaRPr lang="tr-TR" dirty="0"/>
          </a:p>
          <a:p>
            <a:pPr lvl="1"/>
            <a:r>
              <a:rPr lang="tr-TR" b="1" dirty="0"/>
              <a:t> Yenidoğan İşitme Tarama Programında ülke hedeflerine ulaşabilmek için il düzeyinde strateji belirlemek ve uygulamak. </a:t>
            </a:r>
            <a:endParaRPr lang="tr-TR" dirty="0"/>
          </a:p>
          <a:p>
            <a:pPr lvl="1"/>
            <a:r>
              <a:rPr lang="tr-TR" b="1" dirty="0"/>
              <a:t> Referans merkez başvurularını kabul etmek</a:t>
            </a:r>
            <a:endParaRPr lang="tr-TR" dirty="0"/>
          </a:p>
        </p:txBody>
      </p:sp>
    </p:spTree>
    <p:extLst>
      <p:ext uri="{BB962C8B-B14F-4D97-AF65-F5344CB8AC3E}">
        <p14:creationId xmlns:p14="http://schemas.microsoft.com/office/powerpoint/2010/main" val="1580947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2057401"/>
            <a:ext cx="10820400" cy="4800599"/>
          </a:xfrm>
        </p:spPr>
        <p:txBody>
          <a:bodyPr>
            <a:normAutofit lnSpcReduction="10000"/>
          </a:bodyPr>
          <a:lstStyle/>
          <a:p>
            <a:pPr marL="0" lvl="0" indent="0">
              <a:buNone/>
            </a:pPr>
            <a:r>
              <a:rPr lang="tr-TR" b="1" u="sng" dirty="0"/>
              <a:t>TARAMA MERKEZLERİ</a:t>
            </a:r>
            <a:endParaRPr lang="tr-TR" u="sng" dirty="0"/>
          </a:p>
          <a:p>
            <a:pPr marL="0" indent="0">
              <a:buNone/>
            </a:pPr>
            <a:r>
              <a:rPr lang="tr-TR" b="1" dirty="0"/>
              <a:t>				TEST ORTAMI</a:t>
            </a:r>
          </a:p>
          <a:p>
            <a:pPr marL="0" indent="0">
              <a:buNone/>
            </a:pPr>
            <a:endParaRPr lang="tr-TR" dirty="0"/>
          </a:p>
          <a:p>
            <a:pPr lvl="0"/>
            <a:r>
              <a:rPr lang="tr-TR" b="1" dirty="0"/>
              <a:t>Testlerin yapılması için bağımsız ve sessiz bir oda gereklidir. </a:t>
            </a:r>
            <a:endParaRPr lang="tr-TR" dirty="0"/>
          </a:p>
          <a:p>
            <a:pPr lvl="0"/>
            <a:r>
              <a:rPr lang="tr-TR" b="1" dirty="0"/>
              <a:t>Odanın havadar fakat ortam gürültüsü 30 </a:t>
            </a:r>
            <a:r>
              <a:rPr lang="tr-TR" b="1" dirty="0" err="1"/>
              <a:t>dBA</a:t>
            </a:r>
            <a:r>
              <a:rPr lang="tr-TR" b="1" dirty="0"/>
              <a:t> şiddetini aşmayacak kadar sessiz olması tercih edilmelidir. </a:t>
            </a:r>
            <a:endParaRPr lang="tr-TR" dirty="0"/>
          </a:p>
          <a:p>
            <a:pPr lvl="0"/>
            <a:r>
              <a:rPr lang="tr-TR" b="1" dirty="0"/>
              <a:t>Odanın, yeni doğan birimine ya da doğum servisine yakın bir yerde seçilmelidir.</a:t>
            </a:r>
            <a:endParaRPr lang="tr-TR" dirty="0"/>
          </a:p>
          <a:p>
            <a:pPr lvl="0"/>
            <a:r>
              <a:rPr lang="tr-TR" b="1" dirty="0"/>
              <a:t> 8-10 m2 boyutlarında, kapısı kilitlenebilen ve güvenliği sağlanabilir olması gereklidir. </a:t>
            </a:r>
            <a:endParaRPr lang="tr-TR" dirty="0"/>
          </a:p>
          <a:p>
            <a:pPr lvl="0"/>
            <a:r>
              <a:rPr lang="tr-TR" b="1" dirty="0"/>
              <a:t>Gerekirse sessiz hasta odalarında ya da yenidoğan yoğun bakım servisinde kalan bebeklere tarama yapılabilmesine olanak sağlamak üzere, satın alınacak olan tarama cihazının, pratik ve elde taşınabilen nitelikte olanlarının tercih edilmesi uygundur.</a:t>
            </a:r>
            <a:endParaRPr lang="tr-TR" dirty="0"/>
          </a:p>
        </p:txBody>
      </p:sp>
    </p:spTree>
    <p:extLst>
      <p:ext uri="{BB962C8B-B14F-4D97-AF65-F5344CB8AC3E}">
        <p14:creationId xmlns:p14="http://schemas.microsoft.com/office/powerpoint/2010/main" val="194058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2057401"/>
            <a:ext cx="10820400" cy="4800599"/>
          </a:xfrm>
        </p:spPr>
        <p:txBody>
          <a:bodyPr>
            <a:normAutofit/>
          </a:bodyPr>
          <a:lstStyle/>
          <a:p>
            <a:pPr marL="0" lvl="0" indent="0">
              <a:buNone/>
            </a:pPr>
            <a:r>
              <a:rPr lang="tr-TR" b="1" u="sng" dirty="0"/>
              <a:t>TARAMA MERKEZLERİ</a:t>
            </a:r>
            <a:endParaRPr lang="tr-TR" u="sng" dirty="0"/>
          </a:p>
          <a:p>
            <a:pPr marL="0" indent="0">
              <a:buNone/>
            </a:pPr>
            <a:r>
              <a:rPr lang="tr-TR" b="1" dirty="0"/>
              <a:t>				</a:t>
            </a:r>
            <a:r>
              <a:rPr lang="tr-TR" b="1" dirty="0"/>
              <a:t>TARAMA ÜNİTESİNİN DONANIMI </a:t>
            </a:r>
          </a:p>
          <a:p>
            <a:r>
              <a:rPr lang="tr-TR" b="1" dirty="0"/>
              <a:t> Tarama amaçlı </a:t>
            </a:r>
            <a:r>
              <a:rPr lang="tr-TR" b="1" dirty="0" err="1"/>
              <a:t>Transient</a:t>
            </a:r>
            <a:r>
              <a:rPr lang="tr-TR" b="1" dirty="0"/>
              <a:t> </a:t>
            </a:r>
            <a:r>
              <a:rPr lang="tr-TR" b="1" dirty="0" err="1"/>
              <a:t>OtoAkustik</a:t>
            </a:r>
            <a:r>
              <a:rPr lang="tr-TR" b="1" dirty="0"/>
              <a:t> Emisyon(OAE) cihazı (pratik ve elde taşınabilen nitelikte)</a:t>
            </a:r>
          </a:p>
          <a:p>
            <a:r>
              <a:rPr lang="tr-TR" b="1" dirty="0"/>
              <a:t> Tarama amaçlı beyin sapı işitsel uyarılmış potansiyel cihazı (ABR) (pratik ve elde taşınabilen nitelikte) </a:t>
            </a:r>
          </a:p>
          <a:p>
            <a:r>
              <a:rPr lang="tr-TR" b="1" dirty="0"/>
              <a:t>Cihazlar için gerekli olan malzemeler (</a:t>
            </a:r>
            <a:r>
              <a:rPr lang="tr-TR" b="1" dirty="0" err="1"/>
              <a:t>prob</a:t>
            </a:r>
            <a:r>
              <a:rPr lang="tr-TR" b="1" dirty="0"/>
              <a:t>, elektrot </a:t>
            </a:r>
            <a:r>
              <a:rPr lang="tr-TR" b="1" dirty="0" err="1"/>
              <a:t>v.b</a:t>
            </a:r>
            <a:r>
              <a:rPr lang="tr-TR" b="1" dirty="0"/>
              <a:t>.) d) Bebek karyolası </a:t>
            </a:r>
          </a:p>
          <a:p>
            <a:r>
              <a:rPr lang="tr-TR" b="1" dirty="0"/>
              <a:t>Poliklinik Defteri</a:t>
            </a:r>
          </a:p>
          <a:p>
            <a:r>
              <a:rPr lang="tr-TR" b="1" dirty="0"/>
              <a:t> İnternet bağlantılı masa üstü bilgisayar sistemi (Ulusal İşitme Tarama Programı yardım </a:t>
            </a:r>
            <a:r>
              <a:rPr lang="tr-TR" b="1" dirty="0" err="1"/>
              <a:t>klavuzunda</a:t>
            </a:r>
            <a:r>
              <a:rPr lang="tr-TR" b="1" dirty="0"/>
              <a:t> belirtilen özelliklere sahip)</a:t>
            </a:r>
          </a:p>
          <a:p>
            <a:r>
              <a:rPr lang="tr-TR" b="1" dirty="0"/>
              <a:t> Sonuç Kartları </a:t>
            </a:r>
          </a:p>
          <a:p>
            <a:r>
              <a:rPr lang="tr-TR" b="1" dirty="0"/>
              <a:t> Ailelere dağıtılmak üzere bilgilendirme broşürleri </a:t>
            </a:r>
          </a:p>
        </p:txBody>
      </p:sp>
    </p:spTree>
    <p:extLst>
      <p:ext uri="{BB962C8B-B14F-4D97-AF65-F5344CB8AC3E}">
        <p14:creationId xmlns:p14="http://schemas.microsoft.com/office/powerpoint/2010/main" val="322455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YENİDOĞAN TARAMASI NEDEN ÖNEMLİDİR?</a:t>
            </a:r>
          </a:p>
        </p:txBody>
      </p:sp>
      <p:sp>
        <p:nvSpPr>
          <p:cNvPr id="3" name="İçerik Yer Tutucusu 2"/>
          <p:cNvSpPr>
            <a:spLocks noGrp="1"/>
          </p:cNvSpPr>
          <p:nvPr>
            <p:ph idx="1"/>
          </p:nvPr>
        </p:nvSpPr>
        <p:spPr/>
        <p:txBody>
          <a:bodyPr/>
          <a:lstStyle/>
          <a:p>
            <a:r>
              <a:rPr lang="tr-TR" dirty="0"/>
              <a:t>Türkiye’de her yıl 1.300.000’den fazla bebek dünyaya gelmektedir. </a:t>
            </a:r>
          </a:p>
          <a:p>
            <a:r>
              <a:rPr lang="tr-TR" dirty="0"/>
              <a:t>Türkiye’de doğan bebeklerin %0,1 ile %0,2’si işitme kaybı ile dünyaya gelmektedir. </a:t>
            </a:r>
          </a:p>
          <a:p>
            <a:r>
              <a:rPr lang="tr-TR" dirty="0"/>
              <a:t>İlk 5 yaşta çeşitli nedenlerle işitme kaybı gelişen çocukların oranı %0,6’ya yükselmekte yani yaklaşık üç kat artmaktadır. </a:t>
            </a:r>
          </a:p>
          <a:p>
            <a:r>
              <a:rPr lang="tr-TR" dirty="0"/>
              <a:t>ABD’de 0,5 kat bu yaş aralığında işitme kayıplı çocuklara eklenmektedir. Aradaki farkın nedenleri üzerinde dikkatle düşünmek gerekmektedir.</a:t>
            </a:r>
          </a:p>
          <a:p>
            <a:r>
              <a:rPr lang="tr-TR" dirty="0"/>
              <a:t> Buna göre Türkiye’ de işitme kayıplı nüfusa 1.300 ile 2.600 kişi katılmaktadır. Ne yazık ki bu çocuklara yaklaşık 6.000 kadar çocuk ilerleyen yaşlarda katılacaktır.</a:t>
            </a:r>
          </a:p>
        </p:txBody>
      </p:sp>
    </p:spTree>
    <p:extLst>
      <p:ext uri="{BB962C8B-B14F-4D97-AF65-F5344CB8AC3E}">
        <p14:creationId xmlns:p14="http://schemas.microsoft.com/office/powerpoint/2010/main" val="4178271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2057401"/>
            <a:ext cx="10820400" cy="4800599"/>
          </a:xfrm>
        </p:spPr>
        <p:txBody>
          <a:bodyPr>
            <a:normAutofit fontScale="77500" lnSpcReduction="20000"/>
          </a:bodyPr>
          <a:lstStyle/>
          <a:p>
            <a:pPr marL="0" lvl="0" indent="0">
              <a:buNone/>
            </a:pPr>
            <a:r>
              <a:rPr lang="tr-TR" b="1" u="sng" dirty="0"/>
              <a:t>TARAMA MERKEZLERİ</a:t>
            </a:r>
            <a:endParaRPr lang="tr-TR" u="sng" dirty="0"/>
          </a:p>
          <a:p>
            <a:r>
              <a:rPr lang="tr-TR" b="1" dirty="0"/>
              <a:t>				</a:t>
            </a:r>
            <a:r>
              <a:rPr lang="tr-TR" b="1" u="sng" dirty="0"/>
              <a:t>TARAMA İŞLEMLERİNİN UYGULANMA VE KAYITLANMASI</a:t>
            </a:r>
            <a:endParaRPr lang="tr-TR" dirty="0"/>
          </a:p>
          <a:p>
            <a:pPr lvl="0"/>
            <a:r>
              <a:rPr lang="tr-TR" b="1" dirty="0" err="1"/>
              <a:t>Yenidoğana</a:t>
            </a:r>
            <a:r>
              <a:rPr lang="tr-TR" b="1" dirty="0"/>
              <a:t> uygulanacak testlerin yenidoğan hastaneden taburcu olmadan önce gerçekleştirilmesi </a:t>
            </a:r>
            <a:r>
              <a:rPr lang="tr-TR" b="1" dirty="0" err="1"/>
              <a:t>planlanlanmalıdır</a:t>
            </a:r>
            <a:r>
              <a:rPr lang="tr-TR" b="1" dirty="0"/>
              <a:t>. En ideali bebek doğduktan 12 saat sonra testi uygulamaktır. </a:t>
            </a:r>
            <a:endParaRPr lang="tr-TR" dirty="0"/>
          </a:p>
          <a:p>
            <a:pPr lvl="0"/>
            <a:r>
              <a:rPr lang="tr-TR" b="1" dirty="0"/>
              <a:t>Tarama testi için en uygun zamanlama bebeğin emzirilmesi veya karnının doyurulmasından sonraki yarım saat ile 1 saatlik süredir. </a:t>
            </a:r>
            <a:endParaRPr lang="tr-TR" dirty="0"/>
          </a:p>
          <a:p>
            <a:pPr lvl="0"/>
            <a:r>
              <a:rPr lang="tr-TR" b="1" dirty="0"/>
              <a:t>Ayrıca bebeklerin altının temiz olması sağlanmalıdır. </a:t>
            </a:r>
            <a:endParaRPr lang="tr-TR" dirty="0"/>
          </a:p>
          <a:p>
            <a:pPr lvl="0"/>
            <a:r>
              <a:rPr lang="tr-TR" b="1" dirty="0"/>
              <a:t>Bebekler, doğal uykusunda teste tabi tutulmalıdır. </a:t>
            </a:r>
            <a:endParaRPr lang="tr-TR" dirty="0"/>
          </a:p>
          <a:p>
            <a:pPr lvl="0"/>
            <a:r>
              <a:rPr lang="tr-TR" b="1" dirty="0"/>
              <a:t>Test öncesinde </a:t>
            </a:r>
            <a:r>
              <a:rPr lang="tr-TR" b="1" dirty="0" err="1"/>
              <a:t>sedasyon</a:t>
            </a:r>
            <a:r>
              <a:rPr lang="tr-TR" b="1" dirty="0"/>
              <a:t> amaçlı olarak bebeklere herhangi bir ilaç uygulanmamalıdır.</a:t>
            </a:r>
            <a:endParaRPr lang="tr-TR" dirty="0"/>
          </a:p>
          <a:p>
            <a:pPr lvl="0"/>
            <a:r>
              <a:rPr lang="tr-TR" b="1" dirty="0"/>
              <a:t>Tarama testlerinin sonuçları standart poliklinik defterine kaydedilmelidir. </a:t>
            </a:r>
            <a:endParaRPr lang="tr-TR" dirty="0"/>
          </a:p>
          <a:p>
            <a:pPr lvl="0"/>
            <a:r>
              <a:rPr lang="tr-TR" b="1" dirty="0"/>
              <a:t>Tarama odasında internet bağlantısı bulunan bir masaüstü bilgisayar bulunmalıdır. Bilgisayar, yeni doğan taramasında elde edilen sonuçların internet aracılığıyla Ulusal İşitme Taraması web sitesine kaydedilmelidir</a:t>
            </a:r>
            <a:endParaRPr lang="tr-TR" dirty="0"/>
          </a:p>
          <a:p>
            <a:pPr lvl="0"/>
            <a:r>
              <a:rPr lang="tr-TR" b="1" dirty="0"/>
              <a:t>Özellikle webe giriş yapılan bebeklerle ilgili yanlış kayıtlarda durum tutanakla resmi olarak tespit edilerek Çocuk ve Ergen Sağlığı Daire Başkanlığı ile elektronik posta yoluyla iletişime geçilmelidir. </a:t>
            </a:r>
            <a:endParaRPr lang="tr-TR" dirty="0"/>
          </a:p>
          <a:p>
            <a:pPr lvl="0"/>
            <a:r>
              <a:rPr lang="tr-TR" b="1" dirty="0"/>
              <a:t>Tarama merkezleri her türlü sorunlarında öncelikle illerindeki </a:t>
            </a:r>
            <a:r>
              <a:rPr lang="tr-TR" b="1" u="sng" dirty="0"/>
              <a:t>Halk Sağlığı Müdürlükleri</a:t>
            </a:r>
            <a:r>
              <a:rPr lang="tr-TR" b="1" dirty="0"/>
              <a:t> ile iletişime geçmelidir.</a:t>
            </a:r>
            <a:endParaRPr lang="tr-TR" dirty="0"/>
          </a:p>
          <a:p>
            <a:endParaRPr lang="tr-TR" b="1" dirty="0"/>
          </a:p>
        </p:txBody>
      </p:sp>
    </p:spTree>
    <p:extLst>
      <p:ext uri="{BB962C8B-B14F-4D97-AF65-F5344CB8AC3E}">
        <p14:creationId xmlns:p14="http://schemas.microsoft.com/office/powerpoint/2010/main" val="353472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2057401"/>
            <a:ext cx="10820400" cy="4800599"/>
          </a:xfrm>
        </p:spPr>
        <p:txBody>
          <a:bodyPr>
            <a:normAutofit fontScale="85000" lnSpcReduction="20000"/>
          </a:bodyPr>
          <a:lstStyle/>
          <a:p>
            <a:pPr marL="0" lvl="0" indent="0">
              <a:buNone/>
            </a:pPr>
            <a:r>
              <a:rPr lang="tr-TR" b="1" u="sng" dirty="0"/>
              <a:t>TARAMA MERKEZLERİ</a:t>
            </a:r>
            <a:endParaRPr lang="tr-TR" u="sng" dirty="0"/>
          </a:p>
          <a:p>
            <a:pPr marL="0" indent="0">
              <a:buNone/>
            </a:pPr>
            <a:r>
              <a:rPr lang="tr-TR" b="1" dirty="0"/>
              <a:t>				</a:t>
            </a:r>
            <a:r>
              <a:rPr lang="tr-TR" b="1" dirty="0"/>
              <a:t>TARAMA TESTİNDEN GEÇTİ/KALDI KRİTERLERİ </a:t>
            </a:r>
          </a:p>
          <a:p>
            <a:r>
              <a:rPr lang="tr-TR" b="1" dirty="0"/>
              <a:t>OAE testinde standart uyaran olarak 35 dB SPL şiddetinde klik uyaran kullanılacaktır. Bir kulakta bu şiddetteki uyarana karşı OAE yanıtının pozitif elde edilmesi, o kulak için taramadan “geçti” sonucuna varılması için yeterlidir.</a:t>
            </a:r>
          </a:p>
          <a:p>
            <a:r>
              <a:rPr lang="tr-TR" b="1" dirty="0"/>
              <a:t> Ancak bu tarama programında bir bebeğin tarama testinden geçtiğine karar verebilmek için, her iki kulağının da geçmesi gerekir. </a:t>
            </a:r>
          </a:p>
          <a:p>
            <a:r>
              <a:rPr lang="tr-TR" b="1" dirty="0"/>
              <a:t>Doğumdan en az 12 saat sonra ya da taburcu edilmeden önce OAE testine tabi tutulacaktır. Uygulanan ilk OAE testinden en az bir kulağı geçemeyen bebekler, daha sonra en erken 1 hafta sonra taranmak üzere ikinci kez OAE testi yapılmak üzere kendi tarama merkezine yönlendirilerek randevu verilecektir. (Ek-1). İkinci OAE testinden de geçemeyen bebekler ABR testi yapılması için ABR cihazı varsa kendi merkezine yoksa ABR olan tarama yapılan merkezine yönlendirilecektir. Uygulanan tarama OAE testinin sonucu, “geçti: </a:t>
            </a:r>
            <a:r>
              <a:rPr lang="tr-TR" b="1" dirty="0" err="1"/>
              <a:t>pass</a:t>
            </a:r>
            <a:r>
              <a:rPr lang="tr-TR" b="1" dirty="0"/>
              <a:t>” veya “kaldı: </a:t>
            </a:r>
            <a:r>
              <a:rPr lang="tr-TR" b="1" dirty="0" err="1"/>
              <a:t>refer</a:t>
            </a:r>
            <a:r>
              <a:rPr lang="tr-TR" b="1" dirty="0"/>
              <a:t>” şeklinde değerlendirilir</a:t>
            </a:r>
          </a:p>
          <a:p>
            <a:r>
              <a:rPr lang="tr-TR" b="1" dirty="0"/>
              <a:t>Bu testte “geçti: </a:t>
            </a:r>
            <a:r>
              <a:rPr lang="tr-TR" b="1" dirty="0" err="1"/>
              <a:t>pass</a:t>
            </a:r>
            <a:r>
              <a:rPr lang="tr-TR" b="1" dirty="0"/>
              <a:t>” sonucunun elde edilememesi, işitme kaybı dışında başka nedenlere de bağlı olabilir (örneğin dış kulak yolunda sıvı kalıntısı, kulak kiri olması, dış kulak yolunun </a:t>
            </a:r>
            <a:r>
              <a:rPr lang="tr-TR" b="1" dirty="0" err="1"/>
              <a:t>kollabe</a:t>
            </a:r>
            <a:r>
              <a:rPr lang="tr-TR" b="1" dirty="0"/>
              <a:t> olması veya dış kulak yolu anomalileri gibi). </a:t>
            </a:r>
          </a:p>
          <a:p>
            <a:r>
              <a:rPr lang="tr-TR" b="1" dirty="0"/>
              <a:t>Tüm riskli </a:t>
            </a:r>
            <a:r>
              <a:rPr lang="tr-TR" b="1" dirty="0" err="1"/>
              <a:t>yenidoğanlara</a:t>
            </a:r>
            <a:r>
              <a:rPr lang="tr-TR" b="1" dirty="0"/>
              <a:t> ABR tarama ile bakılması gerekmektedir. Risk faktörü olan yenidoğan OAE testi ile taranamayacaktır. </a:t>
            </a:r>
          </a:p>
          <a:p>
            <a:endParaRPr lang="tr-TR" b="1" dirty="0"/>
          </a:p>
        </p:txBody>
      </p:sp>
    </p:spTree>
    <p:extLst>
      <p:ext uri="{BB962C8B-B14F-4D97-AF65-F5344CB8AC3E}">
        <p14:creationId xmlns:p14="http://schemas.microsoft.com/office/powerpoint/2010/main" val="3814576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C:\Users\TansuCeylin\AppData\Local\Microsoft\Windows\INetCacheContent.Word\Aşama 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5997" y="980661"/>
            <a:ext cx="6152073" cy="5237578"/>
          </a:xfrm>
          <a:prstGeom prst="rect">
            <a:avLst/>
          </a:prstGeom>
          <a:noFill/>
          <a:ln>
            <a:noFill/>
          </a:ln>
        </p:spPr>
      </p:pic>
    </p:spTree>
    <p:extLst>
      <p:ext uri="{BB962C8B-B14F-4D97-AF65-F5344CB8AC3E}">
        <p14:creationId xmlns:p14="http://schemas.microsoft.com/office/powerpoint/2010/main" val="4128997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9478" y="795130"/>
            <a:ext cx="3914081" cy="5741161"/>
          </a:xfrm>
          <a:prstGeom prst="rect">
            <a:avLst/>
          </a:prstGeom>
          <a:noFill/>
          <a:ln>
            <a:noFill/>
          </a:ln>
        </p:spPr>
      </p:pic>
    </p:spTree>
    <p:extLst>
      <p:ext uri="{BB962C8B-B14F-4D97-AF65-F5344CB8AC3E}">
        <p14:creationId xmlns:p14="http://schemas.microsoft.com/office/powerpoint/2010/main" val="51718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9631" y="661182"/>
            <a:ext cx="4994031" cy="6020971"/>
          </a:xfrm>
          <a:prstGeom prst="rect">
            <a:avLst/>
          </a:prstGeom>
          <a:noFill/>
          <a:ln>
            <a:noFill/>
          </a:ln>
        </p:spPr>
      </p:pic>
    </p:spTree>
    <p:extLst>
      <p:ext uri="{BB962C8B-B14F-4D97-AF65-F5344CB8AC3E}">
        <p14:creationId xmlns:p14="http://schemas.microsoft.com/office/powerpoint/2010/main" val="658632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0523" y="901149"/>
            <a:ext cx="6347791" cy="5751442"/>
          </a:xfrm>
          <a:prstGeom prst="rect">
            <a:avLst/>
          </a:prstGeom>
          <a:noFill/>
          <a:ln>
            <a:noFill/>
          </a:ln>
        </p:spPr>
      </p:pic>
    </p:spTree>
    <p:extLst>
      <p:ext uri="{BB962C8B-B14F-4D97-AF65-F5344CB8AC3E}">
        <p14:creationId xmlns:p14="http://schemas.microsoft.com/office/powerpoint/2010/main" val="3179366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2703443"/>
            <a:ext cx="10820400" cy="4154557"/>
          </a:xfrm>
        </p:spPr>
        <p:txBody>
          <a:bodyPr>
            <a:normAutofit/>
          </a:bodyPr>
          <a:lstStyle/>
          <a:p>
            <a:pPr marL="0" lvl="0" indent="0">
              <a:buNone/>
            </a:pPr>
            <a:r>
              <a:rPr lang="tr-TR" b="1" dirty="0"/>
              <a:t>•Sistemde tüm takip ve sevk kriterleri tanımlandığından kullanıcıları otomatik olarak yönlendirmektedir.</a:t>
            </a:r>
          </a:p>
          <a:p>
            <a:r>
              <a:rPr lang="tr-TR" b="1" dirty="0"/>
              <a:t> Test bilgilerinin sisteme girilmesi sonrası sistem otomatik olarak sonucu “Sağlam”, “Takip” veya “Sevk” olarak belirlemektedir. </a:t>
            </a:r>
          </a:p>
          <a:p>
            <a:r>
              <a:rPr lang="tr-TR" b="1" dirty="0"/>
              <a:t>Sadece OAE taraması yapılan merkezde riskli bebek test bilgisi kaydedilemez. </a:t>
            </a:r>
          </a:p>
          <a:p>
            <a:r>
              <a:rPr lang="tr-TR" b="1" dirty="0"/>
              <a:t>Sadece </a:t>
            </a:r>
            <a:r>
              <a:rPr lang="tr-TR" b="1" dirty="0" err="1"/>
              <a:t>anamnezi</a:t>
            </a:r>
            <a:r>
              <a:rPr lang="tr-TR" b="1" dirty="0"/>
              <a:t> alınıp ABR olan merkeze yönlendirilir</a:t>
            </a:r>
          </a:p>
        </p:txBody>
      </p:sp>
    </p:spTree>
    <p:extLst>
      <p:ext uri="{BB962C8B-B14F-4D97-AF65-F5344CB8AC3E}">
        <p14:creationId xmlns:p14="http://schemas.microsoft.com/office/powerpoint/2010/main" val="4099649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1921565"/>
            <a:ext cx="10820400" cy="4936435"/>
          </a:xfrm>
        </p:spPr>
        <p:txBody>
          <a:bodyPr>
            <a:normAutofit lnSpcReduction="10000"/>
          </a:bodyPr>
          <a:lstStyle/>
          <a:p>
            <a:pPr marL="0" lvl="0" indent="0" algn="ctr">
              <a:buNone/>
            </a:pPr>
            <a:r>
              <a:rPr lang="tr-TR" b="1" dirty="0"/>
              <a:t>TARAMADAN GEÇEN BEBEKLER İÇİN BİLGİLENDİRME</a:t>
            </a:r>
          </a:p>
          <a:p>
            <a:pPr marL="0" lvl="0" indent="0">
              <a:buNone/>
            </a:pPr>
            <a:r>
              <a:rPr lang="tr-TR" b="1" dirty="0"/>
              <a:t>•Her iki kulağı tarama testlerinden geçen her bebek için aşağıdaki tarzda bir bilgilendirme yapılması uygundur</a:t>
            </a:r>
          </a:p>
          <a:p>
            <a:pPr lvl="1"/>
            <a:r>
              <a:rPr lang="tr-TR" b="1" dirty="0"/>
              <a:t>“Bebeğiniz uyguladığımız işitme taraması testlerinden geçti, bu haliyle işitmesinin normal olduğunu söyleyebiliriz.</a:t>
            </a:r>
          </a:p>
          <a:p>
            <a:pPr lvl="1"/>
            <a:r>
              <a:rPr lang="tr-TR" b="1" dirty="0"/>
              <a:t> Ancak bebeğinizde bu testler uygulandıktan sonra ortaya çıkabilecek işitme kayıplarını yakalaması beklenmemektedir. </a:t>
            </a:r>
          </a:p>
          <a:p>
            <a:pPr lvl="1"/>
            <a:r>
              <a:rPr lang="tr-TR" b="1" dirty="0"/>
              <a:t>Bebeğiniz ilerde menenjit, ağır üst solunum yolu enfeksiyonu, ateşli havale gibi olumsuz faktörlerle karşılaşırsa, işitmesi etkilenebilir. </a:t>
            </a:r>
          </a:p>
          <a:p>
            <a:pPr lvl="1"/>
            <a:r>
              <a:rPr lang="tr-TR" b="1" dirty="0"/>
              <a:t>Ayrıca konuşma gelişimi, yaşından çok geri seyrederse de işitme testinin tekrar edilmesini talep etmeniz gerekir.</a:t>
            </a:r>
          </a:p>
          <a:p>
            <a:pPr lvl="1"/>
            <a:r>
              <a:rPr lang="tr-TR" b="1" dirty="0"/>
              <a:t> Bu nedenlerle, ilerde ortaya çıkabilecek çeşitli işitme kayıplarına ilişkin size sunduğumuz bilgilendirme broşürünü saklamanızı, belirtilen dil gelişim aşamalarını ve ortaya çıkabilecek risk faktörlerini dikkate almanızı öneririz. </a:t>
            </a:r>
          </a:p>
          <a:p>
            <a:pPr lvl="1"/>
            <a:r>
              <a:rPr lang="tr-TR" b="1" dirty="0"/>
              <a:t>Eğer bu aşamalardan herhangi birinde aksayan bir nokta olursa ayrıntılı işitme testleri için Pediatri veya KBB uzmanı ile </a:t>
            </a:r>
            <a:r>
              <a:rPr lang="tr-TR" b="1" dirty="0" err="1"/>
              <a:t>iritibata</a:t>
            </a:r>
            <a:r>
              <a:rPr lang="tr-TR" b="1" dirty="0"/>
              <a:t> geçebilirsiniz</a:t>
            </a:r>
          </a:p>
        </p:txBody>
      </p:sp>
    </p:spTree>
    <p:extLst>
      <p:ext uri="{BB962C8B-B14F-4D97-AF65-F5344CB8AC3E}">
        <p14:creationId xmlns:p14="http://schemas.microsoft.com/office/powerpoint/2010/main" val="3975076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1921565"/>
            <a:ext cx="10820400" cy="4936435"/>
          </a:xfrm>
        </p:spPr>
        <p:txBody>
          <a:bodyPr>
            <a:normAutofit fontScale="92500" lnSpcReduction="10000"/>
          </a:bodyPr>
          <a:lstStyle/>
          <a:p>
            <a:pPr marL="0" lvl="0" indent="0" algn="ctr">
              <a:buNone/>
            </a:pPr>
            <a:r>
              <a:rPr lang="tr-TR" b="1" dirty="0"/>
              <a:t>TARAMADAN GEÇEMEYEN BEBEKLER İÇİN BİLGİLENDİRME:</a:t>
            </a:r>
          </a:p>
          <a:p>
            <a:r>
              <a:rPr lang="tr-TR" b="1" dirty="0"/>
              <a:t>“Bebeğinizde işitme taraması testlerini uyguladık. Bebeğinizin işitmesinin normal olduğunu kesinleştirmek isterdik, fakat bilemediğimiz bir nedenle bebeğiniz uyguladığımız işitme taraması testlerinden geçemedi. Sizi bebeğinizin işitmesinin daha ayrıntılı olarak test edilebileceği bir merkeze sevk etmemiz gerekiyor. Orada sizin bebeğinize daha ayrıntılı testler yapılarak doyurucu sonuç verilecektir.” denebilir. Eğer gerekirse tarama yönteminin kısıtlılıklarının bulunduğu ve bebeğin dış kulak yolunda sıvı bulunabileceği de açıklanabilir. </a:t>
            </a:r>
          </a:p>
          <a:p>
            <a:pPr marL="0" indent="0">
              <a:buNone/>
            </a:pPr>
            <a:r>
              <a:rPr lang="tr-TR" b="1" dirty="0"/>
              <a:t>•Sevk edilen bebekler için, risk faktörlerini listeleyen tek sayfalık basılı formdan “Yenidoğan İşitme Taraması Ünitesi Sonuç Kartı” iki nüsha doldurulmalıdır ve bir nüshası referans merkeze iletilmelidir. </a:t>
            </a:r>
          </a:p>
          <a:p>
            <a:pPr marL="0" indent="0">
              <a:buNone/>
            </a:pPr>
            <a:r>
              <a:rPr lang="tr-TR" b="1" dirty="0"/>
              <a:t>•Sevk edilen bebeklerin aileleri, Referans Merkez Listesinden kendilerine uygun olan bir merkezi seçebilirler. </a:t>
            </a:r>
          </a:p>
          <a:p>
            <a:pPr marL="0" indent="0">
              <a:buNone/>
            </a:pPr>
            <a:r>
              <a:rPr lang="tr-TR" b="1" dirty="0"/>
              <a:t>•Bebeğin hangi referans merkeze sevk edildiği mutlaka web sistemine kaydedilmelidir. </a:t>
            </a:r>
          </a:p>
          <a:p>
            <a:pPr marL="0" indent="0">
              <a:buNone/>
            </a:pPr>
            <a:r>
              <a:rPr lang="tr-TR" b="1" dirty="0"/>
              <a:t>•Sevk edilen bebeğin tanı ve rehabilitasyon aşamaları ikamet ettiği ilin Halk Sağlığı Müdürlüğü tarafından bağlı olduğu aile hekimleri üzerinden takip edilmelidir.</a:t>
            </a:r>
          </a:p>
        </p:txBody>
      </p:sp>
    </p:spTree>
    <p:extLst>
      <p:ext uri="{BB962C8B-B14F-4D97-AF65-F5344CB8AC3E}">
        <p14:creationId xmlns:p14="http://schemas.microsoft.com/office/powerpoint/2010/main" val="3453677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3028" y="928469"/>
            <a:ext cx="6738423" cy="5289770"/>
          </a:xfrm>
          <a:prstGeom prst="rect">
            <a:avLst/>
          </a:prstGeom>
          <a:noFill/>
          <a:ln>
            <a:noFill/>
          </a:ln>
        </p:spPr>
      </p:pic>
    </p:spTree>
    <p:extLst>
      <p:ext uri="{BB962C8B-B14F-4D97-AF65-F5344CB8AC3E}">
        <p14:creationId xmlns:p14="http://schemas.microsoft.com/office/powerpoint/2010/main" val="20443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YENİDOĞAN TARAMASI NEDEN ÖNEMLİDİR?</a:t>
            </a:r>
          </a:p>
        </p:txBody>
      </p:sp>
      <p:sp>
        <p:nvSpPr>
          <p:cNvPr id="3" name="İçerik Yer Tutucusu 2"/>
          <p:cNvSpPr>
            <a:spLocks noGrp="1"/>
          </p:cNvSpPr>
          <p:nvPr>
            <p:ph idx="1"/>
          </p:nvPr>
        </p:nvSpPr>
        <p:spPr/>
        <p:txBody>
          <a:bodyPr/>
          <a:lstStyle/>
          <a:p>
            <a:r>
              <a:rPr lang="tr-TR" dirty="0"/>
              <a:t>İşitme kaybı tek başına ciddi bir problem değildir. </a:t>
            </a:r>
          </a:p>
          <a:p>
            <a:r>
              <a:rPr lang="tr-TR" dirty="0"/>
              <a:t>İşitme kaybının engel oluşturmasına neden olan durum dil ve lisan yeteneklerinin gelişimini bozması sonucu </a:t>
            </a:r>
          </a:p>
          <a:p>
            <a:r>
              <a:rPr lang="tr-TR" dirty="0"/>
              <a:t>Eğitim ve akademik başarının bozulması ve </a:t>
            </a:r>
          </a:p>
          <a:p>
            <a:r>
              <a:rPr lang="tr-TR" dirty="0"/>
              <a:t>Hepsinden önemli </a:t>
            </a:r>
            <a:r>
              <a:rPr lang="tr-TR" dirty="0" err="1"/>
              <a:t>psikososyal</a:t>
            </a:r>
            <a:r>
              <a:rPr lang="tr-TR" dirty="0"/>
              <a:t> gelişimi bozarak topluma kazandırılabilecek bir bireyin göz göre göre kaybedilmesidir.</a:t>
            </a:r>
          </a:p>
        </p:txBody>
      </p:sp>
    </p:spTree>
    <p:extLst>
      <p:ext uri="{BB962C8B-B14F-4D97-AF65-F5344CB8AC3E}">
        <p14:creationId xmlns:p14="http://schemas.microsoft.com/office/powerpoint/2010/main" val="395007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5742" y="1167619"/>
            <a:ext cx="8131125" cy="5050620"/>
          </a:xfrm>
          <a:prstGeom prst="rect">
            <a:avLst/>
          </a:prstGeom>
          <a:noFill/>
          <a:ln>
            <a:noFill/>
          </a:ln>
        </p:spPr>
      </p:pic>
    </p:spTree>
    <p:extLst>
      <p:ext uri="{BB962C8B-B14F-4D97-AF65-F5344CB8AC3E}">
        <p14:creationId xmlns:p14="http://schemas.microsoft.com/office/powerpoint/2010/main" val="33124125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TÜRKİYE’DE YENİDOĞAN İŞİTME TARAMA PROGRAMI</a:t>
            </a:r>
          </a:p>
        </p:txBody>
      </p:sp>
      <p:sp>
        <p:nvSpPr>
          <p:cNvPr id="3" name="İçerik Yer Tutucusu 2"/>
          <p:cNvSpPr>
            <a:spLocks noGrp="1"/>
          </p:cNvSpPr>
          <p:nvPr>
            <p:ph idx="1"/>
          </p:nvPr>
        </p:nvSpPr>
        <p:spPr>
          <a:xfrm>
            <a:off x="685800" y="1921565"/>
            <a:ext cx="10820400" cy="4936435"/>
          </a:xfrm>
        </p:spPr>
        <p:txBody>
          <a:bodyPr>
            <a:normAutofit fontScale="92500" lnSpcReduction="10000"/>
          </a:bodyPr>
          <a:lstStyle/>
          <a:p>
            <a:pPr marL="0" lvl="0" indent="0" algn="ctr">
              <a:buNone/>
            </a:pPr>
            <a:r>
              <a:rPr lang="tr-TR" b="1" dirty="0"/>
              <a:t>TARAMADAN GEÇEMEYEN BEBEKLER İÇİN BİLGİLENDİRME:</a:t>
            </a:r>
          </a:p>
          <a:p>
            <a:r>
              <a:rPr lang="tr-TR" b="1" dirty="0"/>
              <a:t>“Bebeğinizde işitme taraması testlerini uyguladık. Bebeğinizin işitmesinin normal olduğunu kesinleştirmek isterdik, fakat bilemediğimiz bir nedenle bebeğiniz uyguladığımız işitme taraması testlerinden geçemedi. Sizi bebeğinizin işitmesinin daha ayrıntılı olarak test edilebileceği bir merkeze sevk etmemiz gerekiyor. Orada sizin bebeğinize daha ayrıntılı testler yapılarak doyurucu sonuç verilecektir.” denebilir. Eğer gerekirse tarama yönteminin kısıtlılıklarının bulunduğu ve bebeğin dış kulak yolunda sıvı bulunabileceği de açıklanabilir. </a:t>
            </a:r>
          </a:p>
          <a:p>
            <a:pPr marL="0" indent="0">
              <a:buNone/>
            </a:pPr>
            <a:r>
              <a:rPr lang="tr-TR" b="1" dirty="0"/>
              <a:t>•Sevk edilen bebekler için, risk faktörlerini listeleyen tek sayfalık basılı formdan “Yenidoğan İşitme Taraması Ünitesi Sonuç Kartı” iki nüsha doldurulmalıdır ve bir nüshası referans merkeze iletilmelidir. </a:t>
            </a:r>
          </a:p>
          <a:p>
            <a:pPr marL="0" indent="0">
              <a:buNone/>
            </a:pPr>
            <a:r>
              <a:rPr lang="tr-TR" b="1" dirty="0"/>
              <a:t>•Sevk edilen bebeklerin aileleri, Referans Merkez Listesinden kendilerine uygun olan bir merkezi seçebilirler. </a:t>
            </a:r>
          </a:p>
          <a:p>
            <a:pPr marL="0" indent="0">
              <a:buNone/>
            </a:pPr>
            <a:r>
              <a:rPr lang="tr-TR" b="1" dirty="0"/>
              <a:t>•Bebeğin hangi referans merkeze sevk edildiği mutlaka web sistemine kaydedilmelidir. </a:t>
            </a:r>
          </a:p>
          <a:p>
            <a:pPr marL="0" indent="0">
              <a:buNone/>
            </a:pPr>
            <a:r>
              <a:rPr lang="tr-TR" b="1" dirty="0"/>
              <a:t>•Sevk edilen bebeğin tanı ve rehabilitasyon aşamaları ikamet ettiği ilin Halk Sağlığı Müdürlüğü tarafından bağlı olduğu aile hekimleri üzerinden takip edilmelidir.</a:t>
            </a:r>
          </a:p>
        </p:txBody>
      </p:sp>
    </p:spTree>
    <p:extLst>
      <p:ext uri="{BB962C8B-B14F-4D97-AF65-F5344CB8AC3E}">
        <p14:creationId xmlns:p14="http://schemas.microsoft.com/office/powerpoint/2010/main" val="815386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YENİDOĞAN TARAMA PROGRAMINDA KULLANILAN TEST CİHAZLARI</a:t>
            </a:r>
            <a:endParaRPr lang="tr-TR" dirty="0"/>
          </a:p>
        </p:txBody>
      </p:sp>
      <p:sp>
        <p:nvSpPr>
          <p:cNvPr id="3" name="İçerik Yer Tutucusu 2"/>
          <p:cNvSpPr>
            <a:spLocks noGrp="1"/>
          </p:cNvSpPr>
          <p:nvPr>
            <p:ph idx="1"/>
          </p:nvPr>
        </p:nvSpPr>
        <p:spPr>
          <a:xfrm>
            <a:off x="685800" y="2968487"/>
            <a:ext cx="10820400" cy="3250198"/>
          </a:xfrm>
        </p:spPr>
        <p:txBody>
          <a:bodyPr/>
          <a:lstStyle/>
          <a:p>
            <a:pPr marL="0" indent="0">
              <a:buNone/>
            </a:pPr>
            <a:r>
              <a:rPr lang="tr-TR" dirty="0"/>
              <a:t>Taramalarda kullanılan cihazların sahip olmaları gereken ve sahip oldukları ortak özellikler;</a:t>
            </a:r>
          </a:p>
          <a:p>
            <a:r>
              <a:rPr lang="tr-TR" dirty="0"/>
              <a:t>Fizyolojik</a:t>
            </a:r>
          </a:p>
          <a:p>
            <a:r>
              <a:rPr lang="tr-TR" dirty="0"/>
              <a:t>Objektif</a:t>
            </a:r>
          </a:p>
          <a:p>
            <a:r>
              <a:rPr lang="tr-TR" dirty="0"/>
              <a:t>Otomatik olmalarıdır.</a:t>
            </a:r>
          </a:p>
          <a:p>
            <a:endParaRPr lang="tr-TR" dirty="0"/>
          </a:p>
        </p:txBody>
      </p:sp>
    </p:spTree>
    <p:extLst>
      <p:ext uri="{BB962C8B-B14F-4D97-AF65-F5344CB8AC3E}">
        <p14:creationId xmlns:p14="http://schemas.microsoft.com/office/powerpoint/2010/main" val="2979342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YENİDOĞAN TARAMA PROGRAMINDA KULLANILAN TEST CİHAZLARI</a:t>
            </a:r>
            <a:endParaRPr lang="tr-TR" dirty="0"/>
          </a:p>
        </p:txBody>
      </p:sp>
      <p:sp>
        <p:nvSpPr>
          <p:cNvPr id="3" name="İçerik Yer Tutucusu 2"/>
          <p:cNvSpPr>
            <a:spLocks noGrp="1"/>
          </p:cNvSpPr>
          <p:nvPr>
            <p:ph idx="1"/>
          </p:nvPr>
        </p:nvSpPr>
        <p:spPr>
          <a:xfrm>
            <a:off x="685800" y="2968487"/>
            <a:ext cx="10820400" cy="3250198"/>
          </a:xfrm>
        </p:spPr>
        <p:txBody>
          <a:bodyPr/>
          <a:lstStyle/>
          <a:p>
            <a:r>
              <a:rPr lang="tr-TR" dirty="0"/>
              <a:t>Bu cihazların </a:t>
            </a:r>
            <a:r>
              <a:rPr lang="tr-TR" dirty="0" err="1"/>
              <a:t>prob</a:t>
            </a:r>
            <a:r>
              <a:rPr lang="tr-TR" dirty="0"/>
              <a:t> veya </a:t>
            </a:r>
            <a:r>
              <a:rPr lang="tr-TR" dirty="0" err="1"/>
              <a:t>elektrodları</a:t>
            </a:r>
            <a:r>
              <a:rPr lang="tr-TR" dirty="0"/>
              <a:t> yerleştirildikten sonra otomatik sonuçları vermektedirler. Yaptıkları ölçüm işitme fizyolojisine dayanmakta ve fizyolojik olarak gerçekleşmesi gereken olayların yansımalarını takip ve kayıt ediyor olmalardır. </a:t>
            </a:r>
          </a:p>
          <a:p>
            <a:r>
              <a:rPr lang="tr-TR" dirty="0"/>
              <a:t>Testin başlangıç koşulları yerine getirildikten sonra elde edilecek sonuçta test edilen birey ve testi yapan kişinin sonuca hiçbir katkısı olmadığından tamamen objektif testlerdir. </a:t>
            </a:r>
            <a:endParaRPr lang="tr-TR" dirty="0"/>
          </a:p>
        </p:txBody>
      </p:sp>
    </p:spTree>
    <p:extLst>
      <p:ext uri="{BB962C8B-B14F-4D97-AF65-F5344CB8AC3E}">
        <p14:creationId xmlns:p14="http://schemas.microsoft.com/office/powerpoint/2010/main" val="3932673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YENİDOĞAN TARAMA PROGRAMINDA KULLANILAN TEST CİHAZLARI</a:t>
            </a:r>
            <a:endParaRPr lang="tr-TR" dirty="0"/>
          </a:p>
        </p:txBody>
      </p:sp>
      <p:sp>
        <p:nvSpPr>
          <p:cNvPr id="3" name="İçerik Yer Tutucusu 2"/>
          <p:cNvSpPr>
            <a:spLocks noGrp="1"/>
          </p:cNvSpPr>
          <p:nvPr>
            <p:ph idx="1"/>
          </p:nvPr>
        </p:nvSpPr>
        <p:spPr>
          <a:xfrm>
            <a:off x="685800" y="3392557"/>
            <a:ext cx="10820400" cy="2826128"/>
          </a:xfrm>
        </p:spPr>
        <p:txBody>
          <a:bodyPr>
            <a:normAutofit/>
          </a:bodyPr>
          <a:lstStyle/>
          <a:p>
            <a:pPr algn="ctr"/>
            <a:r>
              <a:rPr lang="tr-TR" sz="2800" b="1" dirty="0"/>
              <a:t>Bu cihazlar anlatıldığı kadarı ile mükemmelleştirilmeye çalışılmış olsa da yanlış pozitiflik ve negatiflik oranlarının sıfır olmadığını bilmek gerekir.</a:t>
            </a:r>
            <a:endParaRPr lang="tr-TR" sz="2800" b="1" dirty="0"/>
          </a:p>
        </p:txBody>
      </p:sp>
    </p:spTree>
    <p:extLst>
      <p:ext uri="{BB962C8B-B14F-4D97-AF65-F5344CB8AC3E}">
        <p14:creationId xmlns:p14="http://schemas.microsoft.com/office/powerpoint/2010/main" val="3076675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YENİDOĞAN TARAMA PROGRAMINDA KULLANILAN TEST CİHAZLARI</a:t>
            </a:r>
            <a:endParaRPr lang="tr-TR" dirty="0"/>
          </a:p>
        </p:txBody>
      </p:sp>
      <p:sp>
        <p:nvSpPr>
          <p:cNvPr id="3" name="İçerik Yer Tutucusu 2"/>
          <p:cNvSpPr>
            <a:spLocks noGrp="1"/>
          </p:cNvSpPr>
          <p:nvPr>
            <p:ph idx="1"/>
          </p:nvPr>
        </p:nvSpPr>
        <p:spPr>
          <a:xfrm>
            <a:off x="685800" y="3392557"/>
            <a:ext cx="10820400" cy="2826128"/>
          </a:xfrm>
        </p:spPr>
        <p:txBody>
          <a:bodyPr>
            <a:normAutofit/>
          </a:bodyPr>
          <a:lstStyle/>
          <a:p>
            <a:r>
              <a:rPr lang="tr-TR" sz="3600" b="1" dirty="0"/>
              <a:t>JCIH’a göre bu cihazları kullanan merkezde;</a:t>
            </a:r>
          </a:p>
          <a:p>
            <a:pPr lvl="1"/>
            <a:r>
              <a:rPr lang="tr-TR" sz="3200" b="1" dirty="0"/>
              <a:t>Sevk oranı %4’ün üzerinde olmaz.</a:t>
            </a:r>
          </a:p>
          <a:p>
            <a:pPr lvl="1"/>
            <a:r>
              <a:rPr lang="tr-TR" sz="3200" b="1" dirty="0"/>
              <a:t>Yanlış pozitiflik oranı %2’nin üzerinde olamaz.</a:t>
            </a:r>
          </a:p>
        </p:txBody>
      </p:sp>
    </p:spTree>
    <p:extLst>
      <p:ext uri="{BB962C8B-B14F-4D97-AF65-F5344CB8AC3E}">
        <p14:creationId xmlns:p14="http://schemas.microsoft.com/office/powerpoint/2010/main" val="2299337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YENİDOĞAN TARAMA PROGRAMINDA KULLANILAN TEST CİHAZLARI</a:t>
            </a:r>
            <a:endParaRPr lang="tr-TR" dirty="0"/>
          </a:p>
        </p:txBody>
      </p:sp>
      <p:sp>
        <p:nvSpPr>
          <p:cNvPr id="3" name="İçerik Yer Tutucusu 2"/>
          <p:cNvSpPr>
            <a:spLocks noGrp="1"/>
          </p:cNvSpPr>
          <p:nvPr>
            <p:ph idx="1"/>
          </p:nvPr>
        </p:nvSpPr>
        <p:spPr>
          <a:xfrm>
            <a:off x="685800" y="3392557"/>
            <a:ext cx="10820400" cy="2826128"/>
          </a:xfrm>
        </p:spPr>
        <p:txBody>
          <a:bodyPr>
            <a:normAutofit/>
          </a:bodyPr>
          <a:lstStyle/>
          <a:p>
            <a:r>
              <a:rPr lang="tr-TR" sz="3600" b="1" dirty="0"/>
              <a:t>Yenidoğan işitme taramaların iki adet cihaz kullanılmaktadır.</a:t>
            </a:r>
          </a:p>
          <a:p>
            <a:pPr lvl="1"/>
            <a:r>
              <a:rPr lang="tr-TR" sz="3400" b="1" dirty="0"/>
              <a:t>ABR tarama cihazı t-ABR</a:t>
            </a:r>
          </a:p>
          <a:p>
            <a:pPr lvl="1"/>
            <a:r>
              <a:rPr lang="tr-TR" sz="3400" b="1" dirty="0"/>
              <a:t>OAE tarama cihazı t-OER</a:t>
            </a:r>
          </a:p>
        </p:txBody>
      </p:sp>
    </p:spTree>
    <p:extLst>
      <p:ext uri="{BB962C8B-B14F-4D97-AF65-F5344CB8AC3E}">
        <p14:creationId xmlns:p14="http://schemas.microsoft.com/office/powerpoint/2010/main" val="37570886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YENİDOĞAN TARAMA PROGRAMINDA KULLANILAN TEST CİHAZLARI</a:t>
            </a:r>
            <a:endParaRPr lang="tr-TR" dirty="0"/>
          </a:p>
        </p:txBody>
      </p:sp>
      <p:sp>
        <p:nvSpPr>
          <p:cNvPr id="3" name="İçerik Yer Tutucusu 2"/>
          <p:cNvSpPr>
            <a:spLocks noGrp="1"/>
          </p:cNvSpPr>
          <p:nvPr>
            <p:ph idx="1"/>
          </p:nvPr>
        </p:nvSpPr>
        <p:spPr>
          <a:xfrm>
            <a:off x="685800" y="3392557"/>
            <a:ext cx="10820400" cy="2826128"/>
          </a:xfrm>
        </p:spPr>
        <p:txBody>
          <a:bodyPr>
            <a:normAutofit/>
          </a:bodyPr>
          <a:lstStyle/>
          <a:p>
            <a:r>
              <a:rPr lang="tr-TR" sz="3600" b="1" dirty="0"/>
              <a:t>Yenidoğan işitme taramaların iki adet cihaz kullanılmaktadır.</a:t>
            </a:r>
          </a:p>
          <a:p>
            <a:pPr lvl="1"/>
            <a:r>
              <a:rPr lang="tr-TR" sz="3400" b="1" dirty="0"/>
              <a:t>ABR tarama cihazı t-ABR</a:t>
            </a:r>
          </a:p>
          <a:p>
            <a:pPr lvl="1"/>
            <a:r>
              <a:rPr lang="tr-TR" sz="3400" b="1" dirty="0"/>
              <a:t>OAE tarama cihazı t-OER</a:t>
            </a:r>
          </a:p>
        </p:txBody>
      </p:sp>
    </p:spTree>
    <p:extLst>
      <p:ext uri="{BB962C8B-B14F-4D97-AF65-F5344CB8AC3E}">
        <p14:creationId xmlns:p14="http://schemas.microsoft.com/office/powerpoint/2010/main" val="4116950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YENİDOĞAN TARAMA PROGRAMINDA KULLANILAN TEST CİHAZLARI</a:t>
            </a:r>
            <a:endParaRPr lang="tr-TR" dirty="0"/>
          </a:p>
        </p:txBody>
      </p:sp>
      <p:sp>
        <p:nvSpPr>
          <p:cNvPr id="3" name="İçerik Yer Tutucusu 2"/>
          <p:cNvSpPr>
            <a:spLocks noGrp="1"/>
          </p:cNvSpPr>
          <p:nvPr>
            <p:ph idx="1"/>
          </p:nvPr>
        </p:nvSpPr>
        <p:spPr>
          <a:xfrm>
            <a:off x="685800" y="2199861"/>
            <a:ext cx="10820400" cy="4018824"/>
          </a:xfrm>
        </p:spPr>
        <p:txBody>
          <a:bodyPr>
            <a:normAutofit lnSpcReduction="10000"/>
          </a:bodyPr>
          <a:lstStyle/>
          <a:p>
            <a:pPr marL="0" indent="0">
              <a:buNone/>
            </a:pPr>
            <a:r>
              <a:rPr lang="tr-TR" b="1" dirty="0"/>
              <a:t>ABR tarama cihazı t-ABR</a:t>
            </a:r>
          </a:p>
          <a:p>
            <a:pPr marL="0" indent="0">
              <a:buNone/>
            </a:pPr>
            <a:r>
              <a:rPr lang="tr-TR" dirty="0"/>
              <a:t>•İşitsel uyaranın beyin sapında elektriksel bir cevap üretmesine dayanır</a:t>
            </a:r>
          </a:p>
          <a:p>
            <a:pPr marL="0" indent="0">
              <a:buNone/>
            </a:pPr>
            <a:r>
              <a:rPr lang="tr-TR" dirty="0"/>
              <a:t>•ASHA kriterleri gereği 40 dB </a:t>
            </a:r>
            <a:r>
              <a:rPr lang="tr-TR" dirty="0" err="1"/>
              <a:t>click</a:t>
            </a:r>
            <a:r>
              <a:rPr lang="tr-TR" dirty="0"/>
              <a:t> uyaran ile beyin sapında V. Dalga oluşumunun saptanmasını testten geçme kriteri olarak belirlemiştir. </a:t>
            </a:r>
          </a:p>
          <a:p>
            <a:pPr marL="0" indent="0">
              <a:buNone/>
            </a:pPr>
            <a:r>
              <a:rPr lang="tr-TR" dirty="0"/>
              <a:t>•Sonuç olarak t-ABR cihazı 500 Hz merkezli </a:t>
            </a:r>
            <a:r>
              <a:rPr lang="tr-TR" dirty="0" err="1"/>
              <a:t>tone</a:t>
            </a:r>
            <a:r>
              <a:rPr lang="tr-TR" dirty="0"/>
              <a:t> </a:t>
            </a:r>
            <a:r>
              <a:rPr lang="tr-TR" dirty="0" err="1"/>
              <a:t>burst</a:t>
            </a:r>
            <a:r>
              <a:rPr lang="tr-TR" dirty="0"/>
              <a:t> ile 30-40 </a:t>
            </a:r>
            <a:r>
              <a:rPr lang="tr-TR" dirty="0" err="1"/>
              <a:t>dBHL</a:t>
            </a:r>
            <a:r>
              <a:rPr lang="tr-TR" dirty="0"/>
              <a:t> şiddetinde bir uyarak vermekte bu uyarana karşı beyin sapında V. Dalga oluşumu dış kulak yolu-orta kulak-</a:t>
            </a:r>
            <a:r>
              <a:rPr lang="tr-TR" dirty="0" err="1"/>
              <a:t>kohlea</a:t>
            </a:r>
            <a:r>
              <a:rPr lang="tr-TR" dirty="0"/>
              <a:t> ve beyin sapının doğru çalıştığını göstermektedir.</a:t>
            </a:r>
          </a:p>
          <a:p>
            <a:pPr marL="0" indent="0">
              <a:buNone/>
            </a:pPr>
            <a:r>
              <a:rPr lang="tr-TR" dirty="0"/>
              <a:t>•‘Pozitif’ cevap alınması bebeğin işitme kaybı olma olasılığı olduğunu göstermektedir.</a:t>
            </a:r>
          </a:p>
          <a:p>
            <a:pPr marL="0" indent="0">
              <a:buNone/>
            </a:pPr>
            <a:r>
              <a:rPr lang="tr-TR" dirty="0"/>
              <a:t>•Bu test dış kulak yolundaki buşon veya orta kulak sıvısı gibi engelleyici bir lezyondan etkilenmemektedir.</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29584255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YENİDOĞAN TARAMA PROGRAMINDA KULLANILAN TEST CİHAZLARI</a:t>
            </a:r>
            <a:endParaRPr lang="tr-TR" dirty="0"/>
          </a:p>
        </p:txBody>
      </p:sp>
      <p:sp>
        <p:nvSpPr>
          <p:cNvPr id="3" name="İçerik Yer Tutucusu 2"/>
          <p:cNvSpPr>
            <a:spLocks noGrp="1"/>
          </p:cNvSpPr>
          <p:nvPr>
            <p:ph idx="1"/>
          </p:nvPr>
        </p:nvSpPr>
        <p:spPr>
          <a:xfrm>
            <a:off x="685800" y="2478157"/>
            <a:ext cx="10820400" cy="3740528"/>
          </a:xfrm>
        </p:spPr>
        <p:txBody>
          <a:bodyPr>
            <a:normAutofit/>
          </a:bodyPr>
          <a:lstStyle/>
          <a:p>
            <a:pPr marL="0" indent="0">
              <a:buNone/>
            </a:pPr>
            <a:r>
              <a:rPr lang="tr-TR" b="1" dirty="0"/>
              <a:t>ABR tarama cihazı t-ABR</a:t>
            </a:r>
          </a:p>
          <a:p>
            <a:pPr marL="0" indent="0">
              <a:buNone/>
            </a:pPr>
            <a:r>
              <a:rPr lang="tr-TR" dirty="0"/>
              <a:t>•Bu cihazın da dezavantajları mevcuttur.</a:t>
            </a:r>
          </a:p>
          <a:p>
            <a:pPr marL="0" indent="0">
              <a:buNone/>
            </a:pPr>
            <a:r>
              <a:rPr lang="tr-TR" dirty="0"/>
              <a:t>	</a:t>
            </a:r>
            <a:r>
              <a:rPr lang="tr-TR" dirty="0" err="1"/>
              <a:t>o</a:t>
            </a:r>
            <a:r>
              <a:rPr lang="tr-TR" dirty="0" err="1"/>
              <a:t>Cilt</a:t>
            </a:r>
            <a:r>
              <a:rPr lang="tr-TR" dirty="0"/>
              <a:t> hazırlığı ve </a:t>
            </a:r>
            <a:r>
              <a:rPr lang="tr-TR" dirty="0" err="1"/>
              <a:t>probların</a:t>
            </a:r>
            <a:r>
              <a:rPr lang="tr-TR" dirty="0"/>
              <a:t> doğru yerleştirilmesi gerekliliği</a:t>
            </a:r>
          </a:p>
          <a:p>
            <a:pPr marL="0" indent="0">
              <a:buNone/>
            </a:pPr>
            <a:r>
              <a:rPr lang="tr-TR" dirty="0"/>
              <a:t>	</a:t>
            </a:r>
            <a:r>
              <a:rPr lang="tr-TR" dirty="0" err="1"/>
              <a:t>oTest</a:t>
            </a:r>
            <a:r>
              <a:rPr lang="tr-TR" dirty="0"/>
              <a:t> ‘</a:t>
            </a:r>
            <a:r>
              <a:rPr lang="tr-TR" dirty="0" err="1"/>
              <a:t>Sweep</a:t>
            </a:r>
            <a:r>
              <a:rPr lang="tr-TR" dirty="0"/>
              <a:t> Time’ uzunluğu; </a:t>
            </a:r>
            <a:r>
              <a:rPr lang="tr-TR" dirty="0" err="1"/>
              <a:t>Hazırlık+testin</a:t>
            </a:r>
            <a:r>
              <a:rPr lang="tr-TR" dirty="0"/>
              <a:t> başlangıcından sonucun 	alınmasına kadar geçen sürenin toplamı. Son cihazlarda bu süre 3 	dakikadır.</a:t>
            </a:r>
          </a:p>
          <a:p>
            <a:pPr marL="0" indent="0">
              <a:buNone/>
            </a:pPr>
            <a:r>
              <a:rPr lang="tr-TR" dirty="0"/>
              <a:t>	</a:t>
            </a:r>
            <a:r>
              <a:rPr lang="tr-TR" dirty="0" err="1"/>
              <a:t>oCihaz</a:t>
            </a:r>
            <a:r>
              <a:rPr lang="tr-TR" dirty="0"/>
              <a:t> maliyetinin yüksekliği</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2610303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YENİDOĞAN TARAMASI NEDEN ÖNEMLİDİR?</a:t>
            </a:r>
          </a:p>
        </p:txBody>
      </p:sp>
      <p:sp>
        <p:nvSpPr>
          <p:cNvPr id="3" name="İçerik Yer Tutucusu 2"/>
          <p:cNvSpPr>
            <a:spLocks noGrp="1"/>
          </p:cNvSpPr>
          <p:nvPr>
            <p:ph idx="1"/>
          </p:nvPr>
        </p:nvSpPr>
        <p:spPr/>
        <p:txBody>
          <a:bodyPr/>
          <a:lstStyle/>
          <a:p>
            <a:r>
              <a:rPr lang="tr-TR" dirty="0"/>
              <a:t>Son yıllarda Sağlık Bakanlığı’nın büyük başarı ile yürütülmekte olan </a:t>
            </a:r>
            <a:r>
              <a:rPr lang="tr-TR" dirty="0" err="1"/>
              <a:t>yenidoğan</a:t>
            </a:r>
            <a:r>
              <a:rPr lang="tr-TR" dirty="0"/>
              <a:t> tarama programı ve gelişine teknolojinin nimetleri sayesinde şimdiye hiç karşılaşmadığımız kadar çok işitme engelli çocukla karşı karşıya kalmış durumdayız. </a:t>
            </a:r>
          </a:p>
          <a:p>
            <a:r>
              <a:rPr lang="tr-TR" dirty="0"/>
              <a:t>İşitme kaybı ile doğan ya da bunu kazanan bireyleri tespit etmekte eskisine göre çok daha başarılı oluyor olmamıza rağmen </a:t>
            </a:r>
            <a:r>
              <a:rPr lang="tr-TR" u="sng" dirty="0"/>
              <a:t>asıl hedef</a:t>
            </a:r>
            <a:r>
              <a:rPr lang="tr-TR" dirty="0"/>
              <a:t> bu çocukların tespit edilmesi değil tespit edilen </a:t>
            </a:r>
            <a:r>
              <a:rPr lang="tr-TR" b="1" dirty="0"/>
              <a:t>bu çocukların topluma yarar sağlayan bireyler olarak geri kazanılmasıdır. </a:t>
            </a:r>
          </a:p>
          <a:p>
            <a:r>
              <a:rPr lang="tr-TR" b="1" dirty="0"/>
              <a:t>Bu kazanımın sağlanabilmesi için Aile Hekimleri, KBB ve Çocuk Hastalıkları Uzmanları, tarama yapan </a:t>
            </a:r>
            <a:r>
              <a:rPr lang="tr-TR" b="1" dirty="0" err="1"/>
              <a:t>odyometristler</a:t>
            </a:r>
            <a:r>
              <a:rPr lang="tr-TR" b="1" dirty="0"/>
              <a:t>, konuşma terapistleri ve rehabilitasyon elemanları, öğretmenler ve işitme engelli ailelerinin ortaklaşa çalışması gerekmektedir</a:t>
            </a:r>
            <a:r>
              <a:rPr lang="tr-TR" dirty="0"/>
              <a:t>.</a:t>
            </a:r>
          </a:p>
        </p:txBody>
      </p:sp>
    </p:spTree>
    <p:extLst>
      <p:ext uri="{BB962C8B-B14F-4D97-AF65-F5344CB8AC3E}">
        <p14:creationId xmlns:p14="http://schemas.microsoft.com/office/powerpoint/2010/main" val="25639886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YENİDOĞAN TARAMA PROGRAMINDA KULLANILAN TEST CİHAZLARI</a:t>
            </a:r>
            <a:endParaRPr lang="tr-TR" dirty="0"/>
          </a:p>
        </p:txBody>
      </p:sp>
      <p:sp>
        <p:nvSpPr>
          <p:cNvPr id="3" name="İçerik Yer Tutucusu 2"/>
          <p:cNvSpPr>
            <a:spLocks noGrp="1"/>
          </p:cNvSpPr>
          <p:nvPr>
            <p:ph idx="1"/>
          </p:nvPr>
        </p:nvSpPr>
        <p:spPr>
          <a:xfrm>
            <a:off x="791818" y="2411896"/>
            <a:ext cx="10820400" cy="3740528"/>
          </a:xfrm>
        </p:spPr>
        <p:txBody>
          <a:bodyPr>
            <a:normAutofit/>
          </a:bodyPr>
          <a:lstStyle/>
          <a:p>
            <a:pPr marL="0" indent="0" algn="ctr">
              <a:buNone/>
            </a:pPr>
            <a:r>
              <a:rPr lang="tr-TR" sz="4400" b="1" dirty="0"/>
              <a:t>ABR tarama cihazı t-ABR</a:t>
            </a:r>
          </a:p>
          <a:p>
            <a:pPr marL="0" indent="0" algn="ctr">
              <a:buNone/>
            </a:pPr>
            <a:r>
              <a:rPr lang="tr-TR" sz="4400" dirty="0">
                <a:solidFill>
                  <a:srgbClr val="FF0000"/>
                </a:solidFill>
                <a:highlight>
                  <a:srgbClr val="FFFF00"/>
                </a:highlight>
              </a:rPr>
              <a:t>T-ABR cihazı 27. Hafta ve sonrasında doğmuş bebeklerde kullanılabilir.</a:t>
            </a:r>
          </a:p>
          <a:p>
            <a:pPr marL="0" indent="0">
              <a:buNone/>
            </a:pPr>
            <a:endParaRPr lang="tr-TR" dirty="0"/>
          </a:p>
        </p:txBody>
      </p:sp>
    </p:spTree>
    <p:extLst>
      <p:ext uri="{BB962C8B-B14F-4D97-AF65-F5344CB8AC3E}">
        <p14:creationId xmlns:p14="http://schemas.microsoft.com/office/powerpoint/2010/main" val="36000499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YENİDOĞAN TARAMA PROGRAMINDA KULLANILAN TEST CİHAZLARI</a:t>
            </a:r>
            <a:endParaRPr lang="tr-TR" dirty="0"/>
          </a:p>
        </p:txBody>
      </p:sp>
      <p:sp>
        <p:nvSpPr>
          <p:cNvPr id="3" name="İçerik Yer Tutucusu 2"/>
          <p:cNvSpPr>
            <a:spLocks noGrp="1"/>
          </p:cNvSpPr>
          <p:nvPr>
            <p:ph idx="1"/>
          </p:nvPr>
        </p:nvSpPr>
        <p:spPr>
          <a:xfrm>
            <a:off x="685800" y="2478157"/>
            <a:ext cx="10820400" cy="3740528"/>
          </a:xfrm>
        </p:spPr>
        <p:txBody>
          <a:bodyPr>
            <a:normAutofit/>
          </a:bodyPr>
          <a:lstStyle/>
          <a:p>
            <a:pPr marL="0" indent="0">
              <a:buNone/>
            </a:pPr>
            <a:r>
              <a:rPr lang="tr-TR" sz="2800" b="1" dirty="0"/>
              <a:t>OAE tarama cihazı t-OER</a:t>
            </a:r>
          </a:p>
          <a:p>
            <a:pPr marL="0" indent="0">
              <a:buNone/>
            </a:pPr>
            <a:r>
              <a:rPr lang="tr-TR" sz="2800" b="1" dirty="0"/>
              <a:t>•</a:t>
            </a:r>
            <a:r>
              <a:rPr lang="tr-TR" sz="2800" b="1" dirty="0" err="1"/>
              <a:t>Kohleadaki</a:t>
            </a:r>
            <a:r>
              <a:rPr lang="tr-TR" sz="2800" b="1" dirty="0"/>
              <a:t> dış titrek tüylü hücrelerin dış uyarana karşı ürettiği sesi algılamak üzere dizayn edilmiştir.</a:t>
            </a:r>
          </a:p>
          <a:p>
            <a:pPr marL="0" indent="0">
              <a:buNone/>
            </a:pPr>
            <a:r>
              <a:rPr lang="tr-TR" sz="2800" b="1" dirty="0"/>
              <a:t>•‘Pozitif’ cevap alınması bebeğin işitme kaybı olma olasılığı olduğunu göstermektedir.</a:t>
            </a:r>
          </a:p>
          <a:p>
            <a:pPr marL="0" indent="0">
              <a:buNone/>
            </a:pPr>
            <a:r>
              <a:rPr lang="tr-TR" sz="2800" b="1" dirty="0"/>
              <a:t>•‘Pozitif’ cevap alınması en az 30 dB üstünde işitme kaybı olabileceği anlamına gelmektedir.</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23184047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YENİDOĞAN TARAMA PROGRAMINDA KULLANILAN TEST CİHAZLARI</a:t>
            </a:r>
            <a:endParaRPr lang="tr-TR" dirty="0"/>
          </a:p>
        </p:txBody>
      </p:sp>
      <p:sp>
        <p:nvSpPr>
          <p:cNvPr id="3" name="İçerik Yer Tutucusu 2"/>
          <p:cNvSpPr>
            <a:spLocks noGrp="1"/>
          </p:cNvSpPr>
          <p:nvPr>
            <p:ph idx="1"/>
          </p:nvPr>
        </p:nvSpPr>
        <p:spPr>
          <a:xfrm>
            <a:off x="685800" y="2478157"/>
            <a:ext cx="10820400" cy="3740528"/>
          </a:xfrm>
        </p:spPr>
        <p:txBody>
          <a:bodyPr>
            <a:normAutofit/>
          </a:bodyPr>
          <a:lstStyle/>
          <a:p>
            <a:pPr marL="0" indent="0">
              <a:buNone/>
            </a:pPr>
            <a:r>
              <a:rPr lang="tr-TR" sz="2800" b="1" dirty="0"/>
              <a:t>•</a:t>
            </a:r>
            <a:r>
              <a:rPr lang="tr-TR" sz="3600" b="1" dirty="0"/>
              <a:t>Bu testin avantajları;</a:t>
            </a:r>
          </a:p>
          <a:p>
            <a:pPr marL="0" indent="0">
              <a:buNone/>
            </a:pPr>
            <a:r>
              <a:rPr lang="tr-TR" sz="3600" b="1" dirty="0"/>
              <a:t>	</a:t>
            </a:r>
            <a:r>
              <a:rPr lang="tr-TR" sz="3600" b="1" dirty="0" err="1"/>
              <a:t>oDüşük</a:t>
            </a:r>
            <a:r>
              <a:rPr lang="tr-TR" sz="3600" b="1" dirty="0"/>
              <a:t> maliyet</a:t>
            </a:r>
          </a:p>
          <a:p>
            <a:pPr marL="0" indent="0">
              <a:buNone/>
            </a:pPr>
            <a:r>
              <a:rPr lang="tr-TR" sz="3600" b="1" dirty="0"/>
              <a:t>	</a:t>
            </a:r>
            <a:r>
              <a:rPr lang="tr-TR" sz="3600" b="1" dirty="0" err="1"/>
              <a:t>oKolay</a:t>
            </a:r>
            <a:r>
              <a:rPr lang="tr-TR" sz="3600" b="1" dirty="0"/>
              <a:t> </a:t>
            </a:r>
            <a:r>
              <a:rPr lang="tr-TR" sz="3600" b="1" dirty="0" err="1"/>
              <a:t>prob</a:t>
            </a:r>
            <a:r>
              <a:rPr lang="tr-TR" sz="3600" b="1" dirty="0"/>
              <a:t> uygulaması</a:t>
            </a:r>
          </a:p>
          <a:p>
            <a:pPr marL="0" indent="0">
              <a:buNone/>
            </a:pPr>
            <a:r>
              <a:rPr lang="tr-TR" sz="3600" b="1" dirty="0"/>
              <a:t>	</a:t>
            </a:r>
            <a:r>
              <a:rPr lang="tr-TR" sz="3600" b="1" dirty="0" err="1"/>
              <a:t>oTest</a:t>
            </a:r>
            <a:r>
              <a:rPr lang="tr-TR" sz="3600" b="1" dirty="0"/>
              <a:t> süresinin kısa olması</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3418096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YENİDOĞAN TARAMA PROGRAMINDA KULLANILAN TEST CİHAZLARI</a:t>
            </a:r>
            <a:endParaRPr lang="tr-TR" dirty="0"/>
          </a:p>
        </p:txBody>
      </p:sp>
      <p:sp>
        <p:nvSpPr>
          <p:cNvPr id="3" name="İçerik Yer Tutucusu 2"/>
          <p:cNvSpPr>
            <a:spLocks noGrp="1"/>
          </p:cNvSpPr>
          <p:nvPr>
            <p:ph idx="1"/>
          </p:nvPr>
        </p:nvSpPr>
        <p:spPr>
          <a:xfrm>
            <a:off x="685800" y="2199860"/>
            <a:ext cx="10820400" cy="4658139"/>
          </a:xfrm>
        </p:spPr>
        <p:txBody>
          <a:bodyPr>
            <a:normAutofit fontScale="70000" lnSpcReduction="20000"/>
          </a:bodyPr>
          <a:lstStyle/>
          <a:p>
            <a:pPr marL="0" indent="0" algn="just">
              <a:buNone/>
            </a:pPr>
            <a:r>
              <a:rPr lang="tr-TR" sz="3600" b="1" dirty="0"/>
              <a:t>T-</a:t>
            </a:r>
            <a:r>
              <a:rPr lang="tr-TR" sz="3600" b="1" dirty="0" err="1"/>
              <a:t>OER’nin</a:t>
            </a:r>
            <a:r>
              <a:rPr lang="tr-TR" sz="3600" b="1" dirty="0"/>
              <a:t> dezavantajları;</a:t>
            </a:r>
          </a:p>
          <a:p>
            <a:pPr marL="0" indent="0" algn="just">
              <a:buNone/>
            </a:pPr>
            <a:r>
              <a:rPr lang="tr-TR" sz="3600" b="1" dirty="0"/>
              <a:t>	</a:t>
            </a:r>
            <a:r>
              <a:rPr lang="tr-TR" sz="3600" b="1" dirty="0" err="1"/>
              <a:t>o</a:t>
            </a:r>
            <a:r>
              <a:rPr lang="tr-TR" sz="3600" b="1" dirty="0" err="1"/>
              <a:t>İç</a:t>
            </a:r>
            <a:r>
              <a:rPr lang="tr-TR" sz="3600" b="1" dirty="0"/>
              <a:t> ve Ortam gürültüsünden etkilenmesi</a:t>
            </a:r>
          </a:p>
          <a:p>
            <a:pPr marL="0" indent="0" algn="just">
              <a:buNone/>
            </a:pPr>
            <a:r>
              <a:rPr lang="tr-TR" sz="3600" b="1" dirty="0"/>
              <a:t>	</a:t>
            </a:r>
            <a:r>
              <a:rPr lang="tr-TR" sz="3600" b="1" dirty="0" err="1"/>
              <a:t>oDış</a:t>
            </a:r>
            <a:r>
              <a:rPr lang="tr-TR" sz="3600" b="1" dirty="0"/>
              <a:t> kulak yolundaki buşon ve orta kulaktaki sıvıdan 	etkilenirler. 	Daha yüksek desibelde ses vererek dış tüyü titrek 	hücrelerin 	uyarılması sağlanabilir. Ancak testin ana kaydettiği 	bu hücrelerin 	ürettiği sesin kaydedilmesi olduğundan 	yukarıda sayılan engeller bu 	üretilmiş seslerin cihazın 	mikrofonuna ulaşmasını engellemektedir.</a:t>
            </a:r>
          </a:p>
          <a:p>
            <a:pPr marL="0" indent="0" algn="just">
              <a:buNone/>
            </a:pPr>
            <a:r>
              <a:rPr lang="tr-TR" sz="3600" b="1" dirty="0"/>
              <a:t>	</a:t>
            </a:r>
            <a:r>
              <a:rPr lang="tr-TR" sz="3600" b="1" dirty="0" err="1"/>
              <a:t>oProbun</a:t>
            </a:r>
            <a:r>
              <a:rPr lang="tr-TR" sz="3600" b="1" dirty="0"/>
              <a:t> uygun şekilde yerleştirilmemesi yanlış pozitifliğe yol 	açmaktadır.</a:t>
            </a:r>
          </a:p>
          <a:p>
            <a:pPr marL="0" indent="0" algn="just">
              <a:buNone/>
            </a:pPr>
            <a:r>
              <a:rPr lang="tr-TR" sz="3600" b="1" dirty="0"/>
              <a:t>	</a:t>
            </a:r>
            <a:r>
              <a:rPr lang="tr-TR" sz="3600" b="1" dirty="0" err="1"/>
              <a:t>oTest</a:t>
            </a:r>
            <a:r>
              <a:rPr lang="tr-TR" sz="3600" b="1" dirty="0"/>
              <a:t> dış kulak yolu-orta kulak ve kohleayı test eder. Üst 	merkezlerdeki sorunu ortaya koyamaz. Bu nedenle yüksek 	riskli 	bebeklerde tarama testi olarak kullanılmamaktadır.</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5875242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YENİDOĞAN TARAMA PROGRAMINDA KULLANILAN TEST CİHAZLARI</a:t>
            </a:r>
            <a:endParaRPr lang="tr-TR" dirty="0"/>
          </a:p>
        </p:txBody>
      </p:sp>
      <p:sp>
        <p:nvSpPr>
          <p:cNvPr id="3" name="İçerik Yer Tutucusu 2"/>
          <p:cNvSpPr>
            <a:spLocks noGrp="1"/>
          </p:cNvSpPr>
          <p:nvPr>
            <p:ph idx="1"/>
          </p:nvPr>
        </p:nvSpPr>
        <p:spPr>
          <a:xfrm>
            <a:off x="685800" y="2478157"/>
            <a:ext cx="10820400" cy="3740528"/>
          </a:xfrm>
        </p:spPr>
        <p:txBody>
          <a:bodyPr>
            <a:normAutofit/>
          </a:bodyPr>
          <a:lstStyle/>
          <a:p>
            <a:pPr marL="0" indent="0" algn="ctr">
              <a:buNone/>
            </a:pPr>
            <a:r>
              <a:rPr lang="tr-TR" sz="2800" b="1" dirty="0"/>
              <a:t>OAE tarama cihazı t-OER</a:t>
            </a:r>
          </a:p>
          <a:p>
            <a:pPr marL="0" indent="0" algn="ctr">
              <a:buNone/>
            </a:pPr>
            <a:endParaRPr lang="tr-TR" sz="2800" b="1" dirty="0"/>
          </a:p>
          <a:p>
            <a:pPr marL="0" indent="0" algn="ctr">
              <a:buNone/>
            </a:pPr>
            <a:r>
              <a:rPr lang="tr-TR" sz="2800" b="1" dirty="0"/>
              <a:t>	</a:t>
            </a:r>
            <a:r>
              <a:rPr lang="tr-TR" sz="2800" b="1" dirty="0">
                <a:solidFill>
                  <a:srgbClr val="FF0000"/>
                </a:solidFill>
              </a:rPr>
              <a:t>Yanlış negatif testlerin en önemli nedeni pozitif test üretmiş bebeğin defalarca teste sokulmasıdır. Eğer testi sessiz ortamda ve ideal koşullarda yapmışsanız ve sonuç pozitif ise testi negatifleştirmek için uğraş vermeyiniz!</a:t>
            </a:r>
            <a:endParaRPr lang="tr-TR" dirty="0">
              <a:solidFill>
                <a:srgbClr val="FF0000"/>
              </a:solidFill>
            </a:endParaRPr>
          </a:p>
        </p:txBody>
      </p:sp>
    </p:spTree>
    <p:extLst>
      <p:ext uri="{BB962C8B-B14F-4D97-AF65-F5344CB8AC3E}">
        <p14:creationId xmlns:p14="http://schemas.microsoft.com/office/powerpoint/2010/main" val="16815471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YENİDOĞAN TARAMA PROGRAMINDA KULLANILAN TEST CİHAZLARI</a:t>
            </a:r>
            <a:endParaRPr lang="tr-TR" dirty="0"/>
          </a:p>
        </p:txBody>
      </p:sp>
      <p:sp>
        <p:nvSpPr>
          <p:cNvPr id="3" name="İçerik Yer Tutucusu 2"/>
          <p:cNvSpPr>
            <a:spLocks noGrp="1"/>
          </p:cNvSpPr>
          <p:nvPr>
            <p:ph idx="1"/>
          </p:nvPr>
        </p:nvSpPr>
        <p:spPr>
          <a:xfrm>
            <a:off x="685800" y="2478157"/>
            <a:ext cx="10820400" cy="3740528"/>
          </a:xfrm>
        </p:spPr>
        <p:txBody>
          <a:bodyPr>
            <a:normAutofit/>
          </a:bodyPr>
          <a:lstStyle/>
          <a:p>
            <a:pPr marL="0" indent="0" algn="ctr">
              <a:buNone/>
            </a:pPr>
            <a:r>
              <a:rPr lang="tr-TR" sz="2800" b="1" dirty="0"/>
              <a:t>OAE tarama cihazı t-OER</a:t>
            </a:r>
          </a:p>
          <a:p>
            <a:pPr marL="0" indent="0" algn="ctr">
              <a:buNone/>
            </a:pPr>
            <a:endParaRPr lang="tr-TR" sz="2800" b="1" dirty="0"/>
          </a:p>
          <a:p>
            <a:pPr marL="0" indent="0" algn="ctr">
              <a:buNone/>
            </a:pPr>
            <a:r>
              <a:rPr lang="tr-TR" sz="2800" b="1" dirty="0"/>
              <a:t>	t-OAE iki ayrı testi gereğinde otomatik olarak defalarca tekrarlayarak bir sonuç üretmektedir.</a:t>
            </a:r>
            <a:endParaRPr lang="tr-TR" dirty="0"/>
          </a:p>
        </p:txBody>
      </p:sp>
    </p:spTree>
    <p:extLst>
      <p:ext uri="{BB962C8B-B14F-4D97-AF65-F5344CB8AC3E}">
        <p14:creationId xmlns:p14="http://schemas.microsoft.com/office/powerpoint/2010/main" val="10776974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YENİDOĞAN TARAMA PROGRAMINDA KULLANILAN TEST CİHAZLARI</a:t>
            </a:r>
            <a:endParaRPr lang="tr-TR" dirty="0"/>
          </a:p>
        </p:txBody>
      </p:sp>
      <p:sp>
        <p:nvSpPr>
          <p:cNvPr id="3" name="İçerik Yer Tutucusu 2"/>
          <p:cNvSpPr>
            <a:spLocks noGrp="1"/>
          </p:cNvSpPr>
          <p:nvPr>
            <p:ph idx="1"/>
          </p:nvPr>
        </p:nvSpPr>
        <p:spPr>
          <a:xfrm>
            <a:off x="685800" y="2478157"/>
            <a:ext cx="10820400" cy="3740528"/>
          </a:xfrm>
        </p:spPr>
        <p:txBody>
          <a:bodyPr>
            <a:normAutofit/>
          </a:bodyPr>
          <a:lstStyle/>
          <a:p>
            <a:pPr marL="0" indent="0" algn="ctr">
              <a:buNone/>
            </a:pPr>
            <a:r>
              <a:rPr lang="tr-TR" sz="2800" b="1" dirty="0"/>
              <a:t>OAE tarama cihazı t-OER</a:t>
            </a:r>
          </a:p>
          <a:p>
            <a:pPr marL="0" indent="0" algn="ctr">
              <a:buNone/>
            </a:pPr>
            <a:endParaRPr lang="tr-TR" sz="2800" b="1" dirty="0"/>
          </a:p>
          <a:p>
            <a:r>
              <a:rPr lang="tr-TR" sz="2800" b="1" u="sng" dirty="0"/>
              <a:t>Birinci test </a:t>
            </a:r>
            <a:r>
              <a:rPr lang="tr-TR" sz="2800" b="1" dirty="0"/>
              <a:t>80-85 dB civarındaki </a:t>
            </a:r>
            <a:r>
              <a:rPr lang="tr-TR" sz="2800" b="1" dirty="0" err="1"/>
              <a:t>click</a:t>
            </a:r>
            <a:r>
              <a:rPr lang="tr-TR" sz="2800" b="1" dirty="0"/>
              <a:t> uyarana verilen cevabı ölçen ‘Uyarılmış TOAE’ testidir. </a:t>
            </a:r>
          </a:p>
          <a:p>
            <a:r>
              <a:rPr lang="tr-TR" sz="2800" b="1" dirty="0"/>
              <a:t>Bu test daha çok 2000 Hz ve altındaki </a:t>
            </a:r>
            <a:r>
              <a:rPr lang="tr-TR" sz="2800" b="1" dirty="0" err="1"/>
              <a:t>kohlea</a:t>
            </a:r>
            <a:r>
              <a:rPr lang="tr-TR" sz="2800" b="1" dirty="0"/>
              <a:t> bölgesini uyarmaktadır. </a:t>
            </a:r>
          </a:p>
          <a:p>
            <a:pPr marL="0" indent="0" algn="ctr">
              <a:buNone/>
            </a:pPr>
            <a:r>
              <a:rPr lang="tr-TR" sz="2800" b="1" dirty="0"/>
              <a:t>	</a:t>
            </a:r>
            <a:r>
              <a:rPr lang="tr-TR" sz="2800" b="1" dirty="0" err="1"/>
              <a:t>TOAE;Transient</a:t>
            </a:r>
            <a:r>
              <a:rPr lang="tr-TR" sz="2800" b="1" dirty="0"/>
              <a:t>(Geçici) </a:t>
            </a:r>
            <a:r>
              <a:rPr lang="tr-TR" sz="2800" b="1" dirty="0" err="1"/>
              <a:t>OtoAkustikEmisyon</a:t>
            </a:r>
            <a:r>
              <a:rPr lang="tr-TR" sz="2800" b="1" dirty="0"/>
              <a:t>(</a:t>
            </a:r>
            <a:r>
              <a:rPr lang="tr-TR" sz="2800" b="1" dirty="0" err="1"/>
              <a:t>lar</a:t>
            </a:r>
            <a:r>
              <a:rPr lang="tr-TR" sz="2800" b="1" dirty="0"/>
              <a:t>)</a:t>
            </a:r>
          </a:p>
          <a:p>
            <a:pPr marL="0" indent="0" algn="ctr">
              <a:buNone/>
            </a:pPr>
            <a:endParaRPr lang="tr-TR" dirty="0"/>
          </a:p>
        </p:txBody>
      </p:sp>
    </p:spTree>
    <p:extLst>
      <p:ext uri="{BB962C8B-B14F-4D97-AF65-F5344CB8AC3E}">
        <p14:creationId xmlns:p14="http://schemas.microsoft.com/office/powerpoint/2010/main" val="32009351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YENİDOĞAN TARAMA PROGRAMINDA KULLANILAN TEST CİHAZLARI</a:t>
            </a:r>
            <a:endParaRPr lang="tr-TR" dirty="0"/>
          </a:p>
        </p:txBody>
      </p:sp>
      <p:sp>
        <p:nvSpPr>
          <p:cNvPr id="3" name="İçerik Yer Tutucusu 2"/>
          <p:cNvSpPr>
            <a:spLocks noGrp="1"/>
          </p:cNvSpPr>
          <p:nvPr>
            <p:ph idx="1"/>
          </p:nvPr>
        </p:nvSpPr>
        <p:spPr>
          <a:xfrm>
            <a:off x="685800" y="2478157"/>
            <a:ext cx="10820400" cy="3740528"/>
          </a:xfrm>
        </p:spPr>
        <p:txBody>
          <a:bodyPr>
            <a:normAutofit lnSpcReduction="10000"/>
          </a:bodyPr>
          <a:lstStyle/>
          <a:p>
            <a:pPr marL="0" indent="0" algn="ctr">
              <a:buNone/>
            </a:pPr>
            <a:r>
              <a:rPr lang="tr-TR" sz="2800" b="1" dirty="0"/>
              <a:t>OAE tarama cihazı t-OER</a:t>
            </a:r>
          </a:p>
          <a:p>
            <a:pPr marL="0" indent="0" algn="ctr">
              <a:buNone/>
            </a:pPr>
            <a:endParaRPr lang="tr-TR" sz="2800" b="1" dirty="0"/>
          </a:p>
          <a:p>
            <a:r>
              <a:rPr lang="tr-TR" sz="2800" b="1" dirty="0"/>
              <a:t>İkinci test iki ayrı frekansta sesi aynı anda vererek oluşan matematiksel olarak ilişkili farklı frekanstaki cevapları aramaktadır. </a:t>
            </a:r>
          </a:p>
          <a:p>
            <a:r>
              <a:rPr lang="tr-TR" sz="2800" b="1" dirty="0"/>
              <a:t>Bu test ise YÜKSEK frekanslara daha spesifik cevabı tespit etmektedir</a:t>
            </a:r>
          </a:p>
          <a:p>
            <a:pPr lvl="1"/>
            <a:r>
              <a:rPr lang="tr-TR" sz="2600" b="1" dirty="0"/>
              <a:t>Bu teste Distortional (Bozulmuş) Product (Üretim) Otoakustik Emisyon testi kısaca DPOEA denilmektedir. </a:t>
            </a:r>
            <a:endParaRPr lang="tr-TR" dirty="0"/>
          </a:p>
        </p:txBody>
      </p:sp>
    </p:spTree>
    <p:extLst>
      <p:ext uri="{BB962C8B-B14F-4D97-AF65-F5344CB8AC3E}">
        <p14:creationId xmlns:p14="http://schemas.microsoft.com/office/powerpoint/2010/main" val="7121913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232452"/>
            <a:ext cx="10820400" cy="4929809"/>
          </a:xfrm>
        </p:spPr>
        <p:txBody>
          <a:bodyPr/>
          <a:lstStyle/>
          <a:p>
            <a:pPr marL="0" indent="0" algn="ctr">
              <a:buNone/>
            </a:pPr>
            <a:r>
              <a:rPr lang="tr-TR" dirty="0"/>
              <a:t>Her İki Testin Çeşitli Durumlara Göre Cevabı</a:t>
            </a:r>
          </a:p>
          <a:p>
            <a:pPr marL="0" indent="0" algn="ctr">
              <a:buNone/>
            </a:pPr>
            <a:endParaRPr lang="tr-TR" dirty="0"/>
          </a:p>
        </p:txBody>
      </p:sp>
      <p:graphicFrame>
        <p:nvGraphicFramePr>
          <p:cNvPr id="7" name="Tablo 6"/>
          <p:cNvGraphicFramePr>
            <a:graphicFrameLocks noGrp="1"/>
          </p:cNvGraphicFramePr>
          <p:nvPr>
            <p:extLst>
              <p:ext uri="{D42A27DB-BD31-4B8C-83A1-F6EECF244321}">
                <p14:modId xmlns:p14="http://schemas.microsoft.com/office/powerpoint/2010/main" val="2531045481"/>
              </p:ext>
            </p:extLst>
          </p:nvPr>
        </p:nvGraphicFramePr>
        <p:xfrm>
          <a:off x="1007166" y="1895062"/>
          <a:ext cx="9886122" cy="4386467"/>
        </p:xfrm>
        <a:graphic>
          <a:graphicData uri="http://schemas.openxmlformats.org/drawingml/2006/table">
            <a:tbl>
              <a:tblPr firstRow="1" firstCol="1" bandRow="1"/>
              <a:tblGrid>
                <a:gridCol w="1976788">
                  <a:extLst>
                    <a:ext uri="{9D8B030D-6E8A-4147-A177-3AD203B41FA5}">
                      <a16:colId xmlns:a16="http://schemas.microsoft.com/office/drawing/2014/main" val="1113809441"/>
                    </a:ext>
                  </a:extLst>
                </a:gridCol>
                <a:gridCol w="1976788">
                  <a:extLst>
                    <a:ext uri="{9D8B030D-6E8A-4147-A177-3AD203B41FA5}">
                      <a16:colId xmlns:a16="http://schemas.microsoft.com/office/drawing/2014/main" val="763748417"/>
                    </a:ext>
                  </a:extLst>
                </a:gridCol>
                <a:gridCol w="1976788">
                  <a:extLst>
                    <a:ext uri="{9D8B030D-6E8A-4147-A177-3AD203B41FA5}">
                      <a16:colId xmlns:a16="http://schemas.microsoft.com/office/drawing/2014/main" val="2822600512"/>
                    </a:ext>
                  </a:extLst>
                </a:gridCol>
                <a:gridCol w="1977879">
                  <a:extLst>
                    <a:ext uri="{9D8B030D-6E8A-4147-A177-3AD203B41FA5}">
                      <a16:colId xmlns:a16="http://schemas.microsoft.com/office/drawing/2014/main" val="188166585"/>
                    </a:ext>
                  </a:extLst>
                </a:gridCol>
                <a:gridCol w="1977879">
                  <a:extLst>
                    <a:ext uri="{9D8B030D-6E8A-4147-A177-3AD203B41FA5}">
                      <a16:colId xmlns:a16="http://schemas.microsoft.com/office/drawing/2014/main" val="3283968928"/>
                    </a:ext>
                  </a:extLst>
                </a:gridCol>
              </a:tblGrid>
              <a:tr h="229010">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Durum</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t-OAE</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t-ABR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Yorum</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b="1">
                          <a:effectLst/>
                          <a:latin typeface="Times New Roman" panose="02020603050405020304" pitchFamily="18" charset="0"/>
                          <a:ea typeface="Calibri" panose="020F0502020204030204" pitchFamily="34" charset="0"/>
                          <a:cs typeface="Times New Roman" panose="02020603050405020304" pitchFamily="18" charset="0"/>
                        </a:rPr>
                        <a:t>Sonuç</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458172"/>
                  </a:ext>
                </a:extLst>
              </a:tr>
              <a:tr h="687032">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Normal İşitme</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Negatif        (Geçti)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Negatif        (Geçti)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Gerçek Negatif Cevap</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Sevke Gerek yok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289771"/>
                  </a:ext>
                </a:extLst>
              </a:tr>
              <a:tr h="1145054">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İletimi Bozan Geçici Durumlar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Negatif veya Pozitif</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Büyük ihtimalle Negatif        (Geçti)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Büyük olasılıkla t-OAE’da yalancı pozitiflik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Mutlaka     t-ABR yapılmalıdır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988614"/>
                  </a:ext>
                </a:extLst>
              </a:tr>
              <a:tr h="687032">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İletim tipi işitme kaybı &gt;40dBHL</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Pozitif (Kaldı)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Pozitif (Kaldı)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Gerçek Pozitif Cevap</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Sevk Ediniz</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123282"/>
                  </a:ext>
                </a:extLst>
              </a:tr>
              <a:tr h="687032">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SNİK         &gt; 40dBHL</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Pozitif (Kaldı)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Pozitif (Kaldı)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Gerçek Pozitif Cevap</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Sevk Ediniz</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744697"/>
                  </a:ext>
                </a:extLst>
              </a:tr>
              <a:tr h="951307">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Nöral Tip İşitme Kaybı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Negatif        (Geçti)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Büyük ihtimalle Pozitif (Kaldı)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900">
                          <a:effectLst/>
                          <a:latin typeface="Times New Roman" panose="02020603050405020304" pitchFamily="18" charset="0"/>
                          <a:ea typeface="Calibri" panose="020F0502020204030204" pitchFamily="34" charset="0"/>
                          <a:cs typeface="Times New Roman" panose="02020603050405020304" pitchFamily="18" charset="0"/>
                        </a:rPr>
                        <a:t>Büyük olasılıkla t-OAE’da yalancı negatiflik Büyük olasılıkla   t-ABR’de yalancı pozitiflik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t-</a:t>
                      </a:r>
                      <a:r>
                        <a:rPr lang="tr-TR" sz="1100" dirty="0" err="1">
                          <a:effectLst/>
                          <a:latin typeface="Times New Roman" panose="02020603050405020304" pitchFamily="18" charset="0"/>
                          <a:ea typeface="Calibri" panose="020F0502020204030204" pitchFamily="34" charset="0"/>
                          <a:cs typeface="Times New Roman" panose="02020603050405020304" pitchFamily="18" charset="0"/>
                        </a:rPr>
                        <a:t>ABR’de</a:t>
                      </a: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 sevk edilen t-</a:t>
                      </a:r>
                      <a:r>
                        <a:rPr lang="tr-TR" sz="1100" dirty="0" err="1">
                          <a:effectLst/>
                          <a:latin typeface="Times New Roman" panose="02020603050405020304" pitchFamily="18" charset="0"/>
                          <a:ea typeface="Calibri" panose="020F0502020204030204" pitchFamily="34" charset="0"/>
                          <a:cs typeface="Times New Roman" panose="02020603050405020304" pitchFamily="18" charset="0"/>
                        </a:rPr>
                        <a:t>OEA’da</a:t>
                      </a: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 atlanan vaka</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468338"/>
                  </a:ext>
                </a:extLst>
              </a:tr>
            </a:tbl>
          </a:graphicData>
        </a:graphic>
      </p:graphicFrame>
    </p:spTree>
    <p:extLst>
      <p:ext uri="{BB962C8B-B14F-4D97-AF65-F5344CB8AC3E}">
        <p14:creationId xmlns:p14="http://schemas.microsoft.com/office/powerpoint/2010/main" val="103370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YENİDOĞAN TARAMASI NEDEN ÖNEMLİDİR?</a:t>
            </a:r>
          </a:p>
        </p:txBody>
      </p:sp>
      <p:sp>
        <p:nvSpPr>
          <p:cNvPr id="3" name="İçerik Yer Tutucusu 2"/>
          <p:cNvSpPr>
            <a:spLocks noGrp="1"/>
          </p:cNvSpPr>
          <p:nvPr>
            <p:ph idx="1"/>
          </p:nvPr>
        </p:nvSpPr>
        <p:spPr/>
        <p:txBody>
          <a:bodyPr/>
          <a:lstStyle/>
          <a:p>
            <a:r>
              <a:rPr lang="tr-TR" dirty="0"/>
              <a:t>Son yıllarda Sağlık Bakanlığı’nın büyük başarı ile yürütülmekte olan </a:t>
            </a:r>
            <a:r>
              <a:rPr lang="tr-TR" dirty="0" err="1"/>
              <a:t>yenidoğan</a:t>
            </a:r>
            <a:r>
              <a:rPr lang="tr-TR" dirty="0"/>
              <a:t> tarama programı ve gelişine teknolojinin nimetleri sayesinde şimdiye hiç karşılaşmadığımız kadar çok işitme engelli çocukla karşı karşıya kalmış durumdayız. </a:t>
            </a:r>
          </a:p>
          <a:p>
            <a:r>
              <a:rPr lang="tr-TR" dirty="0"/>
              <a:t>İşitme kaybı ile doğan ya da bunu kazanan bireyleri tespit etmekte eskisine göre çok daha başarılı oluyor olmamıza rağmen </a:t>
            </a:r>
            <a:r>
              <a:rPr lang="tr-TR" u="sng" dirty="0"/>
              <a:t>asıl hedef</a:t>
            </a:r>
            <a:r>
              <a:rPr lang="tr-TR" dirty="0"/>
              <a:t> bu çocukların tespit edilmesi değil tespit edilen </a:t>
            </a:r>
            <a:r>
              <a:rPr lang="tr-TR" b="1" dirty="0"/>
              <a:t>bu çocukların topluma yarar sağlayan bireyler olarak geri kazanılmasıdır. </a:t>
            </a:r>
          </a:p>
          <a:p>
            <a:r>
              <a:rPr lang="tr-TR" b="1" dirty="0"/>
              <a:t>Bu kazanımın sağlanabilmesi için Aile Hekimleri, KBB ve Çocuk Hastalıkları Uzmanları, tarama yapan </a:t>
            </a:r>
            <a:r>
              <a:rPr lang="tr-TR" b="1" dirty="0" err="1"/>
              <a:t>odyometristler</a:t>
            </a:r>
            <a:r>
              <a:rPr lang="tr-TR" b="1" dirty="0"/>
              <a:t>, konuşma terapistleri ve rehabilitasyon elemanları, öğretmenler ve işitme engelli ailelerinin ortaklaşa çalışması gerekmektedir</a:t>
            </a:r>
            <a:r>
              <a:rPr lang="tr-TR" dirty="0"/>
              <a:t>.</a:t>
            </a:r>
          </a:p>
        </p:txBody>
      </p:sp>
    </p:spTree>
    <p:extLst>
      <p:ext uri="{BB962C8B-B14F-4D97-AF65-F5344CB8AC3E}">
        <p14:creationId xmlns:p14="http://schemas.microsoft.com/office/powerpoint/2010/main" val="1022558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YENİDOĞAN TARAMASI NEDEN ÖNEMLİDİR?</a:t>
            </a:r>
          </a:p>
        </p:txBody>
      </p:sp>
      <p:sp>
        <p:nvSpPr>
          <p:cNvPr id="3" name="İçerik Yer Tutucusu 2"/>
          <p:cNvSpPr>
            <a:spLocks noGrp="1"/>
          </p:cNvSpPr>
          <p:nvPr>
            <p:ph idx="1"/>
          </p:nvPr>
        </p:nvSpPr>
        <p:spPr/>
        <p:txBody>
          <a:bodyPr>
            <a:normAutofit lnSpcReduction="10000"/>
          </a:bodyPr>
          <a:lstStyle/>
          <a:p>
            <a:r>
              <a:rPr lang="tr-TR" b="1" dirty="0"/>
              <a:t>Beynin birinci ve ikinci duysal merkezleri konuşma ve dinlemenin birlikte kullanıldığı durumda en aktif şekilde çalışmaktadır.</a:t>
            </a:r>
            <a:r>
              <a:rPr lang="tr-TR" dirty="0"/>
              <a:t> </a:t>
            </a:r>
          </a:p>
          <a:p>
            <a:r>
              <a:rPr lang="tr-TR" dirty="0"/>
              <a:t>Biliyoruz ki</a:t>
            </a:r>
            <a:r>
              <a:rPr lang="tr-TR" b="1" dirty="0"/>
              <a:t>, ne kadar çok nöron uyarı altındaysa beyin gelişimi o kadar aktive olabilmektedir. Bunun sonucunda tersi de söylenebilir. </a:t>
            </a:r>
          </a:p>
          <a:p>
            <a:r>
              <a:rPr lang="tr-TR" b="1" dirty="0"/>
              <a:t>Yani uyaran olmaması durumunda işitme merkezleri uyaran alamadığı için gerilemektedir</a:t>
            </a:r>
            <a:r>
              <a:rPr lang="tr-TR" dirty="0"/>
              <a:t>. </a:t>
            </a:r>
            <a:r>
              <a:rPr lang="tr-TR" b="1" dirty="0"/>
              <a:t>İlk 3,5 yaşta maksimum düzeyde olan </a:t>
            </a:r>
            <a:r>
              <a:rPr lang="tr-TR" b="1" dirty="0" err="1"/>
              <a:t>nöroplastisiteden</a:t>
            </a:r>
            <a:r>
              <a:rPr lang="tr-TR" b="1" dirty="0"/>
              <a:t> maksimum fayda sağlanabilmesi için mümkün olduğunca çabuk aile ve çocuğun işitme cihazı ile buluşması sağlanması gerektiğini pek çok bilimsel araştırma ispatlamıştır. </a:t>
            </a:r>
          </a:p>
          <a:p>
            <a:r>
              <a:rPr lang="tr-TR" b="1" dirty="0"/>
              <a:t>Sonuç olarak işitme engeli olan </a:t>
            </a:r>
            <a:r>
              <a:rPr lang="tr-TR" b="1" dirty="0" err="1"/>
              <a:t>yenidoğan</a:t>
            </a:r>
            <a:r>
              <a:rPr lang="tr-TR" b="1" dirty="0"/>
              <a:t> bireyin işitme engelli olarak tanımlanması ve rehabilitasyonunun başlatılması </a:t>
            </a:r>
            <a:r>
              <a:rPr lang="tr-TR" b="1" u="sng" dirty="0"/>
              <a:t>NÖRO-GELİŞİM için ACİL durumdur</a:t>
            </a:r>
            <a:r>
              <a:rPr lang="tr-TR" b="1" dirty="0"/>
              <a:t>.</a:t>
            </a:r>
            <a:endParaRPr lang="tr-TR" dirty="0"/>
          </a:p>
        </p:txBody>
      </p:sp>
    </p:spTree>
    <p:extLst>
      <p:ext uri="{BB962C8B-B14F-4D97-AF65-F5344CB8AC3E}">
        <p14:creationId xmlns:p14="http://schemas.microsoft.com/office/powerpoint/2010/main" val="3816907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YENİDOĞAN TARAMASI NEDEN ÖNEMLİDİR?</a:t>
            </a:r>
          </a:p>
        </p:txBody>
      </p:sp>
      <p:sp>
        <p:nvSpPr>
          <p:cNvPr id="3" name="İçerik Yer Tutucusu 2"/>
          <p:cNvSpPr>
            <a:spLocks noGrp="1"/>
          </p:cNvSpPr>
          <p:nvPr>
            <p:ph idx="1"/>
          </p:nvPr>
        </p:nvSpPr>
        <p:spPr/>
        <p:txBody>
          <a:bodyPr>
            <a:normAutofit lnSpcReduction="10000"/>
          </a:bodyPr>
          <a:lstStyle/>
          <a:p>
            <a:r>
              <a:rPr lang="tr-TR" b="1" dirty="0"/>
              <a:t>Beynin birinci ve ikinci duysal merkezleri konuşma ve dinlemenin birlikte kullanıldığı durumda en aktif şekilde çalışmaktadır.</a:t>
            </a:r>
            <a:r>
              <a:rPr lang="tr-TR" dirty="0"/>
              <a:t> </a:t>
            </a:r>
          </a:p>
          <a:p>
            <a:r>
              <a:rPr lang="tr-TR" dirty="0"/>
              <a:t>Biliyoruz ki</a:t>
            </a:r>
            <a:r>
              <a:rPr lang="tr-TR" b="1" dirty="0"/>
              <a:t>, ne kadar çok nöron uyarı altındaysa beyin gelişimi o kadar aktive olabilmektedir. Bunun sonucunda tersi de söylenebilir. </a:t>
            </a:r>
          </a:p>
          <a:p>
            <a:r>
              <a:rPr lang="tr-TR" b="1" dirty="0"/>
              <a:t>Yani uyaran olmaması durumunda işitme merkezleri uyaran alamadığı için gerilemektedir</a:t>
            </a:r>
            <a:r>
              <a:rPr lang="tr-TR" dirty="0"/>
              <a:t>. </a:t>
            </a:r>
            <a:r>
              <a:rPr lang="tr-TR" b="1" dirty="0"/>
              <a:t>İlk 3,5 yaşta maksimum düzeyde olan </a:t>
            </a:r>
            <a:r>
              <a:rPr lang="tr-TR" b="1" dirty="0" err="1"/>
              <a:t>nöroplastisiteden</a:t>
            </a:r>
            <a:r>
              <a:rPr lang="tr-TR" b="1" dirty="0"/>
              <a:t> maksimum fayda sağlanabilmesi için mümkün olduğunca çabuk aile ve çocuğun işitme cihazı ile buluşması sağlanması gerektiğini pek çok bilimsel araştırma ispatlamıştır. </a:t>
            </a:r>
          </a:p>
          <a:p>
            <a:r>
              <a:rPr lang="tr-TR" b="1" dirty="0"/>
              <a:t>Sonuç olarak işitme engeli olan </a:t>
            </a:r>
            <a:r>
              <a:rPr lang="tr-TR" b="1" dirty="0" err="1"/>
              <a:t>yenidoğan</a:t>
            </a:r>
            <a:r>
              <a:rPr lang="tr-TR" b="1" dirty="0"/>
              <a:t> bireyin işitme engelli olarak tanımlanması ve rehabilitasyonunun başlatılması </a:t>
            </a:r>
            <a:r>
              <a:rPr lang="tr-TR" b="1" u="sng" dirty="0"/>
              <a:t>NÖRO-GELİŞİM için ACİL durumdur</a:t>
            </a:r>
            <a:r>
              <a:rPr lang="tr-TR" b="1" dirty="0"/>
              <a:t>.</a:t>
            </a:r>
            <a:endParaRPr lang="tr-TR" dirty="0"/>
          </a:p>
        </p:txBody>
      </p:sp>
    </p:spTree>
    <p:extLst>
      <p:ext uri="{BB962C8B-B14F-4D97-AF65-F5344CB8AC3E}">
        <p14:creationId xmlns:p14="http://schemas.microsoft.com/office/powerpoint/2010/main" val="3866027484"/>
      </p:ext>
    </p:extLst>
  </p:cSld>
  <p:clrMapOvr>
    <a:masterClrMapping/>
  </p:clrMapOvr>
</p:sld>
</file>

<file path=ppt/theme/theme1.xml><?xml version="1.0" encoding="utf-8"?>
<a:theme xmlns:a="http://schemas.openxmlformats.org/drawingml/2006/main" name="Uçak İzi">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TM04033937[[fn=Uçak İzi]]</Template>
  <TotalTime>641</TotalTime>
  <Words>3453</Words>
  <Application>Microsoft Office PowerPoint</Application>
  <PresentationFormat>Geniş ekran</PresentationFormat>
  <Paragraphs>358</Paragraphs>
  <Slides>68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68</vt:i4>
      </vt:variant>
    </vt:vector>
  </HeadingPairs>
  <TitlesOfParts>
    <vt:vector size="73" baseType="lpstr">
      <vt:lpstr>Arial</vt:lpstr>
      <vt:lpstr>Calibri</vt:lpstr>
      <vt:lpstr>Century Gothic</vt:lpstr>
      <vt:lpstr>Times New Roman</vt:lpstr>
      <vt:lpstr>Uçak İzi</vt:lpstr>
      <vt:lpstr>PEDİATRİK ODYOLOJİ</vt:lpstr>
      <vt:lpstr>Pediatrik Odyoloji</vt:lpstr>
      <vt:lpstr>Pediatrik Odyoloji</vt:lpstr>
      <vt:lpstr>YENİDOĞAN TARAMASI NEDEN ÖNEMLİDİR?</vt:lpstr>
      <vt:lpstr>YENİDOĞAN TARAMASI NEDEN ÖNEMLİDİR?</vt:lpstr>
      <vt:lpstr>YENİDOĞAN TARAMASI NEDEN ÖNEMLİDİR?</vt:lpstr>
      <vt:lpstr>YENİDOĞAN TARAMASI NEDEN ÖNEMLİDİR?</vt:lpstr>
      <vt:lpstr>YENİDOĞAN TARAMASI NEDEN ÖNEMLİDİR?</vt:lpstr>
      <vt:lpstr>YENİDOĞAN TARAMASI NEDEN ÖNEMLİDİR?</vt:lpstr>
      <vt:lpstr>YENİDOĞAN TARAMASI NEDEN ÖNEMLİDİR?</vt:lpstr>
      <vt:lpstr>YENİDOĞAN TARAMASI NEDEN ÖNEMLİDİR?</vt:lpstr>
      <vt:lpstr>YENİDOĞAN TARAMASI NEDEN ÖNEMLİDİR?</vt:lpstr>
      <vt:lpstr>YENİDOĞAN TARAMASI NEDEN ÖNEMLİDİR?</vt:lpstr>
      <vt:lpstr>YENİDOĞAN TARAMASI NEDEN ÖNEMLİDİR?</vt:lpstr>
      <vt:lpstr>İŞİTME TARAMA TESTLERİNİN DÜNYA’DA KULLANIMI</vt:lpstr>
      <vt:lpstr>İŞİTME TARAMA TESTLERİNİN DÜNYA’DA KULLANIMI</vt:lpstr>
      <vt:lpstr>İŞİTME TARAMA TESTLERİNİN DÜNYA’DA KULLANIMI</vt:lpstr>
      <vt:lpstr>İŞİTME TARAMA TESTLERİNİN DÜNYA’DA KULLANIMI</vt:lpstr>
      <vt:lpstr>İŞİTME TARAMA TESTLERİNİN DÜNYA’DA KULLANIMI</vt:lpstr>
      <vt:lpstr>İŞİTME TARAMA TESTLERİNİN DÜNYA’DA KULLANIMI</vt:lpstr>
      <vt:lpstr>İŞİTME TARAMA TESTLERİNİN DÜNYA’DA KULLANIMI</vt:lpstr>
      <vt:lpstr>İŞİTME TARAMA TESTLERİNİN DÜNYA’DA KULLANIMI</vt:lpstr>
      <vt:lpstr>İŞİTME TARAMA TESTLERİNİN DÜNYA’DA KULLANIMI</vt:lpstr>
      <vt:lpstr>İŞİTME TARAMA TESTLERİNİN DÜNYA’DA KULLANIMI</vt:lpstr>
      <vt:lpstr>TÜRKİYE’DE YENİDOĞAN İŞİTME TARAMA PROGRAMI</vt:lpstr>
      <vt:lpstr>TÜRKİYE’DE YENİDOĞAN İŞİTME TARAMA PROGRAMI</vt:lpstr>
      <vt:lpstr>TÜRKİYE’DE YENİDOĞAN İŞİTME TARAMA PROGRAMI</vt:lpstr>
      <vt:lpstr>TÜRKİYE’DE YENİDOĞAN İŞİTME TARAMA PROGRAMI</vt:lpstr>
      <vt:lpstr>TÜRKİYE’DE YENİDOĞAN İŞİTME TARAMA PROGRAMI</vt:lpstr>
      <vt:lpstr>TÜRKİYE’DE YENİDOĞAN İŞİTME TARAMA PROGRAMI</vt:lpstr>
      <vt:lpstr>TÜRKİYE’DE YENİDOĞAN İŞİTME TARAMA PROGRAMI</vt:lpstr>
      <vt:lpstr>TÜRKİYE’DE YENİDOĞAN İŞİTME TARAMA PROGRAMI</vt:lpstr>
      <vt:lpstr>TÜRKİYE’DE YENİDOĞAN İŞİTME TARAMA PROGRAMI</vt:lpstr>
      <vt:lpstr>TÜRKİYE’DE YENİDOĞAN İŞİTME TARAMA PROGRAMI</vt:lpstr>
      <vt:lpstr>TÜRKİYE’DE YENİDOĞAN İŞİTME TARAMA PROGRAMI</vt:lpstr>
      <vt:lpstr>TÜRKİYE’DE YENİDOĞAN İŞİTME TARAMA PROGRAMI</vt:lpstr>
      <vt:lpstr>TÜRKİYE’DE YENİDOĞAN İŞİTME TARAMA PROGRAMI</vt:lpstr>
      <vt:lpstr>TÜRKİYE’DE YENİDOĞAN İŞİTME TARAMA PROGRAMI</vt:lpstr>
      <vt:lpstr>TÜRKİYE’DE YENİDOĞAN İŞİTME TARAMA PROGRAMI</vt:lpstr>
      <vt:lpstr>TÜRKİYE’DE YENİDOĞAN İŞİTME TARAMA PROGRAMI</vt:lpstr>
      <vt:lpstr>TÜRKİYE’DE YENİDOĞAN İŞİTME TARAMA PROGRAMI</vt:lpstr>
      <vt:lpstr>PowerPoint Sunusu</vt:lpstr>
      <vt:lpstr>PowerPoint Sunusu</vt:lpstr>
      <vt:lpstr>PowerPoint Sunusu</vt:lpstr>
      <vt:lpstr>PowerPoint Sunusu</vt:lpstr>
      <vt:lpstr>TÜRKİYE’DE YENİDOĞAN İŞİTME TARAMA PROGRAMI</vt:lpstr>
      <vt:lpstr>TÜRKİYE’DE YENİDOĞAN İŞİTME TARAMA PROGRAMI</vt:lpstr>
      <vt:lpstr>TÜRKİYE’DE YENİDOĞAN İŞİTME TARAMA PROGRAMI</vt:lpstr>
      <vt:lpstr>PowerPoint Sunusu</vt:lpstr>
      <vt:lpstr>PowerPoint Sunusu</vt:lpstr>
      <vt:lpstr>TÜRKİYE’DE YENİDOĞAN İŞİTME TARAMA PROGRAMI</vt:lpstr>
      <vt:lpstr>YENİDOĞAN TARAMA PROGRAMINDA KULLANILAN TEST CİHAZLARI</vt:lpstr>
      <vt:lpstr>YENİDOĞAN TARAMA PROGRAMINDA KULLANILAN TEST CİHAZLARI</vt:lpstr>
      <vt:lpstr>YENİDOĞAN TARAMA PROGRAMINDA KULLANILAN TEST CİHAZLARI</vt:lpstr>
      <vt:lpstr>YENİDOĞAN TARAMA PROGRAMINDA KULLANILAN TEST CİHAZLARI</vt:lpstr>
      <vt:lpstr>YENİDOĞAN TARAMA PROGRAMINDA KULLANILAN TEST CİHAZLARI</vt:lpstr>
      <vt:lpstr>YENİDOĞAN TARAMA PROGRAMINDA KULLANILAN TEST CİHAZLARI</vt:lpstr>
      <vt:lpstr>YENİDOĞAN TARAMA PROGRAMINDA KULLANILAN TEST CİHAZLARI</vt:lpstr>
      <vt:lpstr>YENİDOĞAN TARAMA PROGRAMINDA KULLANILAN TEST CİHAZLARI</vt:lpstr>
      <vt:lpstr>YENİDOĞAN TARAMA PROGRAMINDA KULLANILAN TEST CİHAZLARI</vt:lpstr>
      <vt:lpstr>YENİDOĞAN TARAMA PROGRAMINDA KULLANILAN TEST CİHAZLARI</vt:lpstr>
      <vt:lpstr>YENİDOĞAN TARAMA PROGRAMINDA KULLANILAN TEST CİHAZLARI</vt:lpstr>
      <vt:lpstr>YENİDOĞAN TARAMA PROGRAMINDA KULLANILAN TEST CİHAZLARI</vt:lpstr>
      <vt:lpstr>YENİDOĞAN TARAMA PROGRAMINDA KULLANILAN TEST CİHAZLARI</vt:lpstr>
      <vt:lpstr>YENİDOĞAN TARAMA PROGRAMINDA KULLANILAN TEST CİHAZLARI</vt:lpstr>
      <vt:lpstr>YENİDOĞAN TARAMA PROGRAMINDA KULLANILAN TEST CİHAZLARI</vt:lpstr>
      <vt:lpstr>YENİDOĞAN TARAMA PROGRAMINDA KULLANILAN TEST CİHAZLARI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PEDİATRİK ODYOLOJİ</dc:title>
  <dc:creator>Kemal Tuskan</dc:creator>
  <cp:lastModifiedBy>kemal tuskan</cp:lastModifiedBy>
  <cp:revision>97</cp:revision>
  <dcterms:created xsi:type="dcterms:W3CDTF">2017-02-21T09:57:43Z</dcterms:created>
  <dcterms:modified xsi:type="dcterms:W3CDTF">2017-02-26T12:55:07Z</dcterms:modified>
</cp:coreProperties>
</file>