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0"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9" r:id="rId64"/>
    <p:sldId id="318"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a:t>Asıl başlık stili için tıklayın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3/5/2017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a:t>Asıl başlık stili için tıklayın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3/5/2017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a:t>Asıl başlık stili için tıklayın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3/5/2017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a:t>Asıl başlık stili için tıklayın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3/5/2017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a:t>Asıl başlık stili için tıklayın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3/5/2017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a:t>Asıl başlık stili için tıklayın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3/5/2017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a:t>Asıl başlık stili için tıklayın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3/5/2017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a:t>Asıl başlık stili için tıklayın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3/5/2017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5800" y="3132666"/>
            <a:ext cx="5311775" cy="308601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3132666"/>
            <a:ext cx="5334000" cy="308601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a:t>Asıl başlık stili için tıklayın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NUL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a:t>Asıl başlık stili için tıklayın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3/5/2017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858129"/>
            <a:ext cx="9448800" cy="1012874"/>
          </a:xfrm>
        </p:spPr>
        <p:txBody>
          <a:bodyPr>
            <a:normAutofit/>
          </a:bodyPr>
          <a:lstStyle/>
          <a:p>
            <a:r>
              <a:rPr lang="tr-TR" dirty="0"/>
              <a:t>PEDİATRİK ODYOLOJİ</a:t>
            </a:r>
          </a:p>
        </p:txBody>
      </p:sp>
      <p:sp>
        <p:nvSpPr>
          <p:cNvPr id="5" name="Alt Başlık 4"/>
          <p:cNvSpPr>
            <a:spLocks noGrp="1"/>
          </p:cNvSpPr>
          <p:nvPr>
            <p:ph type="subTitle" idx="1"/>
          </p:nvPr>
        </p:nvSpPr>
        <p:spPr>
          <a:xfrm>
            <a:off x="2203938" y="3563815"/>
            <a:ext cx="8616461" cy="1430216"/>
          </a:xfrm>
        </p:spPr>
        <p:txBody>
          <a:bodyPr/>
          <a:lstStyle/>
          <a:p>
            <a:r>
              <a:rPr lang="tr-TR" sz="4000" b="1" dirty="0"/>
              <a:t>Yrd.  Doçent Doktor Kemal </a:t>
            </a:r>
            <a:r>
              <a:rPr lang="tr-TR" sz="4000" b="1" dirty="0" err="1"/>
              <a:t>Tuskan</a:t>
            </a:r>
            <a:endParaRPr lang="tr-TR" sz="4000" b="1" dirty="0"/>
          </a:p>
          <a:p>
            <a:endParaRPr lang="tr-TR" b="1" dirty="0"/>
          </a:p>
        </p:txBody>
      </p:sp>
    </p:spTree>
    <p:extLst>
      <p:ext uri="{BB962C8B-B14F-4D97-AF65-F5344CB8AC3E}">
        <p14:creationId xmlns:p14="http://schemas.microsoft.com/office/powerpoint/2010/main" val="511180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633046" y="2930769"/>
            <a:ext cx="11066585" cy="3118339"/>
          </a:xfrm>
        </p:spPr>
        <p:txBody>
          <a:bodyPr>
            <a:normAutofit/>
          </a:bodyPr>
          <a:lstStyle/>
          <a:p>
            <a:pPr marL="457200" indent="-457200" algn="just">
              <a:buFont typeface="Arial" panose="020B0604020202020204" pitchFamily="34" charset="0"/>
              <a:buChar char="•"/>
            </a:pPr>
            <a:r>
              <a:rPr lang="tr-TR" sz="3200" b="1" dirty="0"/>
              <a:t>İşitme kayıpları en temel iletişim tekniği olan konuşmayı direk lisan gelişimi ve akademik gelişimi ve en sonunda </a:t>
            </a:r>
            <a:r>
              <a:rPr lang="tr-TR" sz="3200" b="1" dirty="0" err="1"/>
              <a:t>sosyopsikolojik</a:t>
            </a:r>
            <a:r>
              <a:rPr lang="tr-TR" sz="3200" b="1" dirty="0"/>
              <a:t> gelişimi </a:t>
            </a:r>
            <a:r>
              <a:rPr lang="tr-TR" sz="3200" b="1" dirty="0" err="1"/>
              <a:t>indirek</a:t>
            </a:r>
            <a:r>
              <a:rPr lang="tr-TR" sz="3200" b="1" dirty="0"/>
              <a:t> olarak etkilemektedir. Bu nedenle işitmenin seviyesini belirlemek çok önemlidir. </a:t>
            </a:r>
          </a:p>
        </p:txBody>
      </p:sp>
    </p:spTree>
    <p:extLst>
      <p:ext uri="{BB962C8B-B14F-4D97-AF65-F5344CB8AC3E}">
        <p14:creationId xmlns:p14="http://schemas.microsoft.com/office/powerpoint/2010/main" val="2535277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633046" y="2930769"/>
            <a:ext cx="11066585" cy="3118339"/>
          </a:xfrm>
        </p:spPr>
        <p:txBody>
          <a:bodyPr>
            <a:normAutofit/>
          </a:bodyPr>
          <a:lstStyle/>
          <a:p>
            <a:pPr marL="457200" indent="-457200" algn="just">
              <a:buFont typeface="Arial" panose="020B0604020202020204" pitchFamily="34" charset="0"/>
              <a:buChar char="•"/>
            </a:pPr>
            <a:r>
              <a:rPr lang="tr-TR" sz="3200" b="1" dirty="0"/>
              <a:t>İşitme kayıpları en temel iletişim tekniği olan konuşmayı direk lisan gelişimi ve akademik gelişimi ve en sonunda </a:t>
            </a:r>
            <a:r>
              <a:rPr lang="tr-TR" sz="3200" b="1" dirty="0" err="1"/>
              <a:t>sosyopsikolojik</a:t>
            </a:r>
            <a:r>
              <a:rPr lang="tr-TR" sz="3200" b="1" dirty="0"/>
              <a:t> gelişimi </a:t>
            </a:r>
            <a:r>
              <a:rPr lang="tr-TR" sz="3200" b="1" dirty="0" err="1"/>
              <a:t>indirek</a:t>
            </a:r>
            <a:r>
              <a:rPr lang="tr-TR" sz="3200" b="1" dirty="0"/>
              <a:t> olarak etkilemektedir. Bu nedenle işitmenin seviyesini belirlemek çok önemlidir. </a:t>
            </a:r>
          </a:p>
        </p:txBody>
      </p:sp>
    </p:spTree>
    <p:extLst>
      <p:ext uri="{BB962C8B-B14F-4D97-AF65-F5344CB8AC3E}">
        <p14:creationId xmlns:p14="http://schemas.microsoft.com/office/powerpoint/2010/main" val="3373515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164124" y="2110154"/>
            <a:ext cx="11535508" cy="4525107"/>
          </a:xfrm>
        </p:spPr>
        <p:txBody>
          <a:bodyPr>
            <a:normAutofit/>
          </a:bodyPr>
          <a:lstStyle/>
          <a:p>
            <a:pPr marL="457200" indent="-457200" algn="just">
              <a:buFont typeface="Arial" panose="020B0604020202020204" pitchFamily="34" charset="0"/>
              <a:buChar char="•"/>
            </a:pPr>
            <a:r>
              <a:rPr lang="tr-TR" sz="3200" b="1" dirty="0"/>
              <a:t>JCIH’ın tüm dünya tarafından artık altın standart olarak kabul ettiği 1-3-6 kuralına göre; </a:t>
            </a:r>
          </a:p>
          <a:p>
            <a:pPr marL="914400" lvl="1" indent="-457200" algn="just">
              <a:buFont typeface="Arial" panose="020B0604020202020204" pitchFamily="34" charset="0"/>
              <a:buChar char="•"/>
            </a:pPr>
            <a:r>
              <a:rPr lang="tr-TR" sz="3200" b="1" dirty="0"/>
              <a:t>Bebekler birinci ayını doldurmadan tarama testinden geçmiş olmalı, </a:t>
            </a:r>
          </a:p>
          <a:p>
            <a:pPr marL="914400" lvl="1" indent="-457200" algn="just">
              <a:buFont typeface="Arial" panose="020B0604020202020204" pitchFamily="34" charset="0"/>
              <a:buChar char="•"/>
            </a:pPr>
            <a:r>
              <a:rPr lang="tr-TR" sz="3200" b="1" dirty="0"/>
              <a:t>Üçüncü ayını doldurmadan işitme kaybının tanısının konulması ve </a:t>
            </a:r>
          </a:p>
          <a:p>
            <a:pPr marL="914400" lvl="1" indent="-457200" algn="just">
              <a:buFont typeface="Arial" panose="020B0604020202020204" pitchFamily="34" charset="0"/>
              <a:buChar char="•"/>
            </a:pPr>
            <a:r>
              <a:rPr lang="tr-TR" sz="3200" b="1" dirty="0"/>
              <a:t>Altıncı ayını doldurmadan rehabilitasyonun ve </a:t>
            </a:r>
            <a:r>
              <a:rPr lang="tr-TR" sz="3200" b="1" dirty="0" err="1"/>
              <a:t>cihazlandırmanın</a:t>
            </a:r>
            <a:r>
              <a:rPr lang="tr-TR" sz="3200" b="1" dirty="0"/>
              <a:t> tamamlanmış olması gerekmektedir.</a:t>
            </a:r>
          </a:p>
        </p:txBody>
      </p:sp>
    </p:spTree>
    <p:extLst>
      <p:ext uri="{BB962C8B-B14F-4D97-AF65-F5344CB8AC3E}">
        <p14:creationId xmlns:p14="http://schemas.microsoft.com/office/powerpoint/2010/main" val="1774938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164124" y="2110154"/>
            <a:ext cx="11535508" cy="4525107"/>
          </a:xfrm>
        </p:spPr>
        <p:txBody>
          <a:bodyPr>
            <a:normAutofit/>
          </a:bodyPr>
          <a:lstStyle/>
          <a:p>
            <a:pPr marL="457200" indent="-457200" algn="just">
              <a:buFont typeface="Arial" panose="020B0604020202020204" pitchFamily="34" charset="0"/>
              <a:buChar char="•"/>
            </a:pPr>
            <a:r>
              <a:rPr lang="tr-TR" sz="3200" b="1" dirty="0"/>
              <a:t>JCIH’ın tüm dünya tarafından artık altın standart olarak kabul ettiği 1-3-6 kuralına göre; </a:t>
            </a:r>
          </a:p>
          <a:p>
            <a:pPr marL="914400" lvl="1" indent="-457200" algn="just">
              <a:buFont typeface="Arial" panose="020B0604020202020204" pitchFamily="34" charset="0"/>
              <a:buChar char="•"/>
            </a:pPr>
            <a:r>
              <a:rPr lang="tr-TR" sz="3200" b="1" dirty="0"/>
              <a:t>Bebekler birinci ayını doldurmadan tarama testinden geçmiş olmalı, </a:t>
            </a:r>
          </a:p>
          <a:p>
            <a:pPr marL="914400" lvl="1" indent="-457200" algn="just">
              <a:buFont typeface="Arial" panose="020B0604020202020204" pitchFamily="34" charset="0"/>
              <a:buChar char="•"/>
            </a:pPr>
            <a:r>
              <a:rPr lang="tr-TR" sz="3200" b="1" dirty="0"/>
              <a:t>Üçüncü ayını doldurmadan işitme kaybının tanısının konulması ve </a:t>
            </a:r>
          </a:p>
          <a:p>
            <a:pPr marL="914400" lvl="1" indent="-457200" algn="just">
              <a:buFont typeface="Arial" panose="020B0604020202020204" pitchFamily="34" charset="0"/>
              <a:buChar char="•"/>
            </a:pPr>
            <a:r>
              <a:rPr lang="tr-TR" sz="3200" b="1" dirty="0"/>
              <a:t>Altıncı ayını doldurmadan rehabilitasyonun ve </a:t>
            </a:r>
            <a:r>
              <a:rPr lang="tr-TR" sz="3200" b="1" dirty="0" err="1"/>
              <a:t>cihazlandırmanın</a:t>
            </a:r>
            <a:r>
              <a:rPr lang="tr-TR" sz="3200" b="1" dirty="0"/>
              <a:t> tamamlanmış olması gerekmektedir.</a:t>
            </a:r>
          </a:p>
        </p:txBody>
      </p:sp>
    </p:spTree>
    <p:extLst>
      <p:ext uri="{BB962C8B-B14F-4D97-AF65-F5344CB8AC3E}">
        <p14:creationId xmlns:p14="http://schemas.microsoft.com/office/powerpoint/2010/main" val="2053138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164124" y="1359878"/>
            <a:ext cx="11535508" cy="5275384"/>
          </a:xfrm>
        </p:spPr>
        <p:txBody>
          <a:bodyPr>
            <a:normAutofit fontScale="92500" lnSpcReduction="20000"/>
          </a:bodyPr>
          <a:lstStyle/>
          <a:p>
            <a:pPr marL="457200" indent="-457200" algn="just">
              <a:buFont typeface="Arial" panose="020B0604020202020204" pitchFamily="34" charset="0"/>
              <a:buChar char="•"/>
            </a:pPr>
            <a:endParaRPr lang="tr-TR" sz="3200" b="1" dirty="0"/>
          </a:p>
          <a:p>
            <a:pPr algn="just"/>
            <a:r>
              <a:rPr lang="tr-TR" sz="3200" b="1" dirty="0"/>
              <a:t>A.	TEST ÖNCESİ ALINMASI UYGULANMASI GEREKEN ANKET</a:t>
            </a:r>
          </a:p>
          <a:p>
            <a:pPr algn="just"/>
            <a:r>
              <a:rPr lang="tr-TR" sz="3200" b="1" dirty="0"/>
              <a:t>Doğum ve Doğum Öncesi</a:t>
            </a:r>
          </a:p>
          <a:p>
            <a:pPr marL="914400" lvl="1" indent="-457200" algn="just">
              <a:buFont typeface="Arial" panose="020B0604020202020204" pitchFamily="34" charset="0"/>
              <a:buChar char="•"/>
            </a:pPr>
            <a:r>
              <a:rPr lang="tr-TR" sz="3200" b="1" dirty="0"/>
              <a:t>Önceki gebelikler</a:t>
            </a:r>
          </a:p>
          <a:p>
            <a:pPr marL="914400" lvl="1" indent="-457200" algn="just">
              <a:buFont typeface="Arial" panose="020B0604020202020204" pitchFamily="34" charset="0"/>
              <a:buChar char="•"/>
            </a:pPr>
            <a:r>
              <a:rPr lang="tr-TR" sz="3200" b="1" dirty="0"/>
              <a:t>Hamilelikte geçirilen hastalıklar</a:t>
            </a:r>
          </a:p>
          <a:p>
            <a:pPr marL="914400" lvl="1" indent="-457200" algn="just">
              <a:buFont typeface="Arial" panose="020B0604020202020204" pitchFamily="34" charset="0"/>
              <a:buChar char="•"/>
            </a:pPr>
            <a:r>
              <a:rPr lang="tr-TR" sz="3200" b="1" dirty="0"/>
              <a:t>RH uyuşmazlığı</a:t>
            </a:r>
          </a:p>
          <a:p>
            <a:pPr marL="914400" lvl="1" indent="-457200" algn="just">
              <a:buFont typeface="Arial" panose="020B0604020202020204" pitchFamily="34" charset="0"/>
              <a:buChar char="•"/>
            </a:pPr>
            <a:r>
              <a:rPr lang="tr-TR" sz="3200" b="1" dirty="0"/>
              <a:t>Hamilelikte görülen komplikasyonlar</a:t>
            </a:r>
          </a:p>
          <a:p>
            <a:pPr marL="914400" lvl="1" indent="-457200" algn="just">
              <a:buFont typeface="Arial" panose="020B0604020202020204" pitchFamily="34" charset="0"/>
              <a:buChar char="•"/>
            </a:pPr>
            <a:r>
              <a:rPr lang="tr-TR" sz="3200" b="1" dirty="0"/>
              <a:t>Hamilelik Süresi</a:t>
            </a:r>
          </a:p>
          <a:p>
            <a:pPr marL="914400" lvl="1" indent="-457200" algn="just">
              <a:buFont typeface="Arial" panose="020B0604020202020204" pitchFamily="34" charset="0"/>
              <a:buChar char="•"/>
            </a:pPr>
            <a:r>
              <a:rPr lang="tr-TR" sz="3200" b="1" dirty="0"/>
              <a:t>Doğum Şekli</a:t>
            </a:r>
          </a:p>
          <a:p>
            <a:pPr marL="914400" lvl="1" indent="-457200" algn="just">
              <a:buFont typeface="Arial" panose="020B0604020202020204" pitchFamily="34" charset="0"/>
              <a:buChar char="•"/>
            </a:pPr>
            <a:r>
              <a:rPr lang="tr-TR" sz="3200" b="1" dirty="0"/>
              <a:t>Doğum Ağırlığı</a:t>
            </a:r>
          </a:p>
          <a:p>
            <a:pPr marL="914400" lvl="1" indent="-457200" algn="just">
              <a:buFont typeface="Arial" panose="020B0604020202020204" pitchFamily="34" charset="0"/>
              <a:buChar char="•"/>
            </a:pPr>
            <a:r>
              <a:rPr lang="tr-TR" sz="3200" b="1" dirty="0"/>
              <a:t>Doğum sırasındaki komplikasyonlar ve bebeğin yoğun bakıma ihtiyaç duyup duymadığı</a:t>
            </a:r>
          </a:p>
          <a:p>
            <a:pPr marL="914400" lvl="1" indent="-457200" algn="just">
              <a:buFont typeface="Arial" panose="020B0604020202020204" pitchFamily="34" charset="0"/>
              <a:buChar char="•"/>
            </a:pPr>
            <a:r>
              <a:rPr lang="tr-TR" sz="3200" b="1" dirty="0"/>
              <a:t>Hastanede kalış süresi</a:t>
            </a:r>
          </a:p>
        </p:txBody>
      </p:sp>
    </p:spTree>
    <p:extLst>
      <p:ext uri="{BB962C8B-B14F-4D97-AF65-F5344CB8AC3E}">
        <p14:creationId xmlns:p14="http://schemas.microsoft.com/office/powerpoint/2010/main" val="1465350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fontScale="92500" lnSpcReduction="20000"/>
          </a:bodyPr>
          <a:lstStyle/>
          <a:p>
            <a:pPr marL="457200" indent="-457200" algn="just">
              <a:buFont typeface="Arial" panose="020B0604020202020204" pitchFamily="34" charset="0"/>
              <a:buChar char="•"/>
            </a:pPr>
            <a:endParaRPr lang="tr-TR" sz="3200" b="1" dirty="0"/>
          </a:p>
          <a:p>
            <a:pPr algn="just"/>
            <a:r>
              <a:rPr lang="tr-TR" sz="3200" b="1" dirty="0"/>
              <a:t>A.	TEST ÖNCESİ ALINMASI UYGULANMASI GEREKEN ANKET</a:t>
            </a:r>
          </a:p>
          <a:p>
            <a:pPr algn="just"/>
            <a:r>
              <a:rPr lang="tr-TR" sz="3200" b="1" dirty="0"/>
              <a:t>Genel Sağlık Hikayesi</a:t>
            </a:r>
          </a:p>
          <a:p>
            <a:pPr marL="457200" indent="-457200" algn="just">
              <a:buFont typeface="Arial" panose="020B0604020202020204" pitchFamily="34" charset="0"/>
              <a:buChar char="•"/>
            </a:pPr>
            <a:r>
              <a:rPr lang="tr-TR" sz="3200" b="1" dirty="0"/>
              <a:t>Alerjik reaksiyonlar</a:t>
            </a:r>
          </a:p>
          <a:p>
            <a:pPr marL="457200" indent="-457200" algn="just">
              <a:buFont typeface="Arial" panose="020B0604020202020204" pitchFamily="34" charset="0"/>
              <a:buChar char="•"/>
            </a:pPr>
            <a:r>
              <a:rPr lang="tr-TR" sz="3200" b="1" dirty="0"/>
              <a:t>Kulak </a:t>
            </a:r>
            <a:r>
              <a:rPr lang="tr-TR" sz="3200" b="1" dirty="0" err="1"/>
              <a:t>infeksiyonları</a:t>
            </a:r>
            <a:endParaRPr lang="tr-TR" sz="3200" b="1" dirty="0"/>
          </a:p>
          <a:p>
            <a:pPr marL="457200" indent="-457200" algn="just">
              <a:buFont typeface="Arial" panose="020B0604020202020204" pitchFamily="34" charset="0"/>
              <a:buChar char="•"/>
            </a:pPr>
            <a:r>
              <a:rPr lang="tr-TR" sz="3200" b="1" dirty="0"/>
              <a:t>39 derece üstünde seyreden ateşler</a:t>
            </a:r>
          </a:p>
          <a:p>
            <a:pPr marL="457200" indent="-457200" algn="just">
              <a:buFont typeface="Arial" panose="020B0604020202020204" pitchFamily="34" charset="0"/>
              <a:buChar char="•"/>
            </a:pPr>
            <a:r>
              <a:rPr lang="tr-TR" sz="3200" b="1" dirty="0"/>
              <a:t>Aşılar</a:t>
            </a:r>
          </a:p>
          <a:p>
            <a:pPr marL="457200" indent="-457200" algn="just">
              <a:buFont typeface="Arial" panose="020B0604020202020204" pitchFamily="34" charset="0"/>
              <a:buChar char="•"/>
            </a:pPr>
            <a:r>
              <a:rPr lang="tr-TR" sz="3200" b="1" dirty="0"/>
              <a:t>Menenjit</a:t>
            </a:r>
          </a:p>
          <a:p>
            <a:pPr marL="457200" indent="-457200" algn="just">
              <a:buFont typeface="Arial" panose="020B0604020202020204" pitchFamily="34" charset="0"/>
              <a:buChar char="•"/>
            </a:pPr>
            <a:r>
              <a:rPr lang="tr-TR" sz="3200" b="1" dirty="0"/>
              <a:t>Tanısı konulmuş </a:t>
            </a:r>
            <a:r>
              <a:rPr lang="tr-TR" sz="3200" b="1" dirty="0" err="1"/>
              <a:t>viral</a:t>
            </a:r>
            <a:r>
              <a:rPr lang="tr-TR" sz="3200" b="1" dirty="0"/>
              <a:t> </a:t>
            </a:r>
            <a:r>
              <a:rPr lang="tr-TR" sz="3200" b="1" dirty="0" err="1"/>
              <a:t>infeksiyonlar</a:t>
            </a:r>
            <a:endParaRPr lang="tr-TR" sz="3200" b="1" dirty="0"/>
          </a:p>
          <a:p>
            <a:pPr marL="457200" indent="-457200" algn="just">
              <a:buFont typeface="Arial" panose="020B0604020202020204" pitchFamily="34" charset="0"/>
              <a:buChar char="•"/>
            </a:pPr>
            <a:r>
              <a:rPr lang="tr-TR" sz="3200" b="1" dirty="0"/>
              <a:t>İlaç kullanımları</a:t>
            </a:r>
          </a:p>
          <a:p>
            <a:pPr marL="457200" indent="-457200" algn="just">
              <a:buFont typeface="Arial" panose="020B0604020202020204" pitchFamily="34" charset="0"/>
              <a:buChar char="•"/>
            </a:pPr>
            <a:r>
              <a:rPr lang="tr-TR" sz="3200" b="1" dirty="0"/>
              <a:t>Kafa travması</a:t>
            </a:r>
          </a:p>
        </p:txBody>
      </p:sp>
    </p:spTree>
    <p:extLst>
      <p:ext uri="{BB962C8B-B14F-4D97-AF65-F5344CB8AC3E}">
        <p14:creationId xmlns:p14="http://schemas.microsoft.com/office/powerpoint/2010/main" val="747485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a:bodyPr>
          <a:lstStyle/>
          <a:p>
            <a:pPr marL="457200" indent="-457200" algn="just">
              <a:buFont typeface="Arial" panose="020B0604020202020204" pitchFamily="34" charset="0"/>
              <a:buChar char="•"/>
            </a:pPr>
            <a:endParaRPr lang="tr-TR" sz="3200" b="1" dirty="0"/>
          </a:p>
          <a:p>
            <a:r>
              <a:rPr lang="tr-TR" sz="3200" b="1" dirty="0"/>
              <a:t>A.TEST ÖNCESİ ALINMASI UYGULANMASI GEREKEN ANKET</a:t>
            </a:r>
          </a:p>
          <a:p>
            <a:endParaRPr lang="tr-TR" sz="3200" b="1" dirty="0"/>
          </a:p>
          <a:p>
            <a:pPr algn="just"/>
            <a:r>
              <a:rPr lang="tr-TR" sz="3200" b="1" dirty="0"/>
              <a:t>Gelişimsel Hikaye</a:t>
            </a:r>
          </a:p>
          <a:p>
            <a:pPr marL="457200" indent="-457200" algn="just">
              <a:buFont typeface="Arial" panose="020B0604020202020204" pitchFamily="34" charset="0"/>
              <a:buChar char="•"/>
            </a:pPr>
            <a:r>
              <a:rPr lang="tr-TR" sz="3200" b="1" dirty="0"/>
              <a:t>Oturma, emekleme ve yürüme zamanları</a:t>
            </a:r>
          </a:p>
          <a:p>
            <a:pPr marL="457200" indent="-457200" algn="just">
              <a:buFont typeface="Arial" panose="020B0604020202020204" pitchFamily="34" charset="0"/>
              <a:buChar char="•"/>
            </a:pPr>
            <a:r>
              <a:rPr lang="tr-TR" sz="3200" b="1" dirty="0"/>
              <a:t>Aile ile iletişim hikayesi (İlk gülüş, ilk kelimeler)</a:t>
            </a:r>
          </a:p>
          <a:p>
            <a:pPr marL="457200" indent="-457200" algn="just">
              <a:buFont typeface="Arial" panose="020B0604020202020204" pitchFamily="34" charset="0"/>
              <a:buChar char="•"/>
            </a:pPr>
            <a:r>
              <a:rPr lang="tr-TR" sz="3200" b="1" dirty="0"/>
              <a:t>Tuvalet alışkanlığının başlama yaşı</a:t>
            </a:r>
          </a:p>
          <a:p>
            <a:pPr marL="457200" indent="-457200" algn="just">
              <a:buFont typeface="Arial" panose="020B0604020202020204" pitchFamily="34" charset="0"/>
              <a:buChar char="•"/>
            </a:pPr>
            <a:endParaRPr lang="tr-TR" sz="3200" b="1" dirty="0"/>
          </a:p>
        </p:txBody>
      </p:sp>
    </p:spTree>
    <p:extLst>
      <p:ext uri="{BB962C8B-B14F-4D97-AF65-F5344CB8AC3E}">
        <p14:creationId xmlns:p14="http://schemas.microsoft.com/office/powerpoint/2010/main" val="3342130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a:bodyPr>
          <a:lstStyle/>
          <a:p>
            <a:pPr marL="457200" indent="-457200" algn="just">
              <a:buFont typeface="Arial" panose="020B0604020202020204" pitchFamily="34" charset="0"/>
              <a:buChar char="•"/>
            </a:pPr>
            <a:endParaRPr lang="tr-TR" sz="3200" b="1" dirty="0"/>
          </a:p>
          <a:p>
            <a:r>
              <a:rPr lang="tr-TR" sz="3200" b="1" dirty="0"/>
              <a:t>A.TEST ÖNCESİ ALINMASI UYGULANMASI GEREKEN ANKET</a:t>
            </a:r>
          </a:p>
          <a:p>
            <a:endParaRPr lang="tr-TR" sz="3200" b="1" dirty="0"/>
          </a:p>
          <a:p>
            <a:pPr algn="just"/>
            <a:r>
              <a:rPr lang="tr-TR" sz="3200" b="1" dirty="0"/>
              <a:t>Eğitim Hikayesi</a:t>
            </a:r>
          </a:p>
          <a:p>
            <a:pPr marL="457200" indent="-457200" algn="just">
              <a:buFont typeface="Arial" panose="020B0604020202020204" pitchFamily="34" charset="0"/>
              <a:buChar char="•"/>
            </a:pPr>
            <a:r>
              <a:rPr lang="tr-TR" sz="3200" b="1" dirty="0"/>
              <a:t>Mevcut okul durumu</a:t>
            </a:r>
          </a:p>
          <a:p>
            <a:pPr marL="457200" indent="-457200" algn="just">
              <a:buFont typeface="Arial" panose="020B0604020202020204" pitchFamily="34" charset="0"/>
              <a:buChar char="•"/>
            </a:pPr>
            <a:r>
              <a:rPr lang="tr-TR" sz="3200" b="1" dirty="0"/>
              <a:t>Mevcut eğitim programı</a:t>
            </a:r>
          </a:p>
          <a:p>
            <a:pPr marL="457200" indent="-457200" algn="just">
              <a:buFont typeface="Arial" panose="020B0604020202020204" pitchFamily="34" charset="0"/>
              <a:buChar char="•"/>
            </a:pPr>
            <a:r>
              <a:rPr lang="tr-TR" sz="3200" b="1" dirty="0"/>
              <a:t>Geçmiş okul başarı hikayesi</a:t>
            </a:r>
          </a:p>
          <a:p>
            <a:pPr marL="457200" indent="-457200" algn="just">
              <a:buFont typeface="Arial" panose="020B0604020202020204" pitchFamily="34" charset="0"/>
              <a:buChar char="•"/>
            </a:pPr>
            <a:r>
              <a:rPr lang="tr-TR" sz="3200" b="1" dirty="0"/>
              <a:t>Okul değişimleri varsa nedenleri</a:t>
            </a:r>
          </a:p>
          <a:p>
            <a:pPr marL="457200" indent="-457200" algn="just">
              <a:buFont typeface="Arial" panose="020B0604020202020204" pitchFamily="34" charset="0"/>
              <a:buChar char="•"/>
            </a:pPr>
            <a:r>
              <a:rPr lang="tr-TR" sz="3200" b="1" dirty="0"/>
              <a:t>Özel eğitim alıyor mu?</a:t>
            </a:r>
          </a:p>
          <a:p>
            <a:pPr marL="457200" indent="-457200" algn="just">
              <a:buFont typeface="Arial" panose="020B0604020202020204" pitchFamily="34" charset="0"/>
              <a:buChar char="•"/>
            </a:pPr>
            <a:endParaRPr lang="tr-TR" sz="3200" b="1" dirty="0"/>
          </a:p>
        </p:txBody>
      </p:sp>
    </p:spTree>
    <p:extLst>
      <p:ext uri="{BB962C8B-B14F-4D97-AF65-F5344CB8AC3E}">
        <p14:creationId xmlns:p14="http://schemas.microsoft.com/office/powerpoint/2010/main" val="3269977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fontScale="85000" lnSpcReduction="20000"/>
          </a:bodyPr>
          <a:lstStyle/>
          <a:p>
            <a:pPr marL="457200" indent="-457200" algn="just">
              <a:buFont typeface="Arial" panose="020B0604020202020204" pitchFamily="34" charset="0"/>
              <a:buChar char="•"/>
            </a:pPr>
            <a:endParaRPr lang="tr-TR" sz="3200" b="1" dirty="0"/>
          </a:p>
          <a:p>
            <a:r>
              <a:rPr lang="tr-TR" sz="3200" b="1" dirty="0"/>
              <a:t>A.TEST ÖNCESİ ALINMASI UYGULANMASI GEREKEN ANKET</a:t>
            </a:r>
          </a:p>
          <a:p>
            <a:endParaRPr lang="tr-TR" sz="3200" b="1" dirty="0"/>
          </a:p>
          <a:p>
            <a:pPr algn="just"/>
            <a:r>
              <a:rPr lang="tr-TR" sz="3200" b="1" dirty="0"/>
              <a:t>İletişim Hikayesi: İşitme</a:t>
            </a:r>
          </a:p>
          <a:p>
            <a:pPr marL="457200" indent="-457200" algn="just">
              <a:buFont typeface="Arial" panose="020B0604020202020204" pitchFamily="34" charset="0"/>
              <a:buChar char="•"/>
            </a:pPr>
            <a:r>
              <a:rPr lang="tr-TR" sz="3200" b="1" dirty="0"/>
              <a:t>Çocuğun işitmesinin anne baba tarafından değerlendirilmesi. Anne babaya göre diğer çocukları normal ise diğer çocukları ile ya da işitmesinin sağlam olduğu bilinen akran çocuklar ile karşılaştırması istenir.</a:t>
            </a:r>
          </a:p>
          <a:p>
            <a:pPr marL="457200" indent="-457200" algn="just">
              <a:buFont typeface="Arial" panose="020B0604020202020204" pitchFamily="34" charset="0"/>
              <a:buChar char="•"/>
            </a:pPr>
            <a:r>
              <a:rPr lang="tr-TR" sz="3200" b="1" dirty="0"/>
              <a:t>Çocuğun tepki verdiği sesler</a:t>
            </a:r>
          </a:p>
          <a:p>
            <a:pPr marL="457200" indent="-457200" algn="just">
              <a:buFont typeface="Arial" panose="020B0604020202020204" pitchFamily="34" charset="0"/>
              <a:buChar char="•"/>
            </a:pPr>
            <a:r>
              <a:rPr lang="tr-TR" sz="3200" b="1" dirty="0"/>
              <a:t>Çocuğun ayırt edebildiği sesler</a:t>
            </a:r>
          </a:p>
          <a:p>
            <a:pPr marL="457200" indent="-457200" algn="just">
              <a:buFont typeface="Arial" panose="020B0604020202020204" pitchFamily="34" charset="0"/>
              <a:buChar char="•"/>
            </a:pPr>
            <a:r>
              <a:rPr lang="tr-TR" sz="3200" b="1" dirty="0"/>
              <a:t>Çocuğun TV ya da diğer elektronik aletlerde tercih ettiği ses düzeyi</a:t>
            </a:r>
          </a:p>
          <a:p>
            <a:pPr marL="457200" indent="-457200" algn="just">
              <a:buFont typeface="Arial" panose="020B0604020202020204" pitchFamily="34" charset="0"/>
              <a:buChar char="•"/>
            </a:pPr>
            <a:r>
              <a:rPr lang="tr-TR" sz="3200" b="1" dirty="0"/>
              <a:t>İşitmenin azaldığı ya da arttığı durumlar</a:t>
            </a:r>
          </a:p>
          <a:p>
            <a:pPr marL="457200" indent="-457200" algn="just">
              <a:buFont typeface="Arial" panose="020B0604020202020204" pitchFamily="34" charset="0"/>
              <a:buChar char="•"/>
            </a:pPr>
            <a:r>
              <a:rPr lang="tr-TR" sz="3200" b="1" dirty="0" err="1"/>
              <a:t>Amplifikasyon</a:t>
            </a:r>
            <a:r>
              <a:rPr lang="tr-TR" sz="3200" b="1" dirty="0"/>
              <a:t> hikayesi</a:t>
            </a:r>
          </a:p>
          <a:p>
            <a:pPr marL="457200" indent="-457200" algn="just">
              <a:buFont typeface="Arial" panose="020B0604020202020204" pitchFamily="34" charset="0"/>
              <a:buChar char="•"/>
            </a:pPr>
            <a:endParaRPr lang="tr-TR" sz="3200" b="1" dirty="0"/>
          </a:p>
        </p:txBody>
      </p:sp>
    </p:spTree>
    <p:extLst>
      <p:ext uri="{BB962C8B-B14F-4D97-AF65-F5344CB8AC3E}">
        <p14:creationId xmlns:p14="http://schemas.microsoft.com/office/powerpoint/2010/main" val="250661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lnSpcReduction="10000"/>
          </a:bodyPr>
          <a:lstStyle/>
          <a:p>
            <a:pPr marL="457200" indent="-457200" algn="just">
              <a:buFont typeface="Arial" panose="020B0604020202020204" pitchFamily="34" charset="0"/>
              <a:buChar char="•"/>
            </a:pPr>
            <a:endParaRPr lang="tr-TR" sz="3200" b="1" dirty="0"/>
          </a:p>
          <a:p>
            <a:r>
              <a:rPr lang="tr-TR" sz="3200" b="1" dirty="0"/>
              <a:t>A.TEST ÖNCESİ ALINMASI UYGULANMASI GEREKEN ANKET</a:t>
            </a:r>
          </a:p>
          <a:p>
            <a:endParaRPr lang="tr-TR" sz="3200" b="1" dirty="0"/>
          </a:p>
          <a:p>
            <a:pPr algn="just"/>
            <a:r>
              <a:rPr lang="tr-TR" sz="3200" b="1" dirty="0"/>
              <a:t>İletişim Hikayesi: Konuşma ve Dil</a:t>
            </a:r>
          </a:p>
          <a:p>
            <a:pPr marL="457200" indent="-457200" algn="just">
              <a:buFont typeface="Arial" panose="020B0604020202020204" pitchFamily="34" charset="0"/>
              <a:buChar char="•"/>
            </a:pPr>
            <a:r>
              <a:rPr lang="tr-TR" sz="3200" b="1" dirty="0"/>
              <a:t>İlk kelime ve ilk cümle yaşı</a:t>
            </a:r>
          </a:p>
          <a:p>
            <a:pPr marL="457200" indent="-457200" algn="just">
              <a:buFont typeface="Arial" panose="020B0604020202020204" pitchFamily="34" charset="0"/>
              <a:buChar char="•"/>
            </a:pPr>
            <a:r>
              <a:rPr lang="tr-TR" sz="3200" b="1" dirty="0"/>
              <a:t>Sözel komutları görsel eşliği olmadan anlayabiliyor mu?</a:t>
            </a:r>
          </a:p>
          <a:p>
            <a:pPr marL="457200" indent="-457200" algn="just">
              <a:buFont typeface="Arial" panose="020B0604020202020204" pitchFamily="34" charset="0"/>
              <a:buChar char="•"/>
            </a:pPr>
            <a:r>
              <a:rPr lang="tr-TR" sz="3200" b="1" dirty="0"/>
              <a:t>Tercih ettiği iletişim modeli</a:t>
            </a:r>
          </a:p>
          <a:p>
            <a:pPr marL="457200" indent="-457200" algn="just">
              <a:buFont typeface="Arial" panose="020B0604020202020204" pitchFamily="34" charset="0"/>
              <a:buChar char="•"/>
            </a:pPr>
            <a:r>
              <a:rPr lang="tr-TR" sz="3200" b="1" dirty="0"/>
              <a:t>Konuşma ve dil becerilerinde ilerleme hızı</a:t>
            </a:r>
          </a:p>
          <a:p>
            <a:pPr marL="457200" indent="-457200" algn="just">
              <a:buFont typeface="Arial" panose="020B0604020202020204" pitchFamily="34" charset="0"/>
              <a:buChar char="•"/>
            </a:pPr>
            <a:r>
              <a:rPr lang="tr-TR" sz="3200" b="1" dirty="0"/>
              <a:t>Konuşma becerisinde gerileme olup olmadığı</a:t>
            </a:r>
          </a:p>
          <a:p>
            <a:pPr marL="457200" indent="-457200" algn="just">
              <a:buFont typeface="Arial" panose="020B0604020202020204" pitchFamily="34" charset="0"/>
              <a:buChar char="•"/>
            </a:pPr>
            <a:endParaRPr lang="tr-TR" sz="3200" b="1" dirty="0"/>
          </a:p>
        </p:txBody>
      </p:sp>
    </p:spTree>
    <p:extLst>
      <p:ext uri="{BB962C8B-B14F-4D97-AF65-F5344CB8AC3E}">
        <p14:creationId xmlns:p14="http://schemas.microsoft.com/office/powerpoint/2010/main" val="4112330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858129"/>
            <a:ext cx="9448800" cy="1012874"/>
          </a:xfrm>
        </p:spPr>
        <p:txBody>
          <a:bodyPr>
            <a:normAutofit/>
          </a:bodyPr>
          <a:lstStyle/>
          <a:p>
            <a:r>
              <a:rPr lang="tr-TR" dirty="0"/>
              <a:t>Davranış </a:t>
            </a:r>
            <a:r>
              <a:rPr lang="tr-TR" dirty="0" err="1"/>
              <a:t>odyometrisi</a:t>
            </a:r>
            <a:endParaRPr lang="tr-TR" dirty="0"/>
          </a:p>
        </p:txBody>
      </p:sp>
      <p:sp>
        <p:nvSpPr>
          <p:cNvPr id="5" name="Alt Başlık 4"/>
          <p:cNvSpPr>
            <a:spLocks noGrp="1"/>
          </p:cNvSpPr>
          <p:nvPr>
            <p:ph type="subTitle" idx="1"/>
          </p:nvPr>
        </p:nvSpPr>
        <p:spPr>
          <a:xfrm>
            <a:off x="633046" y="3188677"/>
            <a:ext cx="11066585" cy="2743200"/>
          </a:xfrm>
        </p:spPr>
        <p:txBody>
          <a:bodyPr>
            <a:normAutofit fontScale="92500"/>
          </a:bodyPr>
          <a:lstStyle/>
          <a:p>
            <a:r>
              <a:rPr lang="tr-TR" sz="3200" b="1" dirty="0"/>
              <a:t>Yrd. Doçent Doktor Kemal </a:t>
            </a:r>
            <a:r>
              <a:rPr lang="tr-TR" sz="3200" b="1" dirty="0" err="1"/>
              <a:t>Tuskan</a:t>
            </a:r>
            <a:endParaRPr lang="tr-TR" sz="3200" b="1" dirty="0"/>
          </a:p>
          <a:p>
            <a:r>
              <a:rPr lang="tr-TR" sz="3200" b="1" dirty="0"/>
              <a:t>kemaltuskan@yahoo.com</a:t>
            </a:r>
          </a:p>
          <a:p>
            <a:r>
              <a:rPr lang="tr-TR" sz="3200" b="1" dirty="0"/>
              <a:t>Telefon +90 533 6854293</a:t>
            </a:r>
          </a:p>
          <a:p>
            <a:r>
              <a:rPr lang="tr-TR" sz="3200" b="1" dirty="0"/>
              <a:t> Pediatrik </a:t>
            </a:r>
            <a:r>
              <a:rPr lang="tr-TR" sz="3200" b="1" dirty="0" err="1"/>
              <a:t>Odyoloji</a:t>
            </a:r>
            <a:r>
              <a:rPr lang="tr-TR" sz="3200" b="1" dirty="0"/>
              <a:t>  </a:t>
            </a:r>
          </a:p>
          <a:p>
            <a:r>
              <a:rPr lang="tr-TR" sz="3200" b="1" dirty="0"/>
              <a:t>https://kemaltuskan.wixsite.com/yrddocdrkemaltuskan </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8097" y="4315453"/>
            <a:ext cx="489648" cy="4896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3725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fontScale="92500" lnSpcReduction="20000"/>
          </a:bodyPr>
          <a:lstStyle/>
          <a:p>
            <a:pPr marL="457200" indent="-457200" algn="just">
              <a:buFont typeface="Arial" panose="020B0604020202020204" pitchFamily="34" charset="0"/>
              <a:buChar char="•"/>
            </a:pPr>
            <a:endParaRPr lang="tr-TR" sz="3200" b="1" dirty="0"/>
          </a:p>
          <a:p>
            <a:r>
              <a:rPr lang="tr-TR" sz="3200" b="1" dirty="0"/>
              <a:t>A.TEST ÖNCESİ ALINMASI UYGULANMASI GEREKEN ANKET</a:t>
            </a:r>
          </a:p>
          <a:p>
            <a:endParaRPr lang="tr-TR" sz="3200" b="1" dirty="0"/>
          </a:p>
          <a:p>
            <a:pPr algn="just"/>
            <a:r>
              <a:rPr lang="tr-TR" sz="3200" b="1" dirty="0"/>
              <a:t>Sosyal Hikaye</a:t>
            </a:r>
          </a:p>
          <a:p>
            <a:pPr marL="457200" indent="-457200" algn="just">
              <a:buFont typeface="Arial" panose="020B0604020202020204" pitchFamily="34" charset="0"/>
              <a:buChar char="•"/>
            </a:pPr>
            <a:r>
              <a:rPr lang="tr-TR" sz="3200" b="1" dirty="0"/>
              <a:t>Kendi kendine yemek </a:t>
            </a:r>
            <a:r>
              <a:rPr lang="tr-TR" sz="3200" b="1" dirty="0" err="1"/>
              <a:t>yemek</a:t>
            </a:r>
            <a:r>
              <a:rPr lang="tr-TR" sz="3200" b="1" dirty="0"/>
              <a:t> ve giyinmeyi </a:t>
            </a:r>
            <a:r>
              <a:rPr lang="tr-TR" sz="3200" b="1" dirty="0" err="1"/>
              <a:t>başarabilirliği</a:t>
            </a:r>
            <a:endParaRPr lang="tr-TR" sz="3200" b="1" dirty="0"/>
          </a:p>
          <a:p>
            <a:pPr marL="457200" indent="-457200" algn="just">
              <a:buFont typeface="Arial" panose="020B0604020202020204" pitchFamily="34" charset="0"/>
              <a:buChar char="•"/>
            </a:pPr>
            <a:r>
              <a:rPr lang="tr-TR" sz="3200" b="1" dirty="0"/>
              <a:t>Diğer çocuklar ile oyuna </a:t>
            </a:r>
            <a:r>
              <a:rPr lang="tr-TR" sz="3200" b="1" dirty="0" err="1"/>
              <a:t>katılabilirliği</a:t>
            </a:r>
            <a:endParaRPr lang="tr-TR" sz="3200" b="1" dirty="0"/>
          </a:p>
          <a:p>
            <a:pPr marL="457200" indent="-457200" algn="just">
              <a:buFont typeface="Arial" panose="020B0604020202020204" pitchFamily="34" charset="0"/>
              <a:buChar char="•"/>
            </a:pPr>
            <a:r>
              <a:rPr lang="tr-TR" sz="3200" b="1" dirty="0"/>
              <a:t>Tercih ettiği oyuncaklar</a:t>
            </a:r>
          </a:p>
          <a:p>
            <a:pPr marL="457200" indent="-457200" algn="just">
              <a:buFont typeface="Arial" panose="020B0604020202020204" pitchFamily="34" charset="0"/>
              <a:buChar char="•"/>
            </a:pPr>
            <a:r>
              <a:rPr lang="tr-TR" sz="3200" b="1" dirty="0"/>
              <a:t>Diğer insanlar ile iletişim kurma yöntemi</a:t>
            </a:r>
          </a:p>
          <a:p>
            <a:pPr algn="just"/>
            <a:r>
              <a:rPr lang="tr-TR" sz="3200" b="1" dirty="0"/>
              <a:t>Medikal geçmişi</a:t>
            </a:r>
          </a:p>
          <a:p>
            <a:pPr marL="457200" indent="-457200" algn="just">
              <a:buFont typeface="Arial" panose="020B0604020202020204" pitchFamily="34" charset="0"/>
              <a:buChar char="•"/>
            </a:pPr>
            <a:r>
              <a:rPr lang="tr-TR" sz="3200" b="1" dirty="0"/>
              <a:t>Aldığı terapiler</a:t>
            </a:r>
          </a:p>
          <a:p>
            <a:pPr marL="457200" indent="-457200" algn="just">
              <a:buFont typeface="Arial" panose="020B0604020202020204" pitchFamily="34" charset="0"/>
              <a:buChar char="•"/>
            </a:pPr>
            <a:r>
              <a:rPr lang="tr-TR" sz="3200" b="1" dirty="0"/>
              <a:t>Diğer doktorlarda muayene hikayesi</a:t>
            </a:r>
          </a:p>
          <a:p>
            <a:pPr marL="457200" indent="-457200" algn="just">
              <a:buFont typeface="Arial" panose="020B0604020202020204" pitchFamily="34" charset="0"/>
              <a:buChar char="•"/>
            </a:pPr>
            <a:endParaRPr lang="tr-TR" sz="3200" b="1" dirty="0"/>
          </a:p>
        </p:txBody>
      </p:sp>
    </p:spTree>
    <p:extLst>
      <p:ext uri="{BB962C8B-B14F-4D97-AF65-F5344CB8AC3E}">
        <p14:creationId xmlns:p14="http://schemas.microsoft.com/office/powerpoint/2010/main" val="35898983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fontScale="92500" lnSpcReduction="20000"/>
          </a:bodyPr>
          <a:lstStyle/>
          <a:p>
            <a:pPr marL="457200" indent="-457200" algn="just">
              <a:buFont typeface="Arial" panose="020B0604020202020204" pitchFamily="34" charset="0"/>
              <a:buChar char="•"/>
            </a:pPr>
            <a:endParaRPr lang="tr-TR" sz="3200" b="1" dirty="0"/>
          </a:p>
          <a:p>
            <a:r>
              <a:rPr lang="tr-TR" sz="3200" b="1" dirty="0"/>
              <a:t>A.TEST ÖNCESİ ALINMASI UYGULANMASI GEREKEN ANKET</a:t>
            </a:r>
          </a:p>
          <a:p>
            <a:endParaRPr lang="tr-TR" sz="3200" b="1" dirty="0"/>
          </a:p>
          <a:p>
            <a:pPr algn="just"/>
            <a:r>
              <a:rPr lang="tr-TR" sz="3200" b="1" dirty="0"/>
              <a:t>Anket alma yöntemi mutlaka hem maliyet arttırıcıdır hem de zaman kaybına yol açmaktadır. </a:t>
            </a:r>
          </a:p>
          <a:p>
            <a:pPr algn="just"/>
            <a:r>
              <a:rPr lang="tr-TR" sz="3200" b="1" dirty="0"/>
              <a:t>Ancak bu sayede;</a:t>
            </a:r>
          </a:p>
          <a:p>
            <a:pPr algn="just"/>
            <a:r>
              <a:rPr lang="tr-TR" sz="3200" b="1" dirty="0"/>
              <a:t>1.En uygun test bataryasını seçimi</a:t>
            </a:r>
          </a:p>
          <a:p>
            <a:pPr algn="just"/>
            <a:r>
              <a:rPr lang="tr-TR" sz="3200" b="1" dirty="0"/>
              <a:t>2.Test sırasında kullanılacak materyallerin ve test şeklinin belirlenmesi</a:t>
            </a:r>
          </a:p>
          <a:p>
            <a:pPr algn="just"/>
            <a:r>
              <a:rPr lang="tr-TR" sz="3200" b="1" dirty="0"/>
              <a:t>3.Ailenin çocuğa olan ilgisinin saptanması</a:t>
            </a:r>
          </a:p>
          <a:p>
            <a:pPr algn="just"/>
            <a:r>
              <a:rPr lang="tr-TR" sz="3200" b="1" dirty="0"/>
              <a:t>4.Hasta ve ailesinin </a:t>
            </a:r>
            <a:r>
              <a:rPr lang="tr-TR" sz="3200" b="1" dirty="0" err="1"/>
              <a:t>odyolog</a:t>
            </a:r>
            <a:r>
              <a:rPr lang="tr-TR" sz="3200" b="1" dirty="0"/>
              <a:t> tarafından tanınması sağlanmaktadır.</a:t>
            </a:r>
          </a:p>
          <a:p>
            <a:pPr marL="457200" indent="-457200" algn="just">
              <a:buFont typeface="Arial" panose="020B0604020202020204" pitchFamily="34" charset="0"/>
              <a:buChar char="•"/>
            </a:pPr>
            <a:endParaRPr lang="tr-TR" sz="3200" b="1" dirty="0"/>
          </a:p>
        </p:txBody>
      </p:sp>
    </p:spTree>
    <p:extLst>
      <p:ext uri="{BB962C8B-B14F-4D97-AF65-F5344CB8AC3E}">
        <p14:creationId xmlns:p14="http://schemas.microsoft.com/office/powerpoint/2010/main" val="1821218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lnSpcReduction="10000"/>
          </a:bodyPr>
          <a:lstStyle/>
          <a:p>
            <a:pPr marL="457200" indent="-457200" algn="just">
              <a:buFont typeface="Arial" panose="020B0604020202020204" pitchFamily="34" charset="0"/>
              <a:buChar char="•"/>
            </a:pPr>
            <a:endParaRPr lang="tr-TR" sz="3200" b="1" dirty="0"/>
          </a:p>
          <a:p>
            <a:r>
              <a:rPr lang="tr-TR" sz="3200" b="1" dirty="0"/>
              <a:t>B.OTOSKOPİ</a:t>
            </a:r>
          </a:p>
          <a:p>
            <a:pPr marL="457200" indent="-457200">
              <a:buFont typeface="Arial" panose="020B0604020202020204" pitchFamily="34" charset="0"/>
              <a:buChar char="•"/>
            </a:pPr>
            <a:r>
              <a:rPr lang="tr-TR" sz="3200" b="1" dirty="0" err="1"/>
              <a:t>Odyolojik</a:t>
            </a:r>
            <a:r>
              <a:rPr lang="tr-TR" sz="3200" b="1" dirty="0"/>
              <a:t> muayeneye başlamadan önce her iki kulağın durumunun muayene ile anlaşılması gerekmektedir. </a:t>
            </a:r>
          </a:p>
          <a:p>
            <a:pPr marL="457200" indent="-457200">
              <a:buFont typeface="Arial" panose="020B0604020202020204" pitchFamily="34" charset="0"/>
              <a:buChar char="•"/>
            </a:pPr>
            <a:r>
              <a:rPr lang="tr-TR" sz="3200" b="1" dirty="0" err="1"/>
              <a:t>Otoskopi</a:t>
            </a:r>
            <a:r>
              <a:rPr lang="tr-TR" sz="3200" b="1" dirty="0"/>
              <a:t> dış kulak yolu, kulak zarını görmemizi ve orta kulak hakkında fikir sahibi olmamızı sağlayan önemli bir muayene aracıdır.</a:t>
            </a:r>
          </a:p>
          <a:p>
            <a:pPr marL="457200" indent="-457200">
              <a:buFont typeface="Arial" panose="020B0604020202020204" pitchFamily="34" charset="0"/>
              <a:buChar char="•"/>
            </a:pPr>
            <a:r>
              <a:rPr lang="tr-TR" sz="3200" b="1" dirty="0"/>
              <a:t>Genel kural </a:t>
            </a:r>
            <a:r>
              <a:rPr lang="tr-TR" sz="3200" b="1" dirty="0" err="1"/>
              <a:t>kural</a:t>
            </a:r>
            <a:r>
              <a:rPr lang="tr-TR" sz="3200" b="1" dirty="0"/>
              <a:t> olarak </a:t>
            </a:r>
            <a:r>
              <a:rPr lang="tr-TR" sz="3200" b="1" dirty="0" err="1"/>
              <a:t>otoskopik</a:t>
            </a:r>
            <a:r>
              <a:rPr lang="tr-TR" sz="3200" b="1" dirty="0"/>
              <a:t> muayenesi yapılmamış hiçbir bireye </a:t>
            </a:r>
            <a:r>
              <a:rPr lang="tr-TR" sz="3200" b="1" dirty="0" err="1"/>
              <a:t>odyolojik</a:t>
            </a:r>
            <a:r>
              <a:rPr lang="tr-TR" sz="3200" b="1" dirty="0"/>
              <a:t> testler uygulanmamalıdır.</a:t>
            </a:r>
          </a:p>
          <a:p>
            <a:pPr marL="457200" indent="-457200" algn="just">
              <a:buFont typeface="Arial" panose="020B0604020202020204" pitchFamily="34" charset="0"/>
              <a:buChar char="•"/>
            </a:pPr>
            <a:endParaRPr lang="tr-TR" sz="3200" b="1" dirty="0"/>
          </a:p>
        </p:txBody>
      </p:sp>
    </p:spTree>
    <p:extLst>
      <p:ext uri="{BB962C8B-B14F-4D97-AF65-F5344CB8AC3E}">
        <p14:creationId xmlns:p14="http://schemas.microsoft.com/office/powerpoint/2010/main" val="3234647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a:bodyPr>
          <a:lstStyle/>
          <a:p>
            <a:pPr marL="457200" indent="-457200" algn="just">
              <a:buFont typeface="Arial" panose="020B0604020202020204" pitchFamily="34" charset="0"/>
              <a:buChar char="•"/>
            </a:pPr>
            <a:endParaRPr lang="tr-TR" sz="3200" b="1" dirty="0"/>
          </a:p>
          <a:p>
            <a:r>
              <a:rPr lang="tr-TR" sz="3200" b="1" dirty="0"/>
              <a:t>B.OTOSKOPİ</a:t>
            </a:r>
          </a:p>
          <a:p>
            <a:pPr algn="just"/>
            <a:endParaRPr lang="tr-TR" sz="3200" b="1" dirty="0"/>
          </a:p>
        </p:txBody>
      </p:sp>
      <p:pic>
        <p:nvPicPr>
          <p:cNvPr id="2" name="Resim 1"/>
          <p:cNvPicPr>
            <a:picLocks noChangeAspect="1"/>
          </p:cNvPicPr>
          <p:nvPr/>
        </p:nvPicPr>
        <p:blipFill>
          <a:blip r:embed="rId2"/>
          <a:stretch>
            <a:fillRect/>
          </a:stretch>
        </p:blipFill>
        <p:spPr>
          <a:xfrm>
            <a:off x="576776" y="2636451"/>
            <a:ext cx="11015002" cy="1585097"/>
          </a:xfrm>
          <a:prstGeom prst="rect">
            <a:avLst/>
          </a:prstGeom>
        </p:spPr>
      </p:pic>
      <p:pic>
        <p:nvPicPr>
          <p:cNvPr id="3" name="Resim 2"/>
          <p:cNvPicPr>
            <a:picLocks noChangeAspect="1"/>
          </p:cNvPicPr>
          <p:nvPr/>
        </p:nvPicPr>
        <p:blipFill>
          <a:blip r:embed="rId2"/>
          <a:stretch>
            <a:fillRect/>
          </a:stretch>
        </p:blipFill>
        <p:spPr>
          <a:xfrm>
            <a:off x="3387654" y="4492587"/>
            <a:ext cx="1871634" cy="1871634"/>
          </a:xfrm>
          <a:prstGeom prst="rect">
            <a:avLst/>
          </a:prstGeom>
        </p:spPr>
      </p:pic>
      <p:pic>
        <p:nvPicPr>
          <p:cNvPr id="6" name="Resim 5"/>
          <p:cNvPicPr>
            <a:picLocks noChangeAspect="1"/>
          </p:cNvPicPr>
          <p:nvPr/>
        </p:nvPicPr>
        <p:blipFill>
          <a:blip r:embed="rId2"/>
          <a:stretch>
            <a:fillRect/>
          </a:stretch>
        </p:blipFill>
        <p:spPr>
          <a:xfrm>
            <a:off x="6757558" y="4492587"/>
            <a:ext cx="2109399" cy="1774090"/>
          </a:xfrm>
          <a:prstGeom prst="rect">
            <a:avLst/>
          </a:prstGeom>
        </p:spPr>
      </p:pic>
    </p:spTree>
    <p:extLst>
      <p:ext uri="{BB962C8B-B14F-4D97-AF65-F5344CB8AC3E}">
        <p14:creationId xmlns:p14="http://schemas.microsoft.com/office/powerpoint/2010/main" val="2414997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fontScale="92500" lnSpcReduction="20000"/>
          </a:bodyPr>
          <a:lstStyle/>
          <a:p>
            <a:pPr marL="457200" indent="-457200" algn="just">
              <a:buFont typeface="Arial" panose="020B0604020202020204" pitchFamily="34" charset="0"/>
              <a:buChar char="•"/>
            </a:pPr>
            <a:endParaRPr lang="tr-TR" sz="3200" b="1" dirty="0"/>
          </a:p>
          <a:p>
            <a:r>
              <a:rPr lang="tr-TR" sz="3200" b="1" dirty="0"/>
              <a:t>C.	KLİNİK TESTLER-Diyapazon Testleri</a:t>
            </a:r>
          </a:p>
          <a:p>
            <a:pPr marL="457200" indent="-457200">
              <a:buFont typeface="Arial" panose="020B0604020202020204" pitchFamily="34" charset="0"/>
              <a:buChar char="•"/>
            </a:pPr>
            <a:r>
              <a:rPr lang="tr-TR" sz="3200" b="1" dirty="0"/>
              <a:t>Diyapazon testleri yapılmadan kulak muayenesi bitmiş kabul edilemez. </a:t>
            </a:r>
          </a:p>
          <a:p>
            <a:pPr marL="457200" indent="-457200">
              <a:buFont typeface="Arial" panose="020B0604020202020204" pitchFamily="34" charset="0"/>
              <a:buChar char="•"/>
            </a:pPr>
            <a:r>
              <a:rPr lang="tr-TR" sz="3200" b="1" dirty="0"/>
              <a:t>Diyapazon testleri bize hastada bir işitme kaybının varlığı ve tipi hakkında çok yararlı bilgiler verir. </a:t>
            </a:r>
          </a:p>
          <a:p>
            <a:pPr marL="457200" indent="-457200">
              <a:buFont typeface="Arial" panose="020B0604020202020204" pitchFamily="34" charset="0"/>
              <a:buChar char="•"/>
            </a:pPr>
            <a:r>
              <a:rPr lang="tr-TR" sz="3200" b="1" dirty="0"/>
              <a:t>Subjektif değerlendirmelerdir ve hastanın vereceği cevaplara dayalı değerlendirmeler olduğundan sonuçlarda belirsizlik ve simülasyon olasılığı vardır.</a:t>
            </a:r>
          </a:p>
          <a:p>
            <a:pPr marL="457200" indent="-457200">
              <a:buFont typeface="Arial" panose="020B0604020202020204" pitchFamily="34" charset="0"/>
              <a:buChar char="•"/>
            </a:pPr>
            <a:r>
              <a:rPr lang="tr-TR" sz="3200" b="1" dirty="0"/>
              <a:t>Ayrıca bu testler hastada </a:t>
            </a:r>
            <a:r>
              <a:rPr lang="tr-TR" sz="3200" b="1" dirty="0" err="1"/>
              <a:t>mikst</a:t>
            </a:r>
            <a:r>
              <a:rPr lang="tr-TR" sz="3200" b="1" dirty="0"/>
              <a:t> tip işitme kaybı varsa güvenilir sonuç vermeyebilir, ancak saf iletim veya saf </a:t>
            </a:r>
            <a:r>
              <a:rPr lang="tr-TR" sz="3200" b="1" dirty="0" err="1"/>
              <a:t>sensörinöral</a:t>
            </a:r>
            <a:r>
              <a:rPr lang="tr-TR" sz="3200" b="1" dirty="0"/>
              <a:t> işitme kaybı durumlarında sağlıklı yorumlar yapılabilir.</a:t>
            </a:r>
          </a:p>
          <a:p>
            <a:pPr marL="457200" indent="-457200" algn="just">
              <a:buFont typeface="Arial" panose="020B0604020202020204" pitchFamily="34" charset="0"/>
              <a:buChar char="•"/>
            </a:pPr>
            <a:endParaRPr lang="tr-TR" sz="3200" b="1" dirty="0"/>
          </a:p>
        </p:txBody>
      </p:sp>
    </p:spTree>
    <p:extLst>
      <p:ext uri="{BB962C8B-B14F-4D97-AF65-F5344CB8AC3E}">
        <p14:creationId xmlns:p14="http://schemas.microsoft.com/office/powerpoint/2010/main" val="16706787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a:bodyPr>
          <a:lstStyle/>
          <a:p>
            <a:pPr marL="457200" indent="-457200" algn="just">
              <a:buFont typeface="Arial" panose="020B0604020202020204" pitchFamily="34" charset="0"/>
              <a:buChar char="•"/>
            </a:pPr>
            <a:endParaRPr lang="tr-TR" sz="3200" b="1" dirty="0"/>
          </a:p>
          <a:p>
            <a:r>
              <a:rPr lang="tr-TR" sz="3200" b="1" dirty="0"/>
              <a:t>C.	KLİNİK TESTLER-Diyapazon Testleri</a:t>
            </a:r>
          </a:p>
          <a:p>
            <a:pPr marL="457200" indent="-457200">
              <a:buFont typeface="Arial" panose="020B0604020202020204" pitchFamily="34" charset="0"/>
              <a:buChar char="•"/>
            </a:pPr>
            <a:r>
              <a:rPr lang="tr-TR" sz="3200" b="1" dirty="0"/>
              <a:t>Diyapazon testlerinde kullanılan diyapazonların frekansları 128’in katları şeklinde artar (128, 256, 512, 1024, 2048 Hz.). </a:t>
            </a:r>
          </a:p>
          <a:p>
            <a:pPr marL="457200" indent="-457200">
              <a:buFont typeface="Arial" panose="020B0604020202020204" pitchFamily="34" charset="0"/>
              <a:buChar char="•"/>
            </a:pPr>
            <a:r>
              <a:rPr lang="tr-TR" sz="3200" b="1" dirty="0"/>
              <a:t>Ancak 128 Hz. Diyapazonda ses </a:t>
            </a:r>
            <a:r>
              <a:rPr lang="tr-TR" sz="3200" b="1" dirty="0" err="1"/>
              <a:t>duyumasa</a:t>
            </a:r>
            <a:r>
              <a:rPr lang="tr-TR" sz="3200" b="1" dirty="0"/>
              <a:t> da vibrasyon algılanabildiğinden hatalı değerlendirmeler yapılabilir.</a:t>
            </a:r>
          </a:p>
          <a:p>
            <a:pPr marL="457200" indent="-457200">
              <a:buFont typeface="Arial" panose="020B0604020202020204" pitchFamily="34" charset="0"/>
              <a:buChar char="•"/>
            </a:pPr>
            <a:r>
              <a:rPr lang="tr-TR" sz="3200" b="1" dirty="0"/>
              <a:t>Rutin olarak kullanılan 512 Hz.’</a:t>
            </a:r>
            <a:r>
              <a:rPr lang="tr-TR" sz="3200" b="1" dirty="0" err="1"/>
              <a:t>lik</a:t>
            </a:r>
            <a:r>
              <a:rPr lang="tr-TR" sz="3200" b="1" dirty="0"/>
              <a:t> diyapazondur.</a:t>
            </a:r>
          </a:p>
        </p:txBody>
      </p:sp>
    </p:spTree>
    <p:extLst>
      <p:ext uri="{BB962C8B-B14F-4D97-AF65-F5344CB8AC3E}">
        <p14:creationId xmlns:p14="http://schemas.microsoft.com/office/powerpoint/2010/main" val="1650911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fontScale="92500" lnSpcReduction="20000"/>
          </a:bodyPr>
          <a:lstStyle/>
          <a:p>
            <a:pPr marL="457200" indent="-457200" algn="just">
              <a:buFont typeface="Arial" panose="020B0604020202020204" pitchFamily="34" charset="0"/>
              <a:buChar char="•"/>
            </a:pPr>
            <a:endParaRPr lang="tr-TR" sz="3200" b="1" dirty="0"/>
          </a:p>
          <a:p>
            <a:r>
              <a:rPr lang="tr-TR" sz="3200" b="1" dirty="0"/>
              <a:t>C.	KLİNİK TESTLER-Diyapazon Testleri</a:t>
            </a:r>
          </a:p>
          <a:p>
            <a:pPr marL="457200" indent="-457200">
              <a:buFont typeface="Arial" panose="020B0604020202020204" pitchFamily="34" charset="0"/>
              <a:buChar char="•"/>
            </a:pPr>
            <a:r>
              <a:rPr lang="tr-TR" sz="3200" b="1" dirty="0"/>
              <a:t>Rinne Testi:</a:t>
            </a:r>
          </a:p>
          <a:p>
            <a:pPr marL="914400" lvl="1" indent="-457200" algn="l">
              <a:buFont typeface="Arial" panose="020B0604020202020204" pitchFamily="34" charset="0"/>
              <a:buChar char="•"/>
            </a:pPr>
            <a:r>
              <a:rPr lang="tr-TR" sz="3200" b="1" dirty="0"/>
              <a:t>Bir kulakta iletim tipi işitme kaybı varlığını araştırmak amacıyla, o kulağın işitmesinin kemik ve hava yollarından karşılaştırılması esasına dayanan bir diyapazon testidir.</a:t>
            </a:r>
          </a:p>
          <a:p>
            <a:pPr marL="914400" lvl="1" indent="-457200" algn="l">
              <a:buFont typeface="Arial" panose="020B0604020202020204" pitchFamily="34" charset="0"/>
              <a:buChar char="•"/>
            </a:pPr>
            <a:r>
              <a:rPr lang="tr-TR" sz="3200" b="1" dirty="0"/>
              <a:t>Önce titreşen diyapazonun dip kısmı </a:t>
            </a:r>
            <a:r>
              <a:rPr lang="tr-TR" sz="3200" b="1" dirty="0" err="1"/>
              <a:t>mastoid</a:t>
            </a:r>
            <a:r>
              <a:rPr lang="tr-TR" sz="3200" b="1" dirty="0"/>
              <a:t> </a:t>
            </a:r>
            <a:r>
              <a:rPr lang="tr-TR" sz="3200" b="1" dirty="0" err="1"/>
              <a:t>planuma</a:t>
            </a:r>
            <a:r>
              <a:rPr lang="tr-TR" sz="3200" b="1" dirty="0"/>
              <a:t> yerleştirilir ve hastadan sesi işitmez  olduğunda haber vermesi istenir. </a:t>
            </a:r>
          </a:p>
          <a:p>
            <a:pPr marL="914400" lvl="1" indent="-457200" algn="l">
              <a:buFont typeface="Arial" panose="020B0604020202020204" pitchFamily="34" charset="0"/>
              <a:buChar char="•"/>
            </a:pPr>
            <a:r>
              <a:rPr lang="tr-TR" sz="3200" b="1" dirty="0"/>
              <a:t>Hastanın kemik yolundan işitmesi bittiğinde diyapazon dış kulak yolu önüne yaklaştırılır ve hastaya sesi duyup duymadığı sorulur. Duyuyor ise “Rinne pozitif”, aksi halde “Rinne negatif” olarak ifade edilir.</a:t>
            </a:r>
          </a:p>
        </p:txBody>
      </p:sp>
    </p:spTree>
    <p:extLst>
      <p:ext uri="{BB962C8B-B14F-4D97-AF65-F5344CB8AC3E}">
        <p14:creationId xmlns:p14="http://schemas.microsoft.com/office/powerpoint/2010/main" val="4046317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6"/>
            <a:ext cx="11535508" cy="5637271"/>
          </a:xfrm>
        </p:spPr>
        <p:txBody>
          <a:bodyPr>
            <a:normAutofit fontScale="70000" lnSpcReduction="20000"/>
          </a:bodyPr>
          <a:lstStyle/>
          <a:p>
            <a:pPr marL="457200" indent="-457200" algn="just">
              <a:buFont typeface="Arial" panose="020B0604020202020204" pitchFamily="34" charset="0"/>
              <a:buChar char="•"/>
            </a:pPr>
            <a:endParaRPr lang="tr-TR" sz="3200" b="1" dirty="0"/>
          </a:p>
          <a:p>
            <a:r>
              <a:rPr lang="tr-TR" sz="3200" b="1" dirty="0"/>
              <a:t>C.	KLİNİK TESTLER-Diyapazon Testleri</a:t>
            </a:r>
          </a:p>
          <a:p>
            <a:pPr marL="457200" indent="-457200">
              <a:buFont typeface="Arial" panose="020B0604020202020204" pitchFamily="34" charset="0"/>
              <a:buChar char="•"/>
            </a:pPr>
            <a:r>
              <a:rPr lang="tr-TR" sz="3200" b="1" dirty="0"/>
              <a:t>Rinne Testi: (Yorum)</a:t>
            </a:r>
          </a:p>
          <a:p>
            <a:pPr marL="914400" lvl="1" indent="-457200" algn="l">
              <a:buFont typeface="Arial" panose="020B0604020202020204" pitchFamily="34" charset="0"/>
              <a:buChar char="•"/>
            </a:pPr>
            <a:r>
              <a:rPr lang="tr-TR" sz="3400" b="1" dirty="0"/>
              <a:t>Kulak hastalığı olmayan kişilerde diyapazonun sesi kemik yolundan duyulmaz olduktan sonra diyapazon dış kulak yolu önüne getirildiğinde hava yolundan işitme devam eder. Bu durumda “ hava yolu kemik yolundan uzundur” (Rinne pozitif).</a:t>
            </a:r>
          </a:p>
          <a:p>
            <a:pPr marL="914400" lvl="1" indent="-457200" algn="l">
              <a:buFont typeface="Arial" panose="020B0604020202020204" pitchFamily="34" charset="0"/>
              <a:buChar char="•"/>
            </a:pPr>
            <a:r>
              <a:rPr lang="tr-TR" sz="3400" b="1" dirty="0"/>
              <a:t>Eğer kemik yolundan işitme bittikten sonra hasta diyapazonun sesini dış kulak yolu önünden de duyamazsa “hava yolu kemik yolundan uzun değildir” (Rinne negatif) olarak ifade edilir.</a:t>
            </a:r>
          </a:p>
          <a:p>
            <a:pPr marL="914400" lvl="1" indent="-457200" algn="l">
              <a:buFont typeface="Arial" panose="020B0604020202020204" pitchFamily="34" charset="0"/>
              <a:buChar char="•"/>
            </a:pPr>
            <a:r>
              <a:rPr lang="tr-TR" sz="3400" b="1" dirty="0"/>
              <a:t>İşitmenin kemik yolundan daha uzun süre duyulması hava yolunda bir azalmayı (iletim tipi işitme kaybını) gösterir. </a:t>
            </a:r>
          </a:p>
          <a:p>
            <a:pPr marL="914400" lvl="1" indent="-457200" algn="l">
              <a:buFont typeface="Arial" panose="020B0604020202020204" pitchFamily="34" charset="0"/>
              <a:buChar char="•"/>
            </a:pPr>
            <a:r>
              <a:rPr lang="tr-TR" sz="3400" b="1" dirty="0"/>
              <a:t>Tek taraflı ileri derecede </a:t>
            </a:r>
            <a:r>
              <a:rPr lang="tr-TR" sz="3400" b="1" dirty="0" err="1"/>
              <a:t>sensöri-nöral</a:t>
            </a:r>
            <a:r>
              <a:rPr lang="tr-TR" sz="3400" b="1" dirty="0"/>
              <a:t> işitme kaybı olan hastalarda Rinne testinin kemik oylu fazında diyapazonun sesi kemikten karşı kulağa iletilebilir. Daha sonra dış kulak yolu önüne getirilen diyapazon hastadaki çok şiddetli işitme kaybı nedeniyle duyulamayacağından testin sonucu “Rinne negatif” olarak değerlendirilebilir. Bu durum “Yalancı Rinne negatifliği” olarak ifade edilir. </a:t>
            </a:r>
          </a:p>
        </p:txBody>
      </p:sp>
    </p:spTree>
    <p:extLst>
      <p:ext uri="{BB962C8B-B14F-4D97-AF65-F5344CB8AC3E}">
        <p14:creationId xmlns:p14="http://schemas.microsoft.com/office/powerpoint/2010/main" val="3670488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7"/>
            <a:ext cx="11535508" cy="5275384"/>
          </a:xfrm>
        </p:spPr>
        <p:txBody>
          <a:bodyPr>
            <a:normAutofit fontScale="85000" lnSpcReduction="10000"/>
          </a:bodyPr>
          <a:lstStyle/>
          <a:p>
            <a:pPr marL="457200" indent="-457200" algn="just">
              <a:buFont typeface="Arial" panose="020B0604020202020204" pitchFamily="34" charset="0"/>
              <a:buChar char="•"/>
            </a:pPr>
            <a:endParaRPr lang="tr-TR" sz="3200" b="1" dirty="0"/>
          </a:p>
          <a:p>
            <a:r>
              <a:rPr lang="tr-TR" sz="3200" b="1" dirty="0"/>
              <a:t>C.	KLİNİK TESTLER-Diyapazon Testleri</a:t>
            </a:r>
          </a:p>
          <a:p>
            <a:pPr marL="457200" indent="-457200">
              <a:buFont typeface="Arial" panose="020B0604020202020204" pitchFamily="34" charset="0"/>
              <a:buChar char="•"/>
            </a:pPr>
            <a:r>
              <a:rPr lang="tr-TR" sz="3200" b="1" dirty="0"/>
              <a:t>Weber Testi:  </a:t>
            </a:r>
          </a:p>
          <a:p>
            <a:pPr marL="914400" lvl="1" indent="-457200" algn="l">
              <a:buFont typeface="Arial" panose="020B0604020202020204" pitchFamily="34" charset="0"/>
              <a:buChar char="•"/>
            </a:pPr>
            <a:r>
              <a:rPr lang="tr-TR" sz="3200" b="1" dirty="0"/>
              <a:t>Hangi kulakta ne tip bir işitme </a:t>
            </a:r>
            <a:r>
              <a:rPr lang="tr-TR" sz="3200" b="1" dirty="0" err="1"/>
              <a:t>işitme</a:t>
            </a:r>
            <a:r>
              <a:rPr lang="tr-TR" sz="3200" b="1" dirty="0"/>
              <a:t> kaybı olduğunu araştırmak amacıyla her iki kulağın kemik yolundan işitmesinin karşılaştırıldığı bir testtir. </a:t>
            </a:r>
          </a:p>
          <a:p>
            <a:pPr marL="914400" lvl="1" indent="-457200" algn="l">
              <a:buFont typeface="Arial" panose="020B0604020202020204" pitchFamily="34" charset="0"/>
              <a:buChar char="•"/>
            </a:pPr>
            <a:r>
              <a:rPr lang="tr-TR" sz="3200" b="1" dirty="0"/>
              <a:t>Diyapazon titreştirildikten sonra kafatası üzerinde orta hatta bir noktaya (alına, burun sırtına, ön dişlerin ortasına, vs.) yerleştirilir ve hastaya sesi nereden duyduğu sorulur. </a:t>
            </a:r>
          </a:p>
          <a:p>
            <a:pPr marL="914400" lvl="1" indent="-457200" algn="l">
              <a:buFont typeface="Arial" panose="020B0604020202020204" pitchFamily="34" charset="0"/>
              <a:buChar char="•"/>
            </a:pPr>
            <a:r>
              <a:rPr lang="tr-TR" sz="3200" b="1" dirty="0"/>
              <a:t>Eğer ses yalnızca veya ağırlıklı olarak bir kulaktan duyuluyorsa “Weber sağa / sola </a:t>
            </a:r>
            <a:r>
              <a:rPr lang="tr-TR" sz="3200" b="1" dirty="0" err="1"/>
              <a:t>lateralize</a:t>
            </a:r>
            <a:r>
              <a:rPr lang="tr-TR" sz="3200" b="1" dirty="0"/>
              <a:t>” olarak ifade edilir. Kişiler diyapazonun sesini ortadan, kafasının üstünden ya da kafasının </a:t>
            </a:r>
            <a:r>
              <a:rPr lang="tr-TR" sz="3200" b="1" dirty="0" err="1"/>
              <a:t>heryerinden</a:t>
            </a:r>
            <a:r>
              <a:rPr lang="tr-TR" sz="3200" b="1" dirty="0"/>
              <a:t> duyarsa bu durum “Weber ortada” (</a:t>
            </a:r>
            <a:r>
              <a:rPr lang="tr-TR" sz="3200" b="1" dirty="0" err="1"/>
              <a:t>lateralize</a:t>
            </a:r>
            <a:r>
              <a:rPr lang="tr-TR" sz="3200" b="1" dirty="0"/>
              <a:t> değil) olarak ifade edilir.</a:t>
            </a:r>
          </a:p>
        </p:txBody>
      </p:sp>
    </p:spTree>
    <p:extLst>
      <p:ext uri="{BB962C8B-B14F-4D97-AF65-F5344CB8AC3E}">
        <p14:creationId xmlns:p14="http://schemas.microsoft.com/office/powerpoint/2010/main" val="4891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6"/>
            <a:ext cx="11535508" cy="5498123"/>
          </a:xfrm>
        </p:spPr>
        <p:txBody>
          <a:bodyPr>
            <a:normAutofit fontScale="92500" lnSpcReduction="20000"/>
          </a:bodyPr>
          <a:lstStyle/>
          <a:p>
            <a:pPr marL="457200" indent="-457200" algn="just">
              <a:buFont typeface="Arial" panose="020B0604020202020204" pitchFamily="34" charset="0"/>
              <a:buChar char="•"/>
            </a:pPr>
            <a:endParaRPr lang="tr-TR" sz="3200" b="1" dirty="0"/>
          </a:p>
          <a:p>
            <a:r>
              <a:rPr lang="tr-TR" sz="3200" b="1" dirty="0"/>
              <a:t>C.	KLİNİK TESTLER-Diyapazon Testleri</a:t>
            </a:r>
          </a:p>
          <a:p>
            <a:pPr marL="457200" indent="-457200">
              <a:buFont typeface="Arial" panose="020B0604020202020204" pitchFamily="34" charset="0"/>
              <a:buChar char="•"/>
            </a:pPr>
            <a:r>
              <a:rPr lang="tr-TR" sz="3200" b="1" dirty="0"/>
              <a:t>Weber Testi:  (YORUM)</a:t>
            </a:r>
          </a:p>
          <a:p>
            <a:pPr marL="914400" lvl="1" indent="-457200" algn="l">
              <a:buFont typeface="Arial" panose="020B0604020202020204" pitchFamily="34" charset="0"/>
              <a:buChar char="•"/>
            </a:pPr>
            <a:r>
              <a:rPr lang="tr-TR" sz="3200" b="1" dirty="0"/>
              <a:t>Tek taraflı </a:t>
            </a:r>
            <a:r>
              <a:rPr lang="tr-TR" sz="3200" b="1" dirty="0" err="1"/>
              <a:t>sensöri-nöral</a:t>
            </a:r>
            <a:r>
              <a:rPr lang="tr-TR" sz="3200" b="1" dirty="0"/>
              <a:t> işitme kaybı olan hastalar sesi iyi işiten kulaklarından, tek taraflı iletim tipi işitme kaybı olan hastalar ise sesi patoloji olan kulaklarından duyarlar. </a:t>
            </a:r>
          </a:p>
          <a:p>
            <a:pPr marL="914400" lvl="1" indent="-457200" algn="l">
              <a:buFont typeface="Arial" panose="020B0604020202020204" pitchFamily="34" charset="0"/>
              <a:buChar char="•"/>
            </a:pPr>
            <a:r>
              <a:rPr lang="tr-TR" sz="3200" b="1" dirty="0"/>
              <a:t>Kulak hastalığı olmayan ya da her iki kulağında da simetrik </a:t>
            </a:r>
            <a:r>
              <a:rPr lang="tr-TR" sz="3200" b="1" dirty="0" err="1"/>
              <a:t>sensöri-nöral</a:t>
            </a:r>
            <a:r>
              <a:rPr lang="tr-TR" sz="3200" b="1" dirty="0"/>
              <a:t> veya iletim tipi işitme kaybı olan hastalarda Weber </a:t>
            </a:r>
            <a:r>
              <a:rPr lang="tr-TR" sz="3200" b="1" dirty="0" err="1"/>
              <a:t>lateralize</a:t>
            </a:r>
            <a:r>
              <a:rPr lang="tr-TR" sz="3200" b="1" dirty="0"/>
              <a:t> değildir. </a:t>
            </a:r>
          </a:p>
          <a:p>
            <a:pPr marL="914400" lvl="1" indent="-457200" algn="l">
              <a:buFont typeface="Arial" panose="020B0604020202020204" pitchFamily="34" charset="0"/>
              <a:buChar char="•"/>
            </a:pPr>
            <a:r>
              <a:rPr lang="tr-TR" sz="3200" b="1" dirty="0"/>
              <a:t>Asimetrik </a:t>
            </a:r>
            <a:r>
              <a:rPr lang="tr-TR" sz="3200" b="1" dirty="0" err="1"/>
              <a:t>bilateral</a:t>
            </a:r>
            <a:r>
              <a:rPr lang="tr-TR" sz="3200" b="1" dirty="0"/>
              <a:t> </a:t>
            </a:r>
            <a:r>
              <a:rPr lang="tr-TR" sz="3200" b="1" dirty="0" err="1"/>
              <a:t>sensörinöral</a:t>
            </a:r>
            <a:r>
              <a:rPr lang="tr-TR" sz="3200" b="1" dirty="0"/>
              <a:t> işitme kaybı olan hastalarda Weber işitme kaybının daha az olduğu kulağa, asimetrik </a:t>
            </a:r>
            <a:r>
              <a:rPr lang="tr-TR" sz="3200" b="1" dirty="0" err="1"/>
              <a:t>bilateral</a:t>
            </a:r>
            <a:r>
              <a:rPr lang="tr-TR" sz="3200" b="1" dirty="0"/>
              <a:t> iletim tipi işitme kayıplarında Weber işitme kaybının daha fazla olduğu kulağa </a:t>
            </a:r>
            <a:r>
              <a:rPr lang="tr-TR" sz="3200" b="1" dirty="0" err="1"/>
              <a:t>lateralize</a:t>
            </a:r>
            <a:r>
              <a:rPr lang="tr-TR" sz="3200" b="1" dirty="0"/>
              <a:t> olur. </a:t>
            </a:r>
          </a:p>
        </p:txBody>
      </p:sp>
    </p:spTree>
    <p:extLst>
      <p:ext uri="{BB962C8B-B14F-4D97-AF65-F5344CB8AC3E}">
        <p14:creationId xmlns:p14="http://schemas.microsoft.com/office/powerpoint/2010/main" val="2840317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633046" y="1871002"/>
            <a:ext cx="11066585" cy="4986997"/>
          </a:xfrm>
        </p:spPr>
        <p:txBody>
          <a:bodyPr>
            <a:normAutofit lnSpcReduction="10000"/>
          </a:bodyPr>
          <a:lstStyle/>
          <a:p>
            <a:pPr marL="457200" indent="-457200" algn="just">
              <a:buFont typeface="Arial" panose="020B0604020202020204" pitchFamily="34" charset="0"/>
              <a:buChar char="•"/>
            </a:pPr>
            <a:r>
              <a:rPr lang="tr-TR" sz="3200" b="1" dirty="0"/>
              <a:t>Dalga (veya eski ifadesiyle </a:t>
            </a:r>
            <a:r>
              <a:rPr lang="tr-TR" sz="3200" b="1" dirty="0" err="1"/>
              <a:t>mevce</a:t>
            </a:r>
            <a:r>
              <a:rPr lang="tr-TR" sz="3200" b="1" dirty="0"/>
              <a:t>), bir fizik terimi olarak uzayda ve maddede yayılan ve enerjinin taşınmasına yol açan titreşime denir. </a:t>
            </a:r>
          </a:p>
          <a:p>
            <a:pPr marL="457200" indent="-457200" algn="just">
              <a:buFont typeface="Arial" panose="020B0604020202020204" pitchFamily="34" charset="0"/>
              <a:buChar char="•"/>
            </a:pPr>
            <a:r>
              <a:rPr lang="tr-TR" sz="3200" b="1" dirty="0"/>
              <a:t>Dalga hareketi, orta parçaların yer değişimi sıklıkla olmadan, yani çok az ya da hiç kütle </a:t>
            </a:r>
            <a:r>
              <a:rPr lang="tr-TR" sz="3200" b="1" dirty="0" err="1"/>
              <a:t>taşınımı</a:t>
            </a:r>
            <a:r>
              <a:rPr lang="tr-TR" sz="3200" b="1" dirty="0"/>
              <a:t> olmadan, enerjiyi bir yerden başka bir yere taşır. </a:t>
            </a:r>
          </a:p>
          <a:p>
            <a:pPr marL="457200" indent="-457200" algn="just">
              <a:buFont typeface="Arial" panose="020B0604020202020204" pitchFamily="34" charset="0"/>
              <a:buChar char="•"/>
            </a:pPr>
            <a:r>
              <a:rPr lang="tr-TR" sz="3200" b="1" dirty="0"/>
              <a:t>Dalgalar sabit konumlarda oluşan titreşimlerden oluşurlar ve zamanla nasıl ilerlediğini gösteren bir dalga denklemi ile tanımlanırlar. Bu denklemin matematiksel tanımı dalga çeşidine göre farklılık gösterir. </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8097" y="4315453"/>
            <a:ext cx="489648" cy="4896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47580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6"/>
            <a:ext cx="11535508" cy="5498123"/>
          </a:xfrm>
        </p:spPr>
        <p:txBody>
          <a:bodyPr>
            <a:normAutofit/>
          </a:bodyPr>
          <a:lstStyle/>
          <a:p>
            <a:pPr marL="457200" indent="-457200" algn="just">
              <a:buFont typeface="Arial" panose="020B0604020202020204" pitchFamily="34" charset="0"/>
              <a:buChar char="•"/>
            </a:pPr>
            <a:endParaRPr lang="tr-TR" sz="3200" b="1" dirty="0"/>
          </a:p>
          <a:p>
            <a:r>
              <a:rPr lang="tr-TR" sz="3200" b="1" dirty="0"/>
              <a:t>C.	KLİNİK TESTLER-Diyapazon Testleri</a:t>
            </a:r>
          </a:p>
          <a:p>
            <a:pPr marL="457200" indent="-457200">
              <a:buFont typeface="Arial" panose="020B0604020202020204" pitchFamily="34" charset="0"/>
              <a:buChar char="•"/>
            </a:pPr>
            <a:r>
              <a:rPr lang="tr-TR" sz="3200" b="1" dirty="0"/>
              <a:t>Schwabach Testi: </a:t>
            </a:r>
          </a:p>
          <a:p>
            <a:pPr marL="914400" lvl="1" indent="-457200" algn="l">
              <a:buFont typeface="Arial" panose="020B0604020202020204" pitchFamily="34" charset="0"/>
              <a:buChar char="•"/>
            </a:pPr>
            <a:r>
              <a:rPr lang="tr-TR" sz="3200" b="1" dirty="0"/>
              <a:t>İşitme kaybını tipini belirlemek amacıyla, hastanın işitmesi ile hiçbir kulak patolojisi olmayan bir kişinin işitmesinin kemik yolundan karşılaştırılması esasına dayanan bir testtir.</a:t>
            </a:r>
          </a:p>
          <a:p>
            <a:pPr marL="914400" lvl="1" indent="-457200" algn="l">
              <a:buFont typeface="Arial" panose="020B0604020202020204" pitchFamily="34" charset="0"/>
              <a:buChar char="•"/>
            </a:pPr>
            <a:r>
              <a:rPr lang="tr-TR" sz="3200" b="1" dirty="0"/>
              <a:t>Diyapazon titreştirildikten sonra hastada </a:t>
            </a:r>
            <a:r>
              <a:rPr lang="tr-TR" sz="3200" b="1" dirty="0" err="1"/>
              <a:t>mastoid</a:t>
            </a:r>
            <a:r>
              <a:rPr lang="tr-TR" sz="3200" b="1" dirty="0"/>
              <a:t> </a:t>
            </a:r>
            <a:r>
              <a:rPr lang="tr-TR" sz="3200" b="1" dirty="0" err="1"/>
              <a:t>planum</a:t>
            </a:r>
            <a:r>
              <a:rPr lang="tr-TR" sz="3200" b="1" dirty="0"/>
              <a:t> üzerine yerleştirilir, hasta sesi duymaz olunca testi yapan kişi diyapazonu kendi kulağında </a:t>
            </a:r>
            <a:r>
              <a:rPr lang="tr-TR" sz="3200" b="1" dirty="0" err="1"/>
              <a:t>mastoid</a:t>
            </a:r>
            <a:r>
              <a:rPr lang="tr-TR" sz="3200" b="1" dirty="0"/>
              <a:t> </a:t>
            </a:r>
            <a:r>
              <a:rPr lang="tr-TR" sz="3200" b="1" dirty="0" err="1"/>
              <a:t>planum</a:t>
            </a:r>
            <a:r>
              <a:rPr lang="tr-TR" sz="3200" b="1" dirty="0"/>
              <a:t> üzerine yerleştirir.</a:t>
            </a:r>
          </a:p>
        </p:txBody>
      </p:sp>
    </p:spTree>
    <p:extLst>
      <p:ext uri="{BB962C8B-B14F-4D97-AF65-F5344CB8AC3E}">
        <p14:creationId xmlns:p14="http://schemas.microsoft.com/office/powerpoint/2010/main" val="8169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6"/>
            <a:ext cx="11535508" cy="5498123"/>
          </a:xfrm>
        </p:spPr>
        <p:txBody>
          <a:bodyPr>
            <a:normAutofit fontScale="70000" lnSpcReduction="20000"/>
          </a:bodyPr>
          <a:lstStyle/>
          <a:p>
            <a:pPr marL="457200" indent="-457200" algn="just">
              <a:buFont typeface="Arial" panose="020B0604020202020204" pitchFamily="34" charset="0"/>
              <a:buChar char="•"/>
            </a:pPr>
            <a:endParaRPr lang="tr-TR" sz="3200" b="1" dirty="0"/>
          </a:p>
          <a:p>
            <a:r>
              <a:rPr lang="tr-TR" sz="3200" b="1" dirty="0"/>
              <a:t>C.	KLİNİK TESTLER-Diyapazon Testleri</a:t>
            </a:r>
          </a:p>
          <a:p>
            <a:pPr marL="457200" indent="-457200">
              <a:buFont typeface="Arial" panose="020B0604020202020204" pitchFamily="34" charset="0"/>
              <a:buChar char="•"/>
            </a:pPr>
            <a:r>
              <a:rPr lang="tr-TR" sz="3400" b="1" dirty="0"/>
              <a:t>Schwabach Testi (YORUM)</a:t>
            </a:r>
          </a:p>
          <a:p>
            <a:pPr marL="914400" lvl="1" indent="-457200" algn="l">
              <a:buFont typeface="Arial" panose="020B0604020202020204" pitchFamily="34" charset="0"/>
              <a:buChar char="•"/>
            </a:pPr>
            <a:r>
              <a:rPr lang="tr-TR" sz="3400" b="1" dirty="0"/>
              <a:t>Hastanın sesi işitmesi bittiği halde testi yapan kişi hala sesi duyuyorsa hastada kemik yolu işitmesi testi yapan kişiye göre bozuktur ve “Schwabach kısalmış” olarak ifade edilir. </a:t>
            </a:r>
          </a:p>
          <a:p>
            <a:pPr marL="914400" lvl="1" indent="-457200" algn="l">
              <a:buFont typeface="Arial" panose="020B0604020202020204" pitchFamily="34" charset="0"/>
              <a:buChar char="•"/>
            </a:pPr>
            <a:r>
              <a:rPr lang="tr-TR" sz="3400" b="1" dirty="0"/>
              <a:t>Hastanın işitmesi bittiğinde testi yapan kişi de sesi duymuyorsa bu durumda “Schwabach normal veya uzamıştır” ve bu sonucun sağlamasının yapılması gereklidir. </a:t>
            </a:r>
          </a:p>
          <a:p>
            <a:pPr marL="914400" lvl="1" indent="-457200" algn="l">
              <a:buFont typeface="Arial" panose="020B0604020202020204" pitchFamily="34" charset="0"/>
              <a:buChar char="•"/>
            </a:pPr>
            <a:r>
              <a:rPr lang="tr-TR" sz="3400" b="1" dirty="0"/>
              <a:t>Bu durumda önce testi yapan kişi diyapazonu kendi </a:t>
            </a:r>
            <a:r>
              <a:rPr lang="tr-TR" sz="3400" b="1" dirty="0" err="1"/>
              <a:t>mastoid</a:t>
            </a:r>
            <a:r>
              <a:rPr lang="tr-TR" sz="3400" b="1" dirty="0"/>
              <a:t> </a:t>
            </a:r>
            <a:r>
              <a:rPr lang="tr-TR" sz="3400" b="1" dirty="0" err="1"/>
              <a:t>planumu</a:t>
            </a:r>
            <a:r>
              <a:rPr lang="tr-TR" sz="3400" b="1" dirty="0"/>
              <a:t> üzerine yerleştirir, sesi duymaz olunca da aynı işlemi hastaya uygular.</a:t>
            </a:r>
          </a:p>
          <a:p>
            <a:pPr marL="914400" lvl="1" indent="-457200" algn="l">
              <a:buFont typeface="Arial" panose="020B0604020202020204" pitchFamily="34" charset="0"/>
              <a:buChar char="•"/>
            </a:pPr>
            <a:r>
              <a:rPr lang="tr-TR" sz="3400" b="1" dirty="0"/>
              <a:t> Eğer hasta da sesi duymuyorsa testi yapan kişi ile hastanın kemik yolları arasında bir fark yok kabul edilir ve “Schwabach normal” olarak ifade edilir. </a:t>
            </a:r>
          </a:p>
          <a:p>
            <a:pPr marL="914400" lvl="1" indent="-457200" algn="l">
              <a:buFont typeface="Arial" panose="020B0604020202020204" pitchFamily="34" charset="0"/>
              <a:buChar char="•"/>
            </a:pPr>
            <a:r>
              <a:rPr lang="tr-TR" sz="3400" b="1" dirty="0"/>
              <a:t>Eğer testi yapan kişi ses duymadığı halde hasta sesi duyuyorsa bu durumda hastada “Schwabach uzamış” olarak ifade edilir ve bu iletim tipi işitme kayıplarında gözlenir (testi yapan kişinin tamamen sağlıklı olması gerektiği unutulmamalıdır). </a:t>
            </a:r>
          </a:p>
        </p:txBody>
      </p:sp>
    </p:spTree>
    <p:extLst>
      <p:ext uri="{BB962C8B-B14F-4D97-AF65-F5344CB8AC3E}">
        <p14:creationId xmlns:p14="http://schemas.microsoft.com/office/powerpoint/2010/main" val="20604919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6"/>
            <a:ext cx="11535508" cy="5498123"/>
          </a:xfrm>
        </p:spPr>
        <p:txBody>
          <a:bodyPr>
            <a:normAutofit fontScale="92500" lnSpcReduction="10000"/>
          </a:bodyPr>
          <a:lstStyle/>
          <a:p>
            <a:pPr marL="457200" indent="-457200" algn="just">
              <a:buFont typeface="Arial" panose="020B0604020202020204" pitchFamily="34" charset="0"/>
              <a:buChar char="•"/>
            </a:pPr>
            <a:endParaRPr lang="tr-TR" sz="3200" b="1" dirty="0"/>
          </a:p>
          <a:p>
            <a:r>
              <a:rPr lang="tr-TR" sz="3200" b="1" dirty="0"/>
              <a:t>C.	KLİNİK TESTLER-Diyapazon Testleri</a:t>
            </a:r>
          </a:p>
          <a:p>
            <a:pPr marL="457200" indent="-457200">
              <a:buFont typeface="Arial" panose="020B0604020202020204" pitchFamily="34" charset="0"/>
              <a:buChar char="•"/>
            </a:pPr>
            <a:r>
              <a:rPr lang="tr-TR" sz="3200" b="1" dirty="0"/>
              <a:t>Gelle Testi: </a:t>
            </a:r>
          </a:p>
          <a:p>
            <a:pPr marL="914400" lvl="1" indent="-457200" algn="l">
              <a:buFont typeface="Arial" panose="020B0604020202020204" pitchFamily="34" charset="0"/>
              <a:buChar char="•"/>
            </a:pPr>
            <a:r>
              <a:rPr lang="tr-TR" sz="3200" b="1" dirty="0"/>
              <a:t>Bir kulaktaki olası kemikçik zincir </a:t>
            </a:r>
            <a:r>
              <a:rPr lang="tr-TR" sz="3200" b="1" dirty="0" err="1"/>
              <a:t>fiksasyonunu</a:t>
            </a:r>
            <a:r>
              <a:rPr lang="tr-TR" sz="3200" b="1" dirty="0"/>
              <a:t> araştırmak amacıyla, dış kulak yolundaki basıncı değiştirerek buna bağlı işitme değişikliklerini araştırmaya dayanan bir testtir. </a:t>
            </a:r>
          </a:p>
          <a:p>
            <a:pPr marL="914400" lvl="1" indent="-457200" algn="l">
              <a:buFont typeface="Arial" panose="020B0604020202020204" pitchFamily="34" charset="0"/>
              <a:buChar char="•"/>
            </a:pPr>
            <a:r>
              <a:rPr lang="tr-TR" sz="3200" b="1" dirty="0"/>
              <a:t>Testi yapabilmek için diyapazonun yanında </a:t>
            </a:r>
            <a:r>
              <a:rPr lang="tr-TR" sz="3200" b="1" dirty="0" err="1"/>
              <a:t>Politzer</a:t>
            </a:r>
            <a:r>
              <a:rPr lang="tr-TR" sz="3200" b="1" dirty="0"/>
              <a:t> </a:t>
            </a:r>
            <a:r>
              <a:rPr lang="tr-TR" sz="3200" b="1" dirty="0" err="1"/>
              <a:t>Balonu’na</a:t>
            </a:r>
            <a:r>
              <a:rPr lang="tr-TR" sz="3200" b="1" dirty="0"/>
              <a:t> da ihtiyaç vardır. </a:t>
            </a:r>
          </a:p>
          <a:p>
            <a:pPr marL="914400" lvl="1" indent="-457200" algn="l">
              <a:buFont typeface="Arial" panose="020B0604020202020204" pitchFamily="34" charset="0"/>
              <a:buChar char="•"/>
            </a:pPr>
            <a:r>
              <a:rPr lang="tr-TR" sz="3200" b="1" dirty="0" err="1"/>
              <a:t>Politzer</a:t>
            </a:r>
            <a:r>
              <a:rPr lang="tr-TR" sz="3200" b="1" dirty="0"/>
              <a:t> balonunun “</a:t>
            </a:r>
            <a:r>
              <a:rPr lang="tr-TR" sz="3200" b="1" dirty="0" err="1"/>
              <a:t>olive”i</a:t>
            </a:r>
            <a:r>
              <a:rPr lang="tr-TR" sz="3200" b="1" dirty="0"/>
              <a:t> sıkıca dış kulak yoluna yerleştirildikten sonra diyapazon titreştirilip </a:t>
            </a:r>
            <a:r>
              <a:rPr lang="tr-TR" sz="3200" b="1" dirty="0" err="1"/>
              <a:t>mastoid</a:t>
            </a:r>
            <a:r>
              <a:rPr lang="tr-TR" sz="3200" b="1" dirty="0"/>
              <a:t> </a:t>
            </a:r>
            <a:r>
              <a:rPr lang="tr-TR" sz="3200" b="1" dirty="0" err="1"/>
              <a:t>planum</a:t>
            </a:r>
            <a:r>
              <a:rPr lang="tr-TR" sz="3200" b="1" dirty="0"/>
              <a:t> üzerine yerleştirilir. </a:t>
            </a:r>
            <a:r>
              <a:rPr lang="tr-TR" sz="3200" b="1" dirty="0" err="1"/>
              <a:t>Politzer</a:t>
            </a:r>
            <a:r>
              <a:rPr lang="tr-TR" sz="3200" b="1" dirty="0"/>
              <a:t> balonu sıkılıp gevşetilerek dış kulak yolundaki basınç arttırılıp azaltılır.</a:t>
            </a:r>
          </a:p>
        </p:txBody>
      </p:sp>
    </p:spTree>
    <p:extLst>
      <p:ext uri="{BB962C8B-B14F-4D97-AF65-F5344CB8AC3E}">
        <p14:creationId xmlns:p14="http://schemas.microsoft.com/office/powerpoint/2010/main" val="3707932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6"/>
            <a:ext cx="11535508" cy="5498123"/>
          </a:xfrm>
        </p:spPr>
        <p:txBody>
          <a:bodyPr>
            <a:normAutofit fontScale="85000" lnSpcReduction="20000"/>
          </a:bodyPr>
          <a:lstStyle/>
          <a:p>
            <a:pPr marL="457200" indent="-457200" algn="just">
              <a:buFont typeface="Arial" panose="020B0604020202020204" pitchFamily="34" charset="0"/>
              <a:buChar char="•"/>
            </a:pPr>
            <a:endParaRPr lang="tr-TR" sz="3200" b="1" dirty="0"/>
          </a:p>
          <a:p>
            <a:r>
              <a:rPr lang="tr-TR" sz="3200" b="1" dirty="0"/>
              <a:t>C.	KLİNİK TESTLER-Diyapazon Testleri</a:t>
            </a:r>
          </a:p>
          <a:p>
            <a:pPr marL="457200" indent="-457200">
              <a:buFont typeface="Arial" panose="020B0604020202020204" pitchFamily="34" charset="0"/>
              <a:buChar char="•"/>
            </a:pPr>
            <a:r>
              <a:rPr lang="tr-TR" sz="3400" b="1" dirty="0"/>
              <a:t>Gelle Testi(YORUM)</a:t>
            </a:r>
          </a:p>
          <a:p>
            <a:pPr marL="914400" lvl="1" indent="-457200" algn="l">
              <a:buFont typeface="Arial" panose="020B0604020202020204" pitchFamily="34" charset="0"/>
              <a:buChar char="•"/>
            </a:pPr>
            <a:r>
              <a:rPr lang="tr-TR" sz="3400" b="1" dirty="0" err="1"/>
              <a:t>Politzer</a:t>
            </a:r>
            <a:r>
              <a:rPr lang="tr-TR" sz="3400" b="1" dirty="0"/>
              <a:t> balonu sıkılarak dış kulak yoluna basınç verildiğinde bu basınç sırasıyla kulak zarı, kemikçikler ve son olarak </a:t>
            </a:r>
            <a:r>
              <a:rPr lang="tr-TR" sz="3400" b="1" dirty="0" err="1"/>
              <a:t>stapes</a:t>
            </a:r>
            <a:r>
              <a:rPr lang="tr-TR" sz="3400" b="1" dirty="0"/>
              <a:t> tabanına yansıyacaktır. </a:t>
            </a:r>
          </a:p>
          <a:p>
            <a:pPr marL="914400" lvl="1" indent="-457200" algn="l">
              <a:buFont typeface="Arial" panose="020B0604020202020204" pitchFamily="34" charset="0"/>
              <a:buChar char="•"/>
            </a:pPr>
            <a:r>
              <a:rPr lang="tr-TR" sz="3400" b="1" dirty="0"/>
              <a:t>Eğer kemikçik zinciri ve </a:t>
            </a:r>
            <a:r>
              <a:rPr lang="tr-TR" sz="3400" b="1" dirty="0" err="1"/>
              <a:t>stapes</a:t>
            </a:r>
            <a:r>
              <a:rPr lang="tr-TR" sz="3400" b="1" dirty="0"/>
              <a:t> tabanı hareketli (yani normal) ise basınç verildiği zaman hasta diyapazonun sesini azalmış, basınç azaltıldığı zaman sesi artmış gibi hissedecektir. Bu durum “Gelle pozitif” olarak ifade edilir. </a:t>
            </a:r>
          </a:p>
          <a:p>
            <a:pPr marL="914400" lvl="1" indent="-457200" algn="l">
              <a:buFont typeface="Arial" panose="020B0604020202020204" pitchFamily="34" charset="0"/>
              <a:buChar char="•"/>
            </a:pPr>
            <a:r>
              <a:rPr lang="tr-TR" sz="3400" b="1" dirty="0"/>
              <a:t>Eğer dış kulak yoluna </a:t>
            </a:r>
            <a:r>
              <a:rPr lang="tr-TR" sz="3400" b="1" dirty="0" err="1"/>
              <a:t>Politzer</a:t>
            </a:r>
            <a:r>
              <a:rPr lang="tr-TR" sz="3400" b="1" dirty="0"/>
              <a:t> Balonu yoluyla basınç uygulandığı halde hasta diyapazonun sesinde dalgalanma hissetmiyorsa bu durum “Gelle negatif” olarak ifade edilir ve </a:t>
            </a:r>
            <a:r>
              <a:rPr lang="tr-TR" sz="3400" b="1" dirty="0" err="1"/>
              <a:t>stapes</a:t>
            </a:r>
            <a:r>
              <a:rPr lang="tr-TR" sz="3400" b="1" dirty="0"/>
              <a:t> tabanının </a:t>
            </a:r>
            <a:r>
              <a:rPr lang="tr-TR" sz="3400" b="1" dirty="0" err="1"/>
              <a:t>fikse</a:t>
            </a:r>
            <a:r>
              <a:rPr lang="tr-TR" sz="3400" b="1" dirty="0"/>
              <a:t> olduğunun göstergesidir.</a:t>
            </a:r>
          </a:p>
        </p:txBody>
      </p:sp>
    </p:spTree>
    <p:extLst>
      <p:ext uri="{BB962C8B-B14F-4D97-AF65-F5344CB8AC3E}">
        <p14:creationId xmlns:p14="http://schemas.microsoft.com/office/powerpoint/2010/main" val="3015800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6"/>
            <a:ext cx="11535508" cy="5498123"/>
          </a:xfrm>
        </p:spPr>
        <p:txBody>
          <a:bodyPr>
            <a:normAutofit lnSpcReduction="10000"/>
          </a:bodyPr>
          <a:lstStyle/>
          <a:p>
            <a:pPr marL="457200" indent="-457200" algn="just">
              <a:buFont typeface="Arial" panose="020B0604020202020204" pitchFamily="34" charset="0"/>
              <a:buChar char="•"/>
            </a:pPr>
            <a:endParaRPr lang="tr-TR" sz="3200" b="1" dirty="0"/>
          </a:p>
          <a:p>
            <a:r>
              <a:rPr lang="tr-TR" sz="3400" b="1" dirty="0"/>
              <a:t>D.PEDİATRİK ODYOLOJİDE TEST ODASININ KURULUMU</a:t>
            </a:r>
          </a:p>
          <a:p>
            <a:r>
              <a:rPr lang="tr-TR" sz="3400" b="1" dirty="0" err="1"/>
              <a:t>a.Çocukların</a:t>
            </a:r>
            <a:r>
              <a:rPr lang="tr-TR" sz="3400" b="1" dirty="0"/>
              <a:t> inceleneceği ve </a:t>
            </a:r>
            <a:r>
              <a:rPr lang="tr-TR" sz="3400" b="1" dirty="0" err="1"/>
              <a:t>odyolojik</a:t>
            </a:r>
            <a:r>
              <a:rPr lang="tr-TR" sz="3400" b="1" dirty="0"/>
              <a:t> testlerin yapılacağı oda iki bölmeli olmalıdır.</a:t>
            </a:r>
          </a:p>
          <a:p>
            <a:r>
              <a:rPr lang="tr-TR" sz="3400" b="1" dirty="0" err="1"/>
              <a:t>b.Bir</a:t>
            </a:r>
            <a:r>
              <a:rPr lang="tr-TR" sz="3400" b="1" dirty="0"/>
              <a:t> odada </a:t>
            </a:r>
            <a:r>
              <a:rPr lang="tr-TR" sz="3400" b="1" dirty="0" err="1"/>
              <a:t>odyolog</a:t>
            </a:r>
            <a:r>
              <a:rPr lang="tr-TR" sz="3400" b="1" dirty="0"/>
              <a:t> ve odyometre diğer odada ve </a:t>
            </a:r>
            <a:r>
              <a:rPr lang="tr-TR" sz="3400" b="1" dirty="0" err="1"/>
              <a:t>odyoloğun</a:t>
            </a:r>
            <a:r>
              <a:rPr lang="tr-TR" sz="3400" b="1" dirty="0"/>
              <a:t> asistanı aile ve çocuk  bulunmalıdır.</a:t>
            </a:r>
          </a:p>
          <a:p>
            <a:r>
              <a:rPr lang="tr-TR" sz="3400" b="1" dirty="0" err="1"/>
              <a:t>c.İki</a:t>
            </a:r>
            <a:r>
              <a:rPr lang="tr-TR" sz="3400" b="1" dirty="0"/>
              <a:t> odayı birbirinden ayıran duvarın bir kısmı camlı olmalıdır ki </a:t>
            </a:r>
            <a:r>
              <a:rPr lang="tr-TR" sz="3400" b="1" dirty="0" err="1"/>
              <a:t>odyolog</a:t>
            </a:r>
            <a:r>
              <a:rPr lang="tr-TR" sz="3400" b="1" dirty="0"/>
              <a:t>, asistanını, çocuğu ve aileyi gözlemleyebilsin.</a:t>
            </a:r>
          </a:p>
          <a:p>
            <a:r>
              <a:rPr lang="tr-TR" sz="3400" b="1" dirty="0" err="1"/>
              <a:t>d.Odyolog</a:t>
            </a:r>
            <a:r>
              <a:rPr lang="tr-TR" sz="3400" b="1" dirty="0"/>
              <a:t> asistanında verilen sesleri duyabileceği bir kablosuz kulaklık bulunmalıdır.</a:t>
            </a:r>
          </a:p>
        </p:txBody>
      </p:sp>
    </p:spTree>
    <p:extLst>
      <p:ext uri="{BB962C8B-B14F-4D97-AF65-F5344CB8AC3E}">
        <p14:creationId xmlns:p14="http://schemas.microsoft.com/office/powerpoint/2010/main" val="35642385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206327" y="1359876"/>
            <a:ext cx="11535508" cy="5498123"/>
          </a:xfrm>
        </p:spPr>
        <p:txBody>
          <a:bodyPr>
            <a:normAutofit fontScale="40000" lnSpcReduction="20000"/>
          </a:bodyPr>
          <a:lstStyle/>
          <a:p>
            <a:pPr marL="457200" indent="-457200" algn="just">
              <a:buFont typeface="Arial" panose="020B0604020202020204" pitchFamily="34" charset="0"/>
              <a:buChar char="•"/>
            </a:pPr>
            <a:endParaRPr lang="tr-TR" sz="3200" b="1" dirty="0"/>
          </a:p>
          <a:p>
            <a:r>
              <a:rPr lang="tr-TR" sz="6000" b="1" dirty="0"/>
              <a:t>E.PEDİATRİK ODYOLOJİDE KULLANILAN TEST YÖNTEMLERİ</a:t>
            </a:r>
          </a:p>
          <a:p>
            <a:r>
              <a:rPr lang="tr-TR" sz="5100" b="1" u="sng" dirty="0"/>
              <a:t>Subjektif </a:t>
            </a:r>
            <a:r>
              <a:rPr lang="tr-TR" sz="5100" b="1" u="sng" dirty="0" err="1"/>
              <a:t>Odyolojik</a:t>
            </a:r>
            <a:r>
              <a:rPr lang="tr-TR" sz="5100" b="1" u="sng" dirty="0"/>
              <a:t> Testler</a:t>
            </a:r>
          </a:p>
          <a:p>
            <a:pPr marL="457200" indent="-457200">
              <a:buFont typeface="Arial" panose="020B0604020202020204" pitchFamily="34" charset="0"/>
              <a:buChar char="•"/>
            </a:pPr>
            <a:r>
              <a:rPr lang="tr-TR" sz="5100" b="1" dirty="0"/>
              <a:t>Davranışsal Testler</a:t>
            </a:r>
          </a:p>
          <a:p>
            <a:pPr marL="914400" lvl="1" indent="-457200" algn="l">
              <a:buFont typeface="Arial" panose="020B0604020202020204" pitchFamily="34" charset="0"/>
              <a:buChar char="•"/>
            </a:pPr>
            <a:r>
              <a:rPr lang="tr-TR" sz="5100" b="1" dirty="0"/>
              <a:t>Davranışsal Gözlem </a:t>
            </a:r>
            <a:r>
              <a:rPr lang="tr-TR" sz="5100" b="1" dirty="0" err="1"/>
              <a:t>Odyometrisi</a:t>
            </a:r>
            <a:r>
              <a:rPr lang="tr-TR" sz="5100" b="1" dirty="0"/>
              <a:t> (</a:t>
            </a:r>
            <a:r>
              <a:rPr lang="tr-TR" sz="5100" b="1" dirty="0" err="1"/>
              <a:t>Behavioral</a:t>
            </a:r>
            <a:r>
              <a:rPr lang="tr-TR" sz="5100" b="1" dirty="0"/>
              <a:t> </a:t>
            </a:r>
            <a:r>
              <a:rPr lang="tr-TR" sz="5100" b="1" dirty="0" err="1"/>
              <a:t>Observation</a:t>
            </a:r>
            <a:r>
              <a:rPr lang="tr-TR" sz="5100" b="1" dirty="0"/>
              <a:t> </a:t>
            </a:r>
            <a:r>
              <a:rPr lang="tr-TR" sz="5100" b="1" dirty="0" err="1"/>
              <a:t>Audiometry</a:t>
            </a:r>
            <a:r>
              <a:rPr lang="tr-TR" sz="5100" b="1" dirty="0"/>
              <a:t>) (BOA)</a:t>
            </a:r>
          </a:p>
          <a:p>
            <a:pPr marL="914400" lvl="1" indent="-457200" algn="l">
              <a:buFont typeface="Arial" panose="020B0604020202020204" pitchFamily="34" charset="0"/>
              <a:buChar char="•"/>
            </a:pPr>
            <a:r>
              <a:rPr lang="tr-TR" sz="5100" b="1" dirty="0"/>
              <a:t>Görsel </a:t>
            </a:r>
            <a:r>
              <a:rPr lang="tr-TR" sz="5100" b="1" dirty="0" err="1"/>
              <a:t>Pekiştireç</a:t>
            </a:r>
            <a:r>
              <a:rPr lang="tr-TR" sz="5100" b="1" dirty="0"/>
              <a:t> </a:t>
            </a:r>
            <a:r>
              <a:rPr lang="tr-TR" sz="5100" b="1" dirty="0" err="1"/>
              <a:t>Odyometrisi</a:t>
            </a:r>
            <a:r>
              <a:rPr lang="tr-TR" sz="5100" b="1" dirty="0"/>
              <a:t> (Visual </a:t>
            </a:r>
            <a:r>
              <a:rPr lang="tr-TR" sz="5100" b="1" dirty="0" err="1"/>
              <a:t>Reinforcement</a:t>
            </a:r>
            <a:r>
              <a:rPr lang="tr-TR" sz="5100" b="1" dirty="0"/>
              <a:t> </a:t>
            </a:r>
            <a:r>
              <a:rPr lang="tr-TR" sz="5100" b="1" dirty="0" err="1"/>
              <a:t>Audiometry</a:t>
            </a:r>
            <a:r>
              <a:rPr lang="tr-TR" sz="5100" b="1" dirty="0"/>
              <a:t>) (VRA)</a:t>
            </a:r>
          </a:p>
          <a:p>
            <a:pPr marL="914400" lvl="1" indent="-457200" algn="l">
              <a:buFont typeface="Arial" panose="020B0604020202020204" pitchFamily="34" charset="0"/>
              <a:buChar char="•"/>
            </a:pPr>
            <a:r>
              <a:rPr lang="tr-TR" sz="5100" b="1" dirty="0"/>
              <a:t>Şartlandırılmış Oyun </a:t>
            </a:r>
            <a:r>
              <a:rPr lang="tr-TR" sz="5100" b="1" dirty="0" err="1"/>
              <a:t>Odyometrisi</a:t>
            </a:r>
            <a:r>
              <a:rPr lang="tr-TR" sz="5100" b="1" dirty="0"/>
              <a:t> (</a:t>
            </a:r>
            <a:r>
              <a:rPr lang="tr-TR" sz="5100" b="1" dirty="0" err="1"/>
              <a:t>Conditioned</a:t>
            </a:r>
            <a:r>
              <a:rPr lang="tr-TR" sz="5100" b="1" dirty="0"/>
              <a:t> Play </a:t>
            </a:r>
            <a:r>
              <a:rPr lang="tr-TR" sz="5100" b="1" dirty="0" err="1"/>
              <a:t>Audiometry</a:t>
            </a:r>
            <a:r>
              <a:rPr lang="tr-TR" sz="5100" b="1" dirty="0"/>
              <a:t>) (CPA)</a:t>
            </a:r>
          </a:p>
          <a:p>
            <a:r>
              <a:rPr lang="tr-TR" sz="5100" b="1" u="sng" dirty="0"/>
              <a:t>Objektif </a:t>
            </a:r>
            <a:r>
              <a:rPr lang="tr-TR" sz="5100" b="1" u="sng" dirty="0" err="1"/>
              <a:t>Odyolojik</a:t>
            </a:r>
            <a:r>
              <a:rPr lang="tr-TR" sz="5100" b="1" u="sng" dirty="0"/>
              <a:t> Testler</a:t>
            </a:r>
          </a:p>
          <a:p>
            <a:pPr marL="914400" lvl="1" indent="-457200" algn="l">
              <a:buFont typeface="Arial" panose="020B0604020202020204" pitchFamily="34" charset="0"/>
              <a:buChar char="•"/>
            </a:pPr>
            <a:r>
              <a:rPr lang="tr-TR" sz="5100" b="1" dirty="0"/>
              <a:t>Fizyolojik Testler</a:t>
            </a:r>
          </a:p>
          <a:p>
            <a:pPr marL="1371600" lvl="2" indent="-457200" algn="l">
              <a:buFont typeface="Arial" panose="020B0604020202020204" pitchFamily="34" charset="0"/>
              <a:buChar char="•"/>
            </a:pPr>
            <a:r>
              <a:rPr lang="tr-TR" sz="5100" b="1" dirty="0" err="1"/>
              <a:t>İmmitans</a:t>
            </a:r>
            <a:r>
              <a:rPr lang="tr-TR" sz="5100" b="1" dirty="0"/>
              <a:t> (</a:t>
            </a:r>
            <a:r>
              <a:rPr lang="tr-TR" sz="5100" b="1" dirty="0" err="1"/>
              <a:t>İmmitance</a:t>
            </a:r>
            <a:r>
              <a:rPr lang="tr-TR" sz="5100" b="1" dirty="0"/>
              <a:t>)</a:t>
            </a:r>
          </a:p>
          <a:p>
            <a:pPr marL="1371600" lvl="2" indent="-457200" algn="l">
              <a:buFont typeface="Arial" panose="020B0604020202020204" pitchFamily="34" charset="0"/>
              <a:buChar char="•"/>
            </a:pPr>
            <a:r>
              <a:rPr lang="tr-TR" sz="5100" b="1" dirty="0" err="1"/>
              <a:t>Transiyent</a:t>
            </a:r>
            <a:r>
              <a:rPr lang="tr-TR" sz="5100" b="1" dirty="0"/>
              <a:t> </a:t>
            </a:r>
            <a:r>
              <a:rPr lang="tr-TR" sz="5100" b="1" dirty="0" err="1"/>
              <a:t>Otoakustik</a:t>
            </a:r>
            <a:r>
              <a:rPr lang="tr-TR" sz="5100" b="1" dirty="0"/>
              <a:t> Emisyon (</a:t>
            </a:r>
            <a:r>
              <a:rPr lang="tr-TR" sz="5100" b="1" dirty="0" err="1"/>
              <a:t>Transient</a:t>
            </a:r>
            <a:r>
              <a:rPr lang="tr-TR" sz="5100" b="1" dirty="0"/>
              <a:t> </a:t>
            </a:r>
            <a:r>
              <a:rPr lang="tr-TR" sz="5100" b="1" dirty="0" err="1"/>
              <a:t>Otoaucistic</a:t>
            </a:r>
            <a:r>
              <a:rPr lang="tr-TR" sz="5100" b="1" dirty="0"/>
              <a:t> </a:t>
            </a:r>
            <a:r>
              <a:rPr lang="tr-TR" sz="5100" b="1" dirty="0" err="1"/>
              <a:t>Emissions</a:t>
            </a:r>
            <a:r>
              <a:rPr lang="tr-TR" sz="5100" b="1" dirty="0"/>
              <a:t>) (TOA)</a:t>
            </a:r>
          </a:p>
          <a:p>
            <a:pPr marL="1371600" lvl="2" indent="-457200" algn="l">
              <a:buFont typeface="Arial" panose="020B0604020202020204" pitchFamily="34" charset="0"/>
              <a:buChar char="•"/>
            </a:pPr>
            <a:r>
              <a:rPr lang="tr-TR" sz="5100" b="1" dirty="0" err="1"/>
              <a:t>Distorsiyonel</a:t>
            </a:r>
            <a:r>
              <a:rPr lang="tr-TR" sz="5100" b="1" dirty="0"/>
              <a:t> </a:t>
            </a:r>
            <a:r>
              <a:rPr lang="tr-TR" sz="5100" b="1" dirty="0" err="1"/>
              <a:t>Otoakustik</a:t>
            </a:r>
            <a:r>
              <a:rPr lang="tr-TR" sz="5100" b="1" dirty="0"/>
              <a:t> Emisyon (</a:t>
            </a:r>
            <a:r>
              <a:rPr lang="tr-TR" sz="5100" b="1" dirty="0" err="1"/>
              <a:t>Distortion</a:t>
            </a:r>
            <a:r>
              <a:rPr lang="tr-TR" sz="5100" b="1" dirty="0"/>
              <a:t> Product </a:t>
            </a:r>
            <a:r>
              <a:rPr lang="tr-TR" sz="5100" b="1" dirty="0" err="1"/>
              <a:t>Otoaucistic</a:t>
            </a:r>
            <a:r>
              <a:rPr lang="tr-TR" sz="5100" b="1" dirty="0"/>
              <a:t> </a:t>
            </a:r>
            <a:r>
              <a:rPr lang="tr-TR" sz="5100" b="1" dirty="0" err="1"/>
              <a:t>Emissions</a:t>
            </a:r>
            <a:r>
              <a:rPr lang="tr-TR" sz="5100" b="1" dirty="0"/>
              <a:t>) (DPOAE)</a:t>
            </a:r>
          </a:p>
          <a:p>
            <a:pPr marL="914400" lvl="1" indent="-457200" algn="l">
              <a:buFont typeface="Arial" panose="020B0604020202020204" pitchFamily="34" charset="0"/>
              <a:buChar char="•"/>
            </a:pPr>
            <a:r>
              <a:rPr lang="tr-TR" sz="5100" b="1" dirty="0" err="1"/>
              <a:t>Elektrofizyolojik</a:t>
            </a:r>
            <a:r>
              <a:rPr lang="tr-TR" sz="5100" b="1" dirty="0"/>
              <a:t> Testler</a:t>
            </a:r>
          </a:p>
          <a:p>
            <a:pPr marL="1371600" lvl="2" indent="-457200" algn="l">
              <a:buFont typeface="Arial" panose="020B0604020202020204" pitchFamily="34" charset="0"/>
              <a:buChar char="•"/>
            </a:pPr>
            <a:r>
              <a:rPr lang="tr-TR" sz="5100" b="1" dirty="0"/>
              <a:t>İşitsel Beyin Sapı Cevabı (</a:t>
            </a:r>
            <a:r>
              <a:rPr lang="tr-TR" sz="5100" b="1" dirty="0" err="1"/>
              <a:t>Auditory</a:t>
            </a:r>
            <a:r>
              <a:rPr lang="tr-TR" sz="5100" b="1" dirty="0"/>
              <a:t> </a:t>
            </a:r>
            <a:r>
              <a:rPr lang="tr-TR" sz="5100" b="1" dirty="0" err="1"/>
              <a:t>Brainstem</a:t>
            </a:r>
            <a:r>
              <a:rPr lang="tr-TR" sz="5100" b="1" dirty="0"/>
              <a:t> </a:t>
            </a:r>
            <a:r>
              <a:rPr lang="tr-TR" sz="5100" b="1" dirty="0" err="1"/>
              <a:t>Response</a:t>
            </a:r>
            <a:r>
              <a:rPr lang="tr-TR" sz="5100" b="1" dirty="0"/>
              <a:t>) (ABR)</a:t>
            </a:r>
          </a:p>
          <a:p>
            <a:pPr marL="1371600" lvl="2" indent="-457200" algn="l">
              <a:buFont typeface="Arial" panose="020B0604020202020204" pitchFamily="34" charset="0"/>
              <a:buChar char="•"/>
            </a:pPr>
            <a:r>
              <a:rPr lang="tr-TR" sz="5100" b="1" dirty="0"/>
              <a:t>ASSR</a:t>
            </a:r>
          </a:p>
        </p:txBody>
      </p:sp>
    </p:spTree>
    <p:extLst>
      <p:ext uri="{BB962C8B-B14F-4D97-AF65-F5344CB8AC3E}">
        <p14:creationId xmlns:p14="http://schemas.microsoft.com/office/powerpoint/2010/main" val="1593365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359877"/>
            <a:ext cx="11535508" cy="5498123"/>
          </a:xfrm>
        </p:spPr>
        <p:txBody>
          <a:bodyPr>
            <a:normAutofit/>
          </a:bodyPr>
          <a:lstStyle/>
          <a:p>
            <a:pPr marL="457200" indent="-457200" algn="just">
              <a:buFont typeface="Arial" panose="020B0604020202020204" pitchFamily="34" charset="0"/>
              <a:buChar char="•"/>
            </a:pPr>
            <a:endParaRPr lang="tr-TR" sz="3200" b="1" dirty="0"/>
          </a:p>
          <a:p>
            <a:pPr algn="ctr"/>
            <a:r>
              <a:rPr lang="tr-TR" sz="3400" b="1" dirty="0">
                <a:solidFill>
                  <a:srgbClr val="FF0000"/>
                </a:solidFill>
              </a:rPr>
              <a:t>Subjektif Testlerde </a:t>
            </a:r>
            <a:r>
              <a:rPr lang="tr-TR" sz="3400" b="1" dirty="0"/>
              <a:t>test edilen kişinin kişiye göre değişen uyarıları testi uygulayan kişi tarafından yine kişiye göre değişen kriterlerde değerlendirme yapılır ve testi yapan kişi kanaatini not eder.</a:t>
            </a:r>
            <a:endParaRPr lang="tr-TR" sz="5100" b="1" dirty="0"/>
          </a:p>
        </p:txBody>
      </p:sp>
    </p:spTree>
    <p:extLst>
      <p:ext uri="{BB962C8B-B14F-4D97-AF65-F5344CB8AC3E}">
        <p14:creationId xmlns:p14="http://schemas.microsoft.com/office/powerpoint/2010/main" val="21076565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359877"/>
            <a:ext cx="11535508" cy="5498123"/>
          </a:xfrm>
        </p:spPr>
        <p:txBody>
          <a:bodyPr>
            <a:normAutofit lnSpcReduction="10000"/>
          </a:bodyPr>
          <a:lstStyle/>
          <a:p>
            <a:pPr marL="457200" indent="-457200" algn="just">
              <a:buFont typeface="Arial" panose="020B0604020202020204" pitchFamily="34" charset="0"/>
              <a:buChar char="•"/>
            </a:pPr>
            <a:endParaRPr lang="tr-TR" sz="3200" b="1" dirty="0"/>
          </a:p>
          <a:p>
            <a:pPr algn="ctr"/>
            <a:r>
              <a:rPr lang="tr-TR" sz="3400" b="1" dirty="0">
                <a:solidFill>
                  <a:schemeClr val="accent1"/>
                </a:solidFill>
              </a:rPr>
              <a:t>Objektif </a:t>
            </a:r>
            <a:r>
              <a:rPr lang="tr-TR" sz="3400" b="1" dirty="0" err="1">
                <a:solidFill>
                  <a:schemeClr val="accent1"/>
                </a:solidFill>
              </a:rPr>
              <a:t>Odyolojik</a:t>
            </a:r>
            <a:r>
              <a:rPr lang="tr-TR" sz="3400" b="1" dirty="0">
                <a:solidFill>
                  <a:schemeClr val="accent1"/>
                </a:solidFill>
              </a:rPr>
              <a:t> testler </a:t>
            </a:r>
            <a:r>
              <a:rPr lang="tr-TR" sz="3400" b="1" dirty="0"/>
              <a:t>testin yapıldığı kişi ile testi yapanın testi başlatmak için test koşullarını düzenlemek ve testi başlatmak ve testi sonlandırmak dışında teste hiçbir katkılarının olmadığı testlerdir. Bu testler testi uygulayan kişiler tarafından fiziksel bulgular bakımından yoruma açık değillerdir. Testi yapan alet belli kriterler içinde çalışmakta ve belli fiziksel olayları belli koşullar altında aramaktadır. Bu koşullar gerçekleştiğinde test tamamlanmakta ve sonuçları aletin printerı tarafından testi değerlendirecek kişilere basılı olarak verilmektedir.</a:t>
            </a:r>
            <a:endParaRPr lang="tr-TR" sz="5100" b="1" dirty="0"/>
          </a:p>
        </p:txBody>
      </p:sp>
    </p:spTree>
    <p:extLst>
      <p:ext uri="{BB962C8B-B14F-4D97-AF65-F5344CB8AC3E}">
        <p14:creationId xmlns:p14="http://schemas.microsoft.com/office/powerpoint/2010/main" val="41817420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359877"/>
            <a:ext cx="11535508" cy="5498123"/>
          </a:xfrm>
        </p:spPr>
        <p:txBody>
          <a:bodyPr>
            <a:normAutofit/>
          </a:bodyPr>
          <a:lstStyle/>
          <a:p>
            <a:pPr marL="457200" indent="-457200" algn="just">
              <a:buFont typeface="Arial" panose="020B0604020202020204" pitchFamily="34" charset="0"/>
              <a:buChar char="•"/>
            </a:pPr>
            <a:endParaRPr lang="tr-TR" sz="3200" b="1" dirty="0"/>
          </a:p>
          <a:p>
            <a:pPr algn="ctr"/>
            <a:r>
              <a:rPr lang="tr-TR" sz="3400" b="1" dirty="0"/>
              <a:t>Çocuklarda uygulanan testlerin DÖRT amacı bulunur.</a:t>
            </a:r>
          </a:p>
          <a:p>
            <a:r>
              <a:rPr lang="tr-TR" sz="3400" b="1" dirty="0"/>
              <a:t>1.Periferal işitme organlarının hassasiyetinin ölçümlenmesi</a:t>
            </a:r>
          </a:p>
          <a:p>
            <a:r>
              <a:rPr lang="tr-TR" sz="3400" b="1" dirty="0"/>
              <a:t>2.Orta kulak fonksiyonları hakkında bilgi sahibi olmak</a:t>
            </a:r>
          </a:p>
          <a:p>
            <a:r>
              <a:rPr lang="tr-TR" sz="3400" b="1" dirty="0"/>
              <a:t>3.Konuşmayı algılama ölçümlerini kullanarak işitsel fonksiyonları değerlendirmek.</a:t>
            </a:r>
          </a:p>
          <a:p>
            <a:r>
              <a:rPr lang="tr-TR" sz="3400" b="1" dirty="0"/>
              <a:t>4.Çocuğun işitsel davranışlarını gözlemlemek ve yorumlamak.</a:t>
            </a:r>
          </a:p>
        </p:txBody>
      </p:sp>
    </p:spTree>
    <p:extLst>
      <p:ext uri="{BB962C8B-B14F-4D97-AF65-F5344CB8AC3E}">
        <p14:creationId xmlns:p14="http://schemas.microsoft.com/office/powerpoint/2010/main" val="27303941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2266122"/>
            <a:ext cx="11535508" cy="4591878"/>
          </a:xfrm>
        </p:spPr>
        <p:txBody>
          <a:bodyPr>
            <a:normAutofit/>
          </a:bodyPr>
          <a:lstStyle/>
          <a:p>
            <a:pPr marL="457200" indent="-457200" algn="just">
              <a:buFont typeface="Arial" panose="020B0604020202020204" pitchFamily="34" charset="0"/>
              <a:buChar char="•"/>
            </a:pPr>
            <a:endParaRPr lang="tr-TR" sz="3200" b="1" dirty="0"/>
          </a:p>
          <a:p>
            <a:pPr algn="ctr"/>
            <a:r>
              <a:rPr lang="tr-TR" sz="3400" b="1" dirty="0"/>
              <a:t>Test bataryalarının kullanılması gereği ilk kez 1978 yılında </a:t>
            </a:r>
            <a:r>
              <a:rPr lang="tr-TR" sz="3400" b="1" dirty="0" err="1"/>
              <a:t>Jerger</a:t>
            </a:r>
            <a:r>
              <a:rPr lang="tr-TR" sz="3400" b="1" dirty="0"/>
              <a:t> ve Hayes tarafından ortaya konmuş olup bu ilkeye CROSS-CHECK İLKESİ denmektedir.</a:t>
            </a:r>
          </a:p>
        </p:txBody>
      </p:sp>
    </p:spTree>
    <p:extLst>
      <p:ext uri="{BB962C8B-B14F-4D97-AF65-F5344CB8AC3E}">
        <p14:creationId xmlns:p14="http://schemas.microsoft.com/office/powerpoint/2010/main" val="1123354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633046" y="1871002"/>
            <a:ext cx="11066585" cy="4986997"/>
          </a:xfrm>
        </p:spPr>
        <p:txBody>
          <a:bodyPr>
            <a:normAutofit/>
          </a:bodyPr>
          <a:lstStyle/>
          <a:p>
            <a:pPr marL="457200" indent="-457200" algn="just">
              <a:buFont typeface="Arial" panose="020B0604020202020204" pitchFamily="34" charset="0"/>
              <a:buChar char="•"/>
            </a:pPr>
            <a:r>
              <a:rPr lang="tr-TR" sz="3200" b="1" dirty="0"/>
              <a:t>İki çeşit dalga vardır. </a:t>
            </a:r>
          </a:p>
          <a:p>
            <a:pPr marL="914400" lvl="1" indent="-457200" algn="just">
              <a:buFont typeface="Arial" panose="020B0604020202020204" pitchFamily="34" charset="0"/>
              <a:buChar char="•"/>
            </a:pPr>
            <a:r>
              <a:rPr lang="tr-TR" sz="3200" b="1" u="sng" dirty="0"/>
              <a:t>Mekanik dalgalar</a:t>
            </a:r>
            <a:r>
              <a:rPr lang="tr-TR" sz="3200" b="1" dirty="0"/>
              <a:t> bir ortam aracılığıyla yayılırlar ve deforme edilirler. Deformasyon ile kendini tersine çevirerek eski halindeki güçleri geri getirir. Mesela, ses dalgaları çarpışan hava molekülleri yolu ile yayılır. Hava molekülleri çarpıştığında, moleküller birbirleri boyunca sıçrarlar. Bu, moleküllerin dalganın yönünde yol almasını devam ettirir.</a:t>
            </a:r>
          </a:p>
        </p:txBody>
      </p:sp>
    </p:spTree>
    <p:extLst>
      <p:ext uri="{BB962C8B-B14F-4D97-AF65-F5344CB8AC3E}">
        <p14:creationId xmlns:p14="http://schemas.microsoft.com/office/powerpoint/2010/main" val="36839098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2266122"/>
            <a:ext cx="11535508" cy="4591878"/>
          </a:xfrm>
        </p:spPr>
        <p:txBody>
          <a:bodyPr>
            <a:normAutofit/>
          </a:bodyPr>
          <a:lstStyle/>
          <a:p>
            <a:pPr marL="457200" indent="-457200" algn="just">
              <a:buFont typeface="Arial" panose="020B0604020202020204" pitchFamily="34" charset="0"/>
              <a:buChar char="•"/>
            </a:pPr>
            <a:endParaRPr lang="tr-TR" sz="3200" b="1" dirty="0"/>
          </a:p>
          <a:p>
            <a:pPr algn="ctr"/>
            <a:r>
              <a:rPr lang="tr-TR" sz="3400" b="1" u="sng" dirty="0">
                <a:solidFill>
                  <a:schemeClr val="accent1"/>
                </a:solidFill>
              </a:rPr>
              <a:t>Test bataryası yaklaşımı </a:t>
            </a:r>
          </a:p>
          <a:p>
            <a:pPr marL="457200" indent="-457200">
              <a:buFont typeface="Arial" panose="020B0604020202020204" pitchFamily="34" charset="0"/>
              <a:buChar char="•"/>
            </a:pPr>
            <a:r>
              <a:rPr lang="tr-TR" sz="3400" b="1" dirty="0"/>
              <a:t>Ayrıntılı bilgi sağlar, </a:t>
            </a:r>
          </a:p>
          <a:p>
            <a:pPr marL="457200" indent="-457200">
              <a:buFont typeface="Arial" panose="020B0604020202020204" pitchFamily="34" charset="0"/>
              <a:buChar char="•"/>
            </a:pPr>
            <a:r>
              <a:rPr lang="tr-TR" sz="3400" b="1" dirty="0"/>
              <a:t>Tek bir testten sonuç çıkarmayı önler, </a:t>
            </a:r>
          </a:p>
          <a:p>
            <a:pPr marL="457200" indent="-457200">
              <a:buFont typeface="Arial" panose="020B0604020202020204" pitchFamily="34" charset="0"/>
              <a:buChar char="•"/>
            </a:pPr>
            <a:r>
              <a:rPr lang="tr-TR" sz="3400" b="1" dirty="0"/>
              <a:t>Birden fazla patolojinin tanımlanmasına izin verir </a:t>
            </a:r>
          </a:p>
          <a:p>
            <a:pPr marL="457200" indent="-457200">
              <a:buFont typeface="Arial" panose="020B0604020202020204" pitchFamily="34" charset="0"/>
              <a:buChar char="•"/>
            </a:pPr>
            <a:r>
              <a:rPr lang="tr-TR" sz="3400" b="1" dirty="0"/>
              <a:t>çocuğun işitsel davranışlarını gözlemlemek için kapsamlı bir temel sağlar. </a:t>
            </a:r>
          </a:p>
        </p:txBody>
      </p:sp>
    </p:spTree>
    <p:extLst>
      <p:ext uri="{BB962C8B-B14F-4D97-AF65-F5344CB8AC3E}">
        <p14:creationId xmlns:p14="http://schemas.microsoft.com/office/powerpoint/2010/main" val="1215927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2266122"/>
            <a:ext cx="11535508" cy="4591878"/>
          </a:xfrm>
        </p:spPr>
        <p:txBody>
          <a:bodyPr>
            <a:normAutofit/>
          </a:bodyPr>
          <a:lstStyle/>
          <a:p>
            <a:pPr marL="457200" indent="-457200" algn="just">
              <a:buFont typeface="Arial" panose="020B0604020202020204" pitchFamily="34" charset="0"/>
              <a:buChar char="•"/>
            </a:pPr>
            <a:endParaRPr lang="tr-TR" sz="3200" b="1" dirty="0"/>
          </a:p>
          <a:p>
            <a:pPr algn="ctr"/>
            <a:r>
              <a:rPr lang="tr-TR" sz="3400" b="1" u="sng" dirty="0">
                <a:solidFill>
                  <a:schemeClr val="accent1"/>
                </a:solidFill>
              </a:rPr>
              <a:t>Test bataryası yaklaşımı </a:t>
            </a:r>
          </a:p>
          <a:p>
            <a:pPr marL="457200" indent="-457200">
              <a:buFont typeface="Arial" panose="020B0604020202020204" pitchFamily="34" charset="0"/>
              <a:buChar char="•"/>
            </a:pPr>
            <a:r>
              <a:rPr lang="tr-TR" sz="3400" b="1" dirty="0"/>
              <a:t>Cross-</a:t>
            </a:r>
            <a:r>
              <a:rPr lang="tr-TR" sz="3400" b="1" dirty="0" err="1"/>
              <a:t>Check</a:t>
            </a:r>
            <a:r>
              <a:rPr lang="tr-TR" sz="3400" b="1" dirty="0"/>
              <a:t> ilkesinin gerçekleştirilmesi amacıyla </a:t>
            </a:r>
            <a:r>
              <a:rPr lang="tr-TR" sz="3400" b="1" dirty="0" err="1"/>
              <a:t>elektrofizyolojik</a:t>
            </a:r>
            <a:r>
              <a:rPr lang="tr-TR" sz="3400" b="1" dirty="0"/>
              <a:t> ve davranışsal testler kombine edilir. </a:t>
            </a:r>
          </a:p>
          <a:p>
            <a:pPr marL="457200" indent="-457200">
              <a:buFont typeface="Arial" panose="020B0604020202020204" pitchFamily="34" charset="0"/>
              <a:buChar char="•"/>
            </a:pPr>
            <a:r>
              <a:rPr lang="tr-TR" sz="3400" b="1" dirty="0"/>
              <a:t>Bu kombinasyonların her birine test bataryası adı verilir. </a:t>
            </a:r>
          </a:p>
        </p:txBody>
      </p:sp>
    </p:spTree>
    <p:extLst>
      <p:ext uri="{BB962C8B-B14F-4D97-AF65-F5344CB8AC3E}">
        <p14:creationId xmlns:p14="http://schemas.microsoft.com/office/powerpoint/2010/main" val="39962131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2266122"/>
            <a:ext cx="11535508" cy="4591878"/>
          </a:xfrm>
        </p:spPr>
        <p:txBody>
          <a:bodyPr>
            <a:normAutofit/>
          </a:bodyPr>
          <a:lstStyle/>
          <a:p>
            <a:pPr marL="457200" indent="-457200" algn="just">
              <a:buFont typeface="Arial" panose="020B0604020202020204" pitchFamily="34" charset="0"/>
              <a:buChar char="•"/>
            </a:pPr>
            <a:endParaRPr lang="tr-TR" sz="3200" b="1" dirty="0"/>
          </a:p>
          <a:p>
            <a:pPr marL="457200" indent="-457200">
              <a:buFont typeface="Arial" panose="020B0604020202020204" pitchFamily="34" charset="0"/>
              <a:buChar char="•"/>
            </a:pPr>
            <a:r>
              <a:rPr lang="tr-TR" sz="3400" b="1" dirty="0">
                <a:solidFill>
                  <a:schemeClr val="accent1"/>
                </a:solidFill>
              </a:rPr>
              <a:t>Bu dersin amacı, </a:t>
            </a:r>
            <a:r>
              <a:rPr lang="tr-TR" sz="3400" b="1" dirty="0" err="1">
                <a:solidFill>
                  <a:schemeClr val="accent1"/>
                </a:solidFill>
              </a:rPr>
              <a:t>yenidoğan</a:t>
            </a:r>
            <a:r>
              <a:rPr lang="tr-TR" sz="3400" b="1" dirty="0">
                <a:solidFill>
                  <a:schemeClr val="accent1"/>
                </a:solidFill>
              </a:rPr>
              <a:t> ve çocuklarda davranışsal testlerin önemi vurgulamaktır. </a:t>
            </a:r>
          </a:p>
          <a:p>
            <a:pPr marL="457200" indent="-457200">
              <a:buFont typeface="Arial" panose="020B0604020202020204" pitchFamily="34" charset="0"/>
              <a:buChar char="•"/>
            </a:pPr>
            <a:r>
              <a:rPr lang="tr-TR" sz="3400" b="1" dirty="0" err="1"/>
              <a:t>ASHA’ya</a:t>
            </a:r>
            <a:r>
              <a:rPr lang="tr-TR" sz="3400" b="1" dirty="0"/>
              <a:t> göre yaşa uygun davranışsal testler yapılmadan diğer testlere geçilmemelidir.</a:t>
            </a:r>
          </a:p>
          <a:p>
            <a:pPr marL="457200" indent="-457200">
              <a:buFont typeface="Arial" panose="020B0604020202020204" pitchFamily="34" charset="0"/>
              <a:buChar char="•"/>
            </a:pPr>
            <a:r>
              <a:rPr lang="tr-TR" sz="3400" b="1" dirty="0"/>
              <a:t>Ancak bu testlerin sonuçları güvenilmez ise OAE ve </a:t>
            </a:r>
            <a:r>
              <a:rPr lang="tr-TR" sz="3400" b="1" dirty="0" err="1"/>
              <a:t>ABR’ye</a:t>
            </a:r>
            <a:r>
              <a:rPr lang="tr-TR" sz="3400" b="1" dirty="0"/>
              <a:t> geçilebilir.</a:t>
            </a:r>
          </a:p>
        </p:txBody>
      </p:sp>
    </p:spTree>
    <p:extLst>
      <p:ext uri="{BB962C8B-B14F-4D97-AF65-F5344CB8AC3E}">
        <p14:creationId xmlns:p14="http://schemas.microsoft.com/office/powerpoint/2010/main" val="33072288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2266122"/>
            <a:ext cx="11535508" cy="4591878"/>
          </a:xfrm>
        </p:spPr>
        <p:txBody>
          <a:bodyPr>
            <a:normAutofit/>
          </a:bodyPr>
          <a:lstStyle/>
          <a:p>
            <a:pPr marL="457200" indent="-457200" algn="just">
              <a:buFont typeface="Arial" panose="020B0604020202020204" pitchFamily="34" charset="0"/>
              <a:buChar char="•"/>
            </a:pPr>
            <a:endParaRPr lang="tr-TR" sz="3200" b="1" dirty="0"/>
          </a:p>
          <a:p>
            <a:pPr algn="ctr"/>
            <a:r>
              <a:rPr lang="tr-TR" sz="4000" b="1" i="1" u="sng" dirty="0"/>
              <a:t>İşitme fonksiyonunun doğru çalıştığını sadece davranışsal testlerin pozitif olması ispatlayabilir. Diğer testler sadece bazı elektriksel olayların olup olmadığını ölçmektedir. </a:t>
            </a:r>
          </a:p>
        </p:txBody>
      </p:sp>
    </p:spTree>
    <p:extLst>
      <p:ext uri="{BB962C8B-B14F-4D97-AF65-F5344CB8AC3E}">
        <p14:creationId xmlns:p14="http://schemas.microsoft.com/office/powerpoint/2010/main" val="25782890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2266122"/>
            <a:ext cx="11535508" cy="4591878"/>
          </a:xfrm>
        </p:spPr>
        <p:txBody>
          <a:bodyPr>
            <a:normAutofit fontScale="92500" lnSpcReduction="20000"/>
          </a:bodyPr>
          <a:lstStyle/>
          <a:p>
            <a:pPr marL="457200" indent="-457200" algn="just">
              <a:buFont typeface="Arial" panose="020B0604020202020204" pitchFamily="34" charset="0"/>
              <a:buChar char="•"/>
            </a:pPr>
            <a:endParaRPr lang="tr-TR" sz="3200" b="1" dirty="0"/>
          </a:p>
          <a:p>
            <a:pPr algn="ctr"/>
            <a:r>
              <a:rPr lang="tr-TR" sz="4000" b="1" dirty="0">
                <a:solidFill>
                  <a:schemeClr val="accent1"/>
                </a:solidFill>
              </a:rPr>
              <a:t> Test bataryası yaklaşımı</a:t>
            </a:r>
            <a:r>
              <a:rPr lang="tr-TR" sz="4000" b="1" dirty="0"/>
              <a:t> </a:t>
            </a:r>
          </a:p>
          <a:p>
            <a:pPr algn="ctr"/>
            <a:r>
              <a:rPr lang="tr-TR" sz="4000" b="1" dirty="0"/>
              <a:t>Bir test bataryasında en az iki test bulunur ancak bir test bataryasında bulunacak testlerin sayısı o merkezde uygulanabilecek tüm testlerin sayısı kadardır. Bu testlerin sayısını ve cinsini belirlerken hasta ve ailesinden hastalığın hikayesinin detaylı olarak alınması, çocuğun yaşının belirlenmesi, çocuğun gelişiminin yaşına uyumlu olup olmadığının saptanması gereklidir. </a:t>
            </a:r>
          </a:p>
        </p:txBody>
      </p:sp>
    </p:spTree>
    <p:extLst>
      <p:ext uri="{BB962C8B-B14F-4D97-AF65-F5344CB8AC3E}">
        <p14:creationId xmlns:p14="http://schemas.microsoft.com/office/powerpoint/2010/main" val="6486882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2266122"/>
            <a:ext cx="11535508" cy="4591878"/>
          </a:xfrm>
        </p:spPr>
        <p:txBody>
          <a:bodyPr>
            <a:normAutofit/>
          </a:bodyPr>
          <a:lstStyle/>
          <a:p>
            <a:pPr marL="457200" indent="-457200" algn="just">
              <a:buFont typeface="Arial" panose="020B0604020202020204" pitchFamily="34" charset="0"/>
              <a:buChar char="•"/>
            </a:pPr>
            <a:endParaRPr lang="tr-TR" sz="3200" b="1" dirty="0"/>
          </a:p>
          <a:p>
            <a:pPr algn="ctr"/>
            <a:r>
              <a:rPr lang="tr-TR" sz="4000" b="1" dirty="0">
                <a:solidFill>
                  <a:schemeClr val="accent1"/>
                </a:solidFill>
              </a:rPr>
              <a:t> </a:t>
            </a:r>
            <a:r>
              <a:rPr lang="tr-TR" sz="4000" b="1" dirty="0"/>
              <a:t>Sonuçlarına güvenilir bir test yapılması için, çocuğun </a:t>
            </a:r>
            <a:r>
              <a:rPr lang="tr-TR" sz="4000" b="1" dirty="0">
                <a:solidFill>
                  <a:schemeClr val="accent1"/>
                </a:solidFill>
              </a:rPr>
              <a:t>bilişsel (kognitif) </a:t>
            </a:r>
            <a:r>
              <a:rPr lang="tr-TR" sz="4000" b="1" dirty="0"/>
              <a:t>yaş düzeyinin ve </a:t>
            </a:r>
            <a:r>
              <a:rPr lang="tr-TR" sz="4000" b="1" i="1" u="sng" dirty="0">
                <a:solidFill>
                  <a:schemeClr val="accent1"/>
                </a:solidFill>
              </a:rPr>
              <a:t>fiziksel becerilerinin </a:t>
            </a:r>
            <a:r>
              <a:rPr lang="tr-TR" sz="4000" b="1" dirty="0"/>
              <a:t>doğru belirlenmiş olmasının gerekliliğini ortaya koymaktadır.</a:t>
            </a:r>
          </a:p>
        </p:txBody>
      </p:sp>
    </p:spTree>
    <p:extLst>
      <p:ext uri="{BB962C8B-B14F-4D97-AF65-F5344CB8AC3E}">
        <p14:creationId xmlns:p14="http://schemas.microsoft.com/office/powerpoint/2010/main" val="35948807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2266122"/>
            <a:ext cx="11535508" cy="4591878"/>
          </a:xfrm>
        </p:spPr>
        <p:txBody>
          <a:bodyPr>
            <a:normAutofit/>
          </a:bodyPr>
          <a:lstStyle/>
          <a:p>
            <a:pPr marL="457200" indent="-457200" algn="just">
              <a:buFont typeface="Arial" panose="020B0604020202020204" pitchFamily="34" charset="0"/>
              <a:buChar char="•"/>
            </a:pPr>
            <a:endParaRPr lang="tr-TR" sz="3200" b="1" dirty="0"/>
          </a:p>
          <a:p>
            <a:pPr algn="ctr"/>
            <a:r>
              <a:rPr lang="tr-TR" sz="4000" b="1" dirty="0">
                <a:solidFill>
                  <a:schemeClr val="accent1"/>
                </a:solidFill>
              </a:rPr>
              <a:t> </a:t>
            </a:r>
            <a:r>
              <a:rPr lang="tr-TR" sz="4000" b="1" dirty="0"/>
              <a:t>Sonuçlarına güvenilir bir test yapılması için, çocuğun bilişsel (kognitif) yaş düzeyinin ve fiziksel becerilerinin doğru belirlenmiş olmasının gerekliliğini ortaya koymaktadır.</a:t>
            </a:r>
          </a:p>
        </p:txBody>
      </p:sp>
    </p:spTree>
    <p:extLst>
      <p:ext uri="{BB962C8B-B14F-4D97-AF65-F5344CB8AC3E}">
        <p14:creationId xmlns:p14="http://schemas.microsoft.com/office/powerpoint/2010/main" val="31964163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2266122"/>
            <a:ext cx="11535508" cy="4591878"/>
          </a:xfrm>
        </p:spPr>
        <p:txBody>
          <a:bodyPr>
            <a:normAutofit/>
          </a:bodyPr>
          <a:lstStyle/>
          <a:p>
            <a:pPr marL="457200" indent="-457200" algn="just">
              <a:buFont typeface="Arial" panose="020B0604020202020204" pitchFamily="34" charset="0"/>
              <a:buChar char="•"/>
            </a:pPr>
            <a:endParaRPr lang="tr-TR" sz="3200" b="1" dirty="0"/>
          </a:p>
          <a:p>
            <a:pPr algn="ctr"/>
            <a:r>
              <a:rPr lang="tr-TR" sz="4000" b="1" dirty="0">
                <a:solidFill>
                  <a:schemeClr val="accent1"/>
                </a:solidFill>
              </a:rPr>
              <a:t> </a:t>
            </a:r>
            <a:r>
              <a:rPr lang="tr-TR" sz="4000" b="1" dirty="0"/>
              <a:t>Çocuğun dil gelişimi ile kronolojik yaşı paralel veya dil gelişimi ilerideyse bir sorun yoktur. Ancak bizim ilgi alanımıza giren çocuklarda genellikle dil gelişimi kronolojik yaşın gerisinde olduğundan motor gelişimi gözlemlemek gerekecektir.</a:t>
            </a:r>
          </a:p>
        </p:txBody>
      </p:sp>
    </p:spTree>
    <p:extLst>
      <p:ext uri="{BB962C8B-B14F-4D97-AF65-F5344CB8AC3E}">
        <p14:creationId xmlns:p14="http://schemas.microsoft.com/office/powerpoint/2010/main" val="799700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099931"/>
            <a:ext cx="11535508" cy="5758070"/>
          </a:xfrm>
        </p:spPr>
        <p:txBody>
          <a:bodyPr>
            <a:normAutofit fontScale="40000" lnSpcReduction="20000"/>
          </a:bodyPr>
          <a:lstStyle/>
          <a:p>
            <a:pPr marL="457200" indent="-457200" algn="just">
              <a:buFont typeface="Arial" panose="020B0604020202020204" pitchFamily="34" charset="0"/>
              <a:buChar char="•"/>
            </a:pPr>
            <a:endParaRPr lang="tr-TR" sz="3200" b="1" dirty="0"/>
          </a:p>
          <a:p>
            <a:r>
              <a:rPr lang="tr-TR" sz="4000" b="1" dirty="0">
                <a:solidFill>
                  <a:schemeClr val="accent1"/>
                </a:solidFill>
              </a:rPr>
              <a:t> </a:t>
            </a:r>
            <a:r>
              <a:rPr lang="tr-TR" sz="4500" b="1" dirty="0"/>
              <a:t>KABA MOTOR</a:t>
            </a:r>
          </a:p>
          <a:p>
            <a:r>
              <a:rPr lang="tr-TR" sz="4500" b="1" dirty="0"/>
              <a:t>1 ay	Yüzüstü dururken başını refleks ile hafifçe kaldırabilir.</a:t>
            </a:r>
          </a:p>
          <a:p>
            <a:r>
              <a:rPr lang="tr-TR" sz="4500" b="1" dirty="0"/>
              <a:t>2 ay	Yüzüstü dururken göğüs kafesini hafifçe kaldırabilir. Sırtüstü pozisyonda kollar ve bacakları ile simetrik vuruş hareketleri yapabilir.</a:t>
            </a:r>
          </a:p>
          <a:p>
            <a:r>
              <a:rPr lang="tr-TR" sz="4500" b="1" dirty="0"/>
              <a:t>3 ay	Yüzükoyun pozisyonda kolları üzerine yaslanarak gövdesini kaldırabilir. Başını dik tutma hareketini gerçekleştirir. Banyo yaparken hareketlidir.</a:t>
            </a:r>
          </a:p>
          <a:p>
            <a:r>
              <a:rPr lang="tr-TR" sz="4500" b="1" dirty="0"/>
              <a:t>4 ay	Yan yatarken sırtüstü dönebilir. Destekle oturmaya başlar.</a:t>
            </a:r>
          </a:p>
          <a:p>
            <a:r>
              <a:rPr lang="tr-TR" sz="4500" b="1" dirty="0"/>
              <a:t>5 ay	Sırtüstü yatarken başını 45° kaldırabilir. Bacaklarını dümdüz yukarı doğru kaldırabilir. Kucakta otururken nesne tutabilir.</a:t>
            </a:r>
          </a:p>
          <a:p>
            <a:r>
              <a:rPr lang="tr-TR" sz="4500" b="1" dirty="0"/>
              <a:t>6 ay	Yüzükoyun pozisyonda elleri üzerine yaslanarak gövdesini kaldırabilir. Sırtüstü pozisyondayken yüzükoyun dönebilir, yatar pozisyonda ayağını ağzına götürebilir. Çocuk sandalyesinde oturabilir, hareket eden nesneyi tutabilir. Koltuk altlarından tutunca ayakta durabilir.</a:t>
            </a:r>
          </a:p>
          <a:p>
            <a:r>
              <a:rPr lang="tr-TR" sz="4500" b="1" dirty="0"/>
              <a:t>7 ay	Yüzükoyun pozisyondayken sırtüstü dönebilir. Desteksiz, tek başına oturabilir. Ayakta durur pozisyonda (koltuk altlarından tutulurken) sırayla ayaklarını kaldırabilir.</a:t>
            </a:r>
          </a:p>
          <a:p>
            <a:r>
              <a:rPr lang="tr-TR" sz="4500" b="1" dirty="0"/>
              <a:t>8 ay	Yüzükoyun pozisyonda tek el üstünde durabilir, diğer elini nesne almak için kullanabilir. Yardımla ayakta durabilir ve olduğu yerde yürür hareketi yapabilir.</a:t>
            </a:r>
          </a:p>
          <a:p>
            <a:r>
              <a:rPr lang="tr-TR" sz="4500" b="1" dirty="0"/>
              <a:t>9 -10 ay	Tutunarak ayakta durabilir. Emekleyebilir. Oturur pozisyonda öne hareket edince dengeyi kaybetmez.</a:t>
            </a:r>
          </a:p>
          <a:p>
            <a:r>
              <a:rPr lang="tr-TR" sz="4500" b="1" dirty="0"/>
              <a:t>11-12 ay	Yardımla ya da yardımsız yürüyebilir, oturduğu yerde kendi kendine dönebilir. Yatar pozisyondan oturur pozisyona gelebilir. Mobilyalara tutunarak ayağa kalkabilir. El ve ayaklarını kullanarak yürüyebilir.</a:t>
            </a:r>
          </a:p>
          <a:p>
            <a:pPr algn="ctr"/>
            <a:endParaRPr lang="tr-TR" sz="4000" b="1" dirty="0"/>
          </a:p>
        </p:txBody>
      </p:sp>
    </p:spTree>
    <p:extLst>
      <p:ext uri="{BB962C8B-B14F-4D97-AF65-F5344CB8AC3E}">
        <p14:creationId xmlns:p14="http://schemas.microsoft.com/office/powerpoint/2010/main" val="14295604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099931"/>
            <a:ext cx="11535508" cy="5758070"/>
          </a:xfrm>
        </p:spPr>
        <p:txBody>
          <a:bodyPr>
            <a:normAutofit fontScale="40000" lnSpcReduction="20000"/>
          </a:bodyPr>
          <a:lstStyle/>
          <a:p>
            <a:pPr marL="457200" indent="-457200" algn="just">
              <a:buFont typeface="Arial" panose="020B0604020202020204" pitchFamily="34" charset="0"/>
              <a:buChar char="•"/>
            </a:pPr>
            <a:endParaRPr lang="tr-TR" sz="3200" b="1" dirty="0"/>
          </a:p>
          <a:p>
            <a:r>
              <a:rPr lang="tr-TR" sz="4000" b="1" dirty="0">
                <a:solidFill>
                  <a:schemeClr val="accent1"/>
                </a:solidFill>
              </a:rPr>
              <a:t> </a:t>
            </a:r>
            <a:r>
              <a:rPr lang="tr-TR" sz="4500" b="1" dirty="0"/>
              <a:t>KABA MOTOR</a:t>
            </a:r>
          </a:p>
          <a:p>
            <a:r>
              <a:rPr lang="tr-TR" sz="4500" b="1" dirty="0"/>
              <a:t>13-14 ay	Yürürken henüz aniden duramaz. Emekleyerek merdiven çıkar. Yardımsız ayakta durabilir.</a:t>
            </a:r>
          </a:p>
          <a:p>
            <a:r>
              <a:rPr lang="tr-TR" sz="4500" b="1" dirty="0"/>
              <a:t>15-16 ay	Yatar pozisyondan ayağa kalkabilir.</a:t>
            </a:r>
          </a:p>
          <a:p>
            <a:r>
              <a:rPr lang="tr-TR" sz="4500" b="1" dirty="0"/>
              <a:t>17-18 ay	Koşabilir, çömelebilir, yardımla merdiven çıkabilir. Ayaktayken düşmeden oyuncağını fırlatabilir.</a:t>
            </a:r>
          </a:p>
          <a:p>
            <a:r>
              <a:rPr lang="tr-TR" sz="4500" b="1" dirty="0"/>
              <a:t>18-24 ay	Yardımsız merdiven inip çıkabilir. Yardımla tek ayak üzerinde durabilir. Ayaktayken yerden bir şeyler alabilir. Büyük bir topa dengesini kaybetmeden vurabilir. Kapıyı kendi açabilir.</a:t>
            </a:r>
          </a:p>
          <a:p>
            <a:r>
              <a:rPr lang="tr-TR" sz="4500" b="1" dirty="0"/>
              <a:t>2- 2.5 yaş	Geri geri yürüyebilir. Kısa süre tek ayak üzerinde durabilir. Parmak uçlarında yürüyebilir. Müzik eşliğinde dönebilir. Koşarken aniden durabilir. Sıçrayabilir, topu başının üzerinden fırlatabilir.</a:t>
            </a:r>
          </a:p>
          <a:p>
            <a:r>
              <a:rPr lang="tr-TR" sz="4500" b="1" dirty="0"/>
              <a:t>2.5- 3 yaş	Zıplayabilir. İki ayağını kullanarak merdiven inip çıkabilir, koşarken yönünü değiştirebilir, 3 tekerlekli bisiklete binebilir, büyük bir topu tutabilir. Yönünü belirleyerek isabetli atabilir.</a:t>
            </a:r>
          </a:p>
          <a:p>
            <a:r>
              <a:rPr lang="tr-TR" sz="4500" b="1" dirty="0"/>
              <a:t>3- 4 yaş	Yatar pozisyondayken dirseklerini kullanarak ve yana dönerek ayağa kalkabilir. Peş peşe zıplayabilir. Tek ayak üzerinde durabilir ve tek ayak üzerinde birkaç kez sekebilir. Yerden 5 cm yükseklikte olan ipin üstünden atlayabilir. 20 cm ileriye zıplayabilir. Gövdesinden destek alarak iki eliyle topu yakalayabilir.</a:t>
            </a:r>
          </a:p>
          <a:p>
            <a:r>
              <a:rPr lang="tr-TR" sz="4500" b="1" dirty="0"/>
              <a:t>4- 5 yaş	Koşarken </a:t>
            </a:r>
            <a:r>
              <a:rPr lang="tr-TR" sz="4500" b="1" dirty="0" err="1"/>
              <a:t>spontan</a:t>
            </a:r>
            <a:r>
              <a:rPr lang="tr-TR" sz="4500" b="1" dirty="0"/>
              <a:t> dönebilir, çizgi üzerinde yürürken dengesini sağlayabilir. Küçük bir topu yakalayabilir. Yatar pozisyondayken direk kalkışa geçebilir/doğrulabilir. Bisiklet sürme paten kayma öğrenebilir.</a:t>
            </a:r>
          </a:p>
          <a:p>
            <a:r>
              <a:rPr lang="tr-TR" sz="4500" b="1" dirty="0"/>
              <a:t>5 yaş ve sonrasında	Kompleks hareketleri yapabilir. Rekabet içeren spor ve oyunları yapabilir. İp atlarken dönebilir. Gördüğü hareketleri taklit edebilir.</a:t>
            </a:r>
          </a:p>
          <a:p>
            <a:pPr algn="ctr"/>
            <a:endParaRPr lang="tr-TR" sz="4000" b="1" dirty="0"/>
          </a:p>
        </p:txBody>
      </p:sp>
    </p:spTree>
    <p:extLst>
      <p:ext uri="{BB962C8B-B14F-4D97-AF65-F5344CB8AC3E}">
        <p14:creationId xmlns:p14="http://schemas.microsoft.com/office/powerpoint/2010/main" val="2185423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633046" y="1871002"/>
            <a:ext cx="11066585" cy="4986997"/>
          </a:xfrm>
        </p:spPr>
        <p:txBody>
          <a:bodyPr>
            <a:normAutofit/>
          </a:bodyPr>
          <a:lstStyle/>
          <a:p>
            <a:pPr marL="457200" indent="-457200" algn="just">
              <a:buFont typeface="Arial" panose="020B0604020202020204" pitchFamily="34" charset="0"/>
              <a:buChar char="•"/>
            </a:pPr>
            <a:r>
              <a:rPr lang="tr-TR" sz="3200" b="1" dirty="0"/>
              <a:t>Dalgaların ikinci çeşidi </a:t>
            </a:r>
            <a:r>
              <a:rPr lang="tr-TR" sz="3200" b="1" u="sng" dirty="0"/>
              <a:t>elektromanyetik</a:t>
            </a:r>
            <a:r>
              <a:rPr lang="tr-TR" sz="3200" b="1" dirty="0"/>
              <a:t> dalgalardır.</a:t>
            </a:r>
          </a:p>
          <a:p>
            <a:pPr marL="914400" lvl="1" indent="-457200" algn="just">
              <a:buFont typeface="Arial" panose="020B0604020202020204" pitchFamily="34" charset="0"/>
              <a:buChar char="•"/>
            </a:pPr>
            <a:r>
              <a:rPr lang="tr-TR" sz="3200" b="1" dirty="0"/>
              <a:t> Elektromanyetik dalgalar bir ortama ihtiyaç duymazlar. </a:t>
            </a:r>
          </a:p>
          <a:p>
            <a:pPr marL="914400" lvl="1" indent="-457200" algn="just">
              <a:buFont typeface="Arial" panose="020B0604020202020204" pitchFamily="34" charset="0"/>
              <a:buChar char="•"/>
            </a:pPr>
            <a:r>
              <a:rPr lang="tr-TR" sz="3200" b="1" dirty="0"/>
              <a:t>Bunun yerine yüklü parçacıklar tarafından, elektrik ve manyetik alanların periyodik titreşimlerinden meydana gelirler. Ve böylece boşlukta ilerlerler. </a:t>
            </a:r>
          </a:p>
          <a:p>
            <a:pPr marL="914400" lvl="1" indent="-457200" algn="just">
              <a:buFont typeface="Arial" panose="020B0604020202020204" pitchFamily="34" charset="0"/>
              <a:buChar char="•"/>
            </a:pPr>
            <a:r>
              <a:rPr lang="tr-TR" sz="3200" b="1" dirty="0"/>
              <a:t>Bu tip dalgaların ve radyo dalgalarının, mikrodalgaların, kızılötesi ışınların, görünür ışınların, morötesi ışınların, gama ışınlarının ve x ışınlarının dalga boyu değişir.</a:t>
            </a:r>
          </a:p>
        </p:txBody>
      </p:sp>
    </p:spTree>
    <p:extLst>
      <p:ext uri="{BB962C8B-B14F-4D97-AF65-F5344CB8AC3E}">
        <p14:creationId xmlns:p14="http://schemas.microsoft.com/office/powerpoint/2010/main" val="18635011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099931"/>
            <a:ext cx="11535508" cy="5758070"/>
          </a:xfrm>
        </p:spPr>
        <p:txBody>
          <a:bodyPr>
            <a:normAutofit fontScale="32500" lnSpcReduction="20000"/>
          </a:bodyPr>
          <a:lstStyle/>
          <a:p>
            <a:pPr marL="457200" indent="-457200" algn="just">
              <a:buFont typeface="Arial" panose="020B0604020202020204" pitchFamily="34" charset="0"/>
              <a:buChar char="•"/>
            </a:pPr>
            <a:endParaRPr lang="tr-TR" sz="3200" b="1" dirty="0"/>
          </a:p>
          <a:p>
            <a:r>
              <a:rPr lang="tr-TR" sz="4900" b="1" dirty="0">
                <a:solidFill>
                  <a:schemeClr val="accent1"/>
                </a:solidFill>
              </a:rPr>
              <a:t> </a:t>
            </a:r>
            <a:r>
              <a:rPr lang="tr-TR" sz="5500" b="1" dirty="0"/>
              <a:t>İNCE MOTOR</a:t>
            </a:r>
          </a:p>
          <a:p>
            <a:r>
              <a:rPr lang="tr-TR" sz="5500" b="1" dirty="0"/>
              <a:t>1 ay	Eller yumruk halindedir. Yakalama refleksi mevcuttur.</a:t>
            </a:r>
          </a:p>
          <a:p>
            <a:r>
              <a:rPr lang="tr-TR" sz="5500" b="1" dirty="0"/>
              <a:t>4 ay	Eller sürekli açılıp kapanır. Nesneyi komple elini kullanarak tutar. Elleriyle masanın üstüne vurabilir.</a:t>
            </a:r>
          </a:p>
          <a:p>
            <a:r>
              <a:rPr lang="tr-TR" sz="5500" b="1" dirty="0"/>
              <a:t>6 ay	</a:t>
            </a:r>
            <a:r>
              <a:rPr lang="tr-TR" sz="5500" b="1" dirty="0" err="1"/>
              <a:t>Palmar</a:t>
            </a:r>
            <a:r>
              <a:rPr lang="tr-TR" sz="5500" b="1" dirty="0"/>
              <a:t> tutarak küp alabilir (avuçlayarak). Gözleriyle yuvarlanan misketi takip edebilir. Nesneyi bir elinden öteki eline alabilir.</a:t>
            </a:r>
          </a:p>
          <a:p>
            <a:r>
              <a:rPr lang="tr-TR" sz="5500" b="1" dirty="0"/>
              <a:t>10 ay	Nesneleri kontrolsüz bırakabilir. Parmağı ile nesnelere işaret edebilir. Küçük nesneleri parmaklarıyla alır. İşaretparmağını çok kullanır.</a:t>
            </a:r>
          </a:p>
          <a:p>
            <a:r>
              <a:rPr lang="tr-TR" sz="5500" b="1" dirty="0"/>
              <a:t>11-12 ay	Nesne alırken rahatlıkla 2 parmağını kullanır.</a:t>
            </a:r>
          </a:p>
          <a:p>
            <a:r>
              <a:rPr lang="tr-TR" sz="5500" b="1" dirty="0"/>
              <a:t>13-14 ay	2 parmakla misket alabilir. Kaşık kullanarak yiyebilir (dökerek).</a:t>
            </a:r>
          </a:p>
          <a:p>
            <a:r>
              <a:rPr lang="tr-TR" sz="5500" b="1" dirty="0"/>
              <a:t>1.5 yaş	3 blokla kule yapabilir. Kitapta birkaç sayfayı aynı anda çevirebilir.</a:t>
            </a:r>
          </a:p>
          <a:p>
            <a:r>
              <a:rPr lang="tr-TR" sz="5500" b="1" dirty="0"/>
              <a:t>2 yaş	6 blokla kule yapabilir. Kitapta sayfaları tek tek çevirebilir. Kaşığı kontrollü kullanarak yemek yer ve çatal kullanmaya başlar.</a:t>
            </a:r>
          </a:p>
          <a:p>
            <a:r>
              <a:rPr lang="tr-TR" sz="5500" b="1" dirty="0"/>
              <a:t>3 yaş	Yuvarlak ve artı çizebilir, makasla kesebilir, çöp adam çizebilir, basit </a:t>
            </a:r>
            <a:r>
              <a:rPr lang="tr-TR" sz="5500" b="1" dirty="0" err="1"/>
              <a:t>puzzle</a:t>
            </a:r>
            <a:r>
              <a:rPr lang="tr-TR" sz="5500" b="1" dirty="0"/>
              <a:t> yapabilir, 3 bloktan köprü yapabilir, 10 bloktan kule yapabilir, kalemi yetişkin gibi tutabilir, 25 saniye içinde 10 misketi şişeye koyabilir.</a:t>
            </a:r>
          </a:p>
          <a:p>
            <a:r>
              <a:rPr lang="tr-TR" sz="5500" b="1" dirty="0"/>
              <a:t>4 yaş	İsmini yazabilir, boncuk dizebilir, dökmeden içecek koyabilir, kağıt katlayabilir, çizgiler dışına çıkmadan boyayabilir, 5 blokla köprü yapabilir, 20 saniye içinde 10 misketi şişeye koyabilir.</a:t>
            </a:r>
          </a:p>
          <a:p>
            <a:r>
              <a:rPr lang="tr-TR" sz="5500" b="1" dirty="0"/>
              <a:t>5 yaş	Harfleri bakarak yazabilir, kare/ üçgen/ daire çizebilir, hamurdan şekil yapabilir, kağıt katlayarak şekil yapabilir (</a:t>
            </a:r>
            <a:r>
              <a:rPr lang="tr-TR" sz="5500" b="1" dirty="0" err="1"/>
              <a:t>origami</a:t>
            </a:r>
            <a:r>
              <a:rPr lang="tr-TR" sz="5500" b="1" dirty="0"/>
              <a:t>), 5mm fark ile çizilmiş kareyi kağıttan kesebilir, 18 saniye içinde 10 misketi şişeye koyabilir.</a:t>
            </a:r>
          </a:p>
          <a:p>
            <a:pPr algn="ctr"/>
            <a:endParaRPr lang="tr-TR" sz="4000" b="1" dirty="0"/>
          </a:p>
        </p:txBody>
      </p:sp>
    </p:spTree>
    <p:extLst>
      <p:ext uri="{BB962C8B-B14F-4D97-AF65-F5344CB8AC3E}">
        <p14:creationId xmlns:p14="http://schemas.microsoft.com/office/powerpoint/2010/main" val="4064819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099931"/>
            <a:ext cx="11535508" cy="5758070"/>
          </a:xfrm>
        </p:spPr>
        <p:txBody>
          <a:bodyPr>
            <a:normAutofit/>
          </a:bodyPr>
          <a:lstStyle/>
          <a:p>
            <a:pPr marL="457200" indent="-457200" algn="just">
              <a:buFont typeface="Arial" panose="020B0604020202020204" pitchFamily="34" charset="0"/>
              <a:buChar char="•"/>
            </a:pPr>
            <a:endParaRPr lang="tr-TR" sz="3200" b="1" dirty="0"/>
          </a:p>
          <a:p>
            <a:r>
              <a:rPr lang="tr-TR" sz="2800" b="1" dirty="0"/>
              <a:t>2.Fiziksel Durum</a:t>
            </a:r>
          </a:p>
          <a:p>
            <a:r>
              <a:rPr lang="tr-TR" sz="2800" b="1" dirty="0"/>
              <a:t>•</a:t>
            </a:r>
            <a:r>
              <a:rPr lang="tr-TR" sz="2800" b="1" i="1" u="sng" dirty="0">
                <a:solidFill>
                  <a:schemeClr val="accent1"/>
                </a:solidFill>
              </a:rPr>
              <a:t>Davranış Gözlem </a:t>
            </a:r>
            <a:r>
              <a:rPr lang="tr-TR" sz="2800" b="1" i="1" u="sng" dirty="0" err="1">
                <a:solidFill>
                  <a:schemeClr val="accent1"/>
                </a:solidFill>
              </a:rPr>
              <a:t>Odyometrisinde</a:t>
            </a:r>
            <a:r>
              <a:rPr lang="tr-TR" sz="2800" b="1" i="1" u="sng" dirty="0">
                <a:solidFill>
                  <a:schemeClr val="accent1"/>
                </a:solidFill>
              </a:rPr>
              <a:t> </a:t>
            </a:r>
            <a:r>
              <a:rPr lang="tr-TR" sz="2800" b="1" dirty="0"/>
              <a:t>emme refleksi değerlendirilmekte olduğuna göre emme refleksi olmayan bir hastanın bu teste sokulması anlamsız olacaktır.  Aynı çocuk tüp ile besleniyorsa emme işini yapmayacaktır.</a:t>
            </a:r>
          </a:p>
        </p:txBody>
      </p:sp>
    </p:spTree>
    <p:extLst>
      <p:ext uri="{BB962C8B-B14F-4D97-AF65-F5344CB8AC3E}">
        <p14:creationId xmlns:p14="http://schemas.microsoft.com/office/powerpoint/2010/main" val="16558320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099931"/>
            <a:ext cx="11535508" cy="5758070"/>
          </a:xfrm>
        </p:spPr>
        <p:txBody>
          <a:bodyPr>
            <a:normAutofit/>
          </a:bodyPr>
          <a:lstStyle/>
          <a:p>
            <a:pPr marL="457200" indent="-457200" algn="just">
              <a:buFont typeface="Arial" panose="020B0604020202020204" pitchFamily="34" charset="0"/>
              <a:buChar char="•"/>
            </a:pPr>
            <a:endParaRPr lang="tr-TR" sz="3200" b="1" dirty="0"/>
          </a:p>
          <a:p>
            <a:r>
              <a:rPr lang="tr-TR" sz="2800" b="1" dirty="0"/>
              <a:t>2.Fiziksel Durum</a:t>
            </a:r>
          </a:p>
          <a:p>
            <a:r>
              <a:rPr lang="tr-TR" sz="2800" b="1" dirty="0">
                <a:solidFill>
                  <a:schemeClr val="accent1"/>
                </a:solidFill>
              </a:rPr>
              <a:t>•</a:t>
            </a:r>
            <a:r>
              <a:rPr lang="tr-TR" sz="2800" b="1" i="1" u="sng" dirty="0">
                <a:solidFill>
                  <a:schemeClr val="accent1"/>
                </a:solidFill>
              </a:rPr>
              <a:t>Görsel </a:t>
            </a:r>
            <a:r>
              <a:rPr lang="tr-TR" sz="2800" b="1" i="1" u="sng" dirty="0" err="1">
                <a:solidFill>
                  <a:schemeClr val="accent1"/>
                </a:solidFill>
              </a:rPr>
              <a:t>Pekiştireç</a:t>
            </a:r>
            <a:r>
              <a:rPr lang="tr-TR" sz="2800" b="1" i="1" u="sng" dirty="0">
                <a:solidFill>
                  <a:schemeClr val="accent1"/>
                </a:solidFill>
              </a:rPr>
              <a:t> </a:t>
            </a:r>
            <a:r>
              <a:rPr lang="tr-TR" sz="2800" b="1" i="1" u="sng" dirty="0" err="1">
                <a:solidFill>
                  <a:schemeClr val="accent1"/>
                </a:solidFill>
              </a:rPr>
              <a:t>Odyometrisinde</a:t>
            </a:r>
            <a:r>
              <a:rPr lang="tr-TR" sz="2800" b="1" i="1" u="sng" dirty="0">
                <a:solidFill>
                  <a:schemeClr val="accent1"/>
                </a:solidFill>
              </a:rPr>
              <a:t> </a:t>
            </a:r>
            <a:r>
              <a:rPr lang="tr-TR" sz="2800" b="1" i="1" dirty="0"/>
              <a:t>çocuğun ışıklı veya ilgisini çeken bir cisme başını çevirmesi gerektiğinden hem boyun kaslarının gelişmiş olması hem de çocuğun görebiliyor olması gerekmektedir. Yine test sırasında çocuk annenin kucağında oturuyor olması gerektiğinden oturabiliyor olması gerekmektedir.</a:t>
            </a:r>
            <a:endParaRPr lang="tr-TR" sz="2800" b="1" dirty="0"/>
          </a:p>
        </p:txBody>
      </p:sp>
    </p:spTree>
    <p:extLst>
      <p:ext uri="{BB962C8B-B14F-4D97-AF65-F5344CB8AC3E}">
        <p14:creationId xmlns:p14="http://schemas.microsoft.com/office/powerpoint/2010/main" val="28376232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099931"/>
            <a:ext cx="11535508" cy="5758070"/>
          </a:xfrm>
        </p:spPr>
        <p:txBody>
          <a:bodyPr>
            <a:normAutofit/>
          </a:bodyPr>
          <a:lstStyle/>
          <a:p>
            <a:pPr marL="457200" indent="-457200" algn="just">
              <a:buFont typeface="Arial" panose="020B0604020202020204" pitchFamily="34" charset="0"/>
              <a:buChar char="•"/>
            </a:pPr>
            <a:endParaRPr lang="tr-TR" sz="3200" b="1" dirty="0"/>
          </a:p>
          <a:p>
            <a:r>
              <a:rPr lang="tr-TR" sz="2800" b="1" dirty="0"/>
              <a:t>2.Fiziksel Durum</a:t>
            </a:r>
          </a:p>
          <a:p>
            <a:r>
              <a:rPr lang="tr-TR" sz="2800" b="1" dirty="0">
                <a:solidFill>
                  <a:schemeClr val="accent1"/>
                </a:solidFill>
              </a:rPr>
              <a:t>•</a:t>
            </a:r>
            <a:r>
              <a:rPr lang="tr-TR" sz="2800" b="1" i="1" u="sng" dirty="0">
                <a:solidFill>
                  <a:schemeClr val="accent1"/>
                </a:solidFill>
              </a:rPr>
              <a:t>Görsel </a:t>
            </a:r>
            <a:r>
              <a:rPr lang="tr-TR" sz="2800" b="1" i="1" u="sng" dirty="0" err="1">
                <a:solidFill>
                  <a:schemeClr val="accent1"/>
                </a:solidFill>
              </a:rPr>
              <a:t>Pekiştireç</a:t>
            </a:r>
            <a:r>
              <a:rPr lang="tr-TR" sz="2800" b="1" i="1" u="sng" dirty="0">
                <a:solidFill>
                  <a:schemeClr val="accent1"/>
                </a:solidFill>
              </a:rPr>
              <a:t> </a:t>
            </a:r>
            <a:r>
              <a:rPr lang="tr-TR" sz="2800" b="1" i="1" u="sng" dirty="0" err="1">
                <a:solidFill>
                  <a:schemeClr val="accent1"/>
                </a:solidFill>
              </a:rPr>
              <a:t>Odyometrisinde</a:t>
            </a:r>
            <a:r>
              <a:rPr lang="tr-TR" sz="2800" b="1" i="1" u="sng" dirty="0">
                <a:solidFill>
                  <a:schemeClr val="accent1"/>
                </a:solidFill>
              </a:rPr>
              <a:t> </a:t>
            </a:r>
            <a:r>
              <a:rPr lang="tr-TR" sz="2800" b="1" i="1" dirty="0"/>
              <a:t>çocuğun ışıklı veya ilgisini çeken bir cisme başını çevirmesi gerektiğinden hem boyun kaslarının gelişmiş olması hem de çocuğun görebiliyor olması gerekmektedir. Yine test sırasında çocuk annenin kucağında oturuyor olması gerektiğinden oturabiliyor olması gerekmektedir.</a:t>
            </a:r>
            <a:endParaRPr lang="tr-TR" sz="2800" b="1" dirty="0"/>
          </a:p>
        </p:txBody>
      </p:sp>
    </p:spTree>
    <p:extLst>
      <p:ext uri="{BB962C8B-B14F-4D97-AF65-F5344CB8AC3E}">
        <p14:creationId xmlns:p14="http://schemas.microsoft.com/office/powerpoint/2010/main" val="89201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099931"/>
            <a:ext cx="11535508" cy="5758070"/>
          </a:xfrm>
        </p:spPr>
        <p:txBody>
          <a:bodyPr>
            <a:normAutofit/>
          </a:bodyPr>
          <a:lstStyle/>
          <a:p>
            <a:pPr marL="457200" indent="-457200" algn="just">
              <a:buFont typeface="Arial" panose="020B0604020202020204" pitchFamily="34" charset="0"/>
              <a:buChar char="•"/>
            </a:pPr>
            <a:endParaRPr lang="tr-TR" sz="3200" b="1" dirty="0"/>
          </a:p>
          <a:p>
            <a:r>
              <a:rPr lang="tr-TR" sz="2800" b="1" dirty="0"/>
              <a:t>2.Fiziksel Durum</a:t>
            </a:r>
          </a:p>
          <a:p>
            <a:pPr marL="457200" lvl="0" indent="-457200" algn="just">
              <a:lnSpc>
                <a:spcPct val="107000"/>
              </a:lnSpc>
              <a:spcAft>
                <a:spcPts val="800"/>
              </a:spcAft>
              <a:buFont typeface="Arial" panose="020B0604020202020204" pitchFamily="34" charset="0"/>
              <a:buChar char="•"/>
            </a:pPr>
            <a:r>
              <a:rPr lang="tr-TR" sz="2800" b="1" i="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Oyun </a:t>
            </a:r>
            <a:r>
              <a:rPr lang="tr-TR" sz="2800" b="1" i="1" u="sng" dirty="0" err="1">
                <a:solidFill>
                  <a:schemeClr val="accent1"/>
                </a:solidFill>
                <a:latin typeface="Calibri" panose="020F0502020204030204" pitchFamily="34" charset="0"/>
                <a:ea typeface="Calibri" panose="020F0502020204030204" pitchFamily="34" charset="0"/>
                <a:cs typeface="Times New Roman" panose="02020603050405020304" pitchFamily="18" charset="0"/>
              </a:rPr>
              <a:t>Odyometrisi’nde</a:t>
            </a:r>
            <a:r>
              <a:rPr lang="tr-TR" sz="2800" b="1" i="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a:t>
            </a:r>
            <a:r>
              <a:rPr lang="tr-TR" sz="2800" b="1" dirty="0">
                <a:latin typeface="Calibri" panose="020F0502020204030204" pitchFamily="34" charset="0"/>
                <a:ea typeface="Calibri" panose="020F0502020204030204" pitchFamily="34" charset="0"/>
                <a:cs typeface="Times New Roman" panose="02020603050405020304" pitchFamily="18" charset="0"/>
              </a:rPr>
              <a:t>çocuğun gerçekleştirmesini istediğimiz motor hareketi yapacak kaslarının istemli olarak hareket edebilecek </a:t>
            </a:r>
            <a:r>
              <a:rPr lang="tr-TR" sz="2800" b="1" dirty="0" err="1">
                <a:latin typeface="Calibri" panose="020F0502020204030204" pitchFamily="34" charset="0"/>
                <a:ea typeface="Calibri" panose="020F0502020204030204" pitchFamily="34" charset="0"/>
                <a:cs typeface="Times New Roman" panose="02020603050405020304" pitchFamily="18" charset="0"/>
              </a:rPr>
              <a:t>nöral</a:t>
            </a:r>
            <a:r>
              <a:rPr lang="tr-TR" sz="2800" b="1" dirty="0">
                <a:latin typeface="Calibri" panose="020F0502020204030204" pitchFamily="34" charset="0"/>
                <a:ea typeface="Calibri" panose="020F0502020204030204" pitchFamily="34" charset="0"/>
                <a:cs typeface="Times New Roman" panose="02020603050405020304" pitchFamily="18" charset="0"/>
              </a:rPr>
              <a:t> gelişimi tamamlamış ve kasların bu gelişme cevap verebilecek kadar güçlenmiş olması gerekmektedir.</a:t>
            </a:r>
            <a:endParaRPr lang="tr-TR" sz="1800" dirty="0">
              <a:latin typeface="Calibri" panose="020F0502020204030204" pitchFamily="34" charset="0"/>
              <a:ea typeface="Calibri" panose="020F0502020204030204" pitchFamily="34" charset="0"/>
              <a:cs typeface="Times New Roman" panose="02020603050405020304" pitchFamily="18" charset="0"/>
            </a:endParaRPr>
          </a:p>
          <a:p>
            <a:endParaRPr lang="tr-TR" sz="2800" b="1" dirty="0"/>
          </a:p>
        </p:txBody>
      </p:sp>
    </p:spTree>
    <p:extLst>
      <p:ext uri="{BB962C8B-B14F-4D97-AF65-F5344CB8AC3E}">
        <p14:creationId xmlns:p14="http://schemas.microsoft.com/office/powerpoint/2010/main" val="36415154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28246" y="1470991"/>
            <a:ext cx="11535508" cy="5758070"/>
          </a:xfrm>
        </p:spPr>
        <p:txBody>
          <a:bodyPr>
            <a:normAutofit/>
          </a:bodyPr>
          <a:lstStyle/>
          <a:p>
            <a:pPr marL="457200" indent="-457200" algn="just">
              <a:buFont typeface="Arial" panose="020B0604020202020204" pitchFamily="34" charset="0"/>
              <a:buChar char="•"/>
            </a:pPr>
            <a:endParaRPr lang="tr-TR" sz="3200" b="1" dirty="0"/>
          </a:p>
          <a:p>
            <a:r>
              <a:rPr lang="tr-TR" sz="2800" b="1" dirty="0"/>
              <a:t>Testlere geçmeden önce hatırlatılması gereken çok önemli bir konu mevcut. Hastaların enfeksiyondan korunması tıbbın birinci ve belki de en önemli kural olan ‘Önce Zarar Verme’ ilkesi gereğidir. Bunun için;</a:t>
            </a:r>
          </a:p>
          <a:p>
            <a:pPr marL="457200" indent="-457200">
              <a:buFont typeface="Arial" panose="020B0604020202020204" pitchFamily="34" charset="0"/>
              <a:buChar char="•"/>
            </a:pPr>
            <a:r>
              <a:rPr lang="tr-TR" sz="2800" b="1" dirty="0"/>
              <a:t>Testlere başlamadan önce ve bir sonraki test edilecek çocuğa geçilmeden önce mutlaka eller yıkanmalıdır. Doğru el yıkama tekniği ile hem kendinizi hem de test uygulamakta olduğunuz kişileri %99,95 olasılıkla korumuş olmaktasınız.</a:t>
            </a:r>
          </a:p>
          <a:p>
            <a:pPr marL="457200" indent="-457200">
              <a:buFont typeface="Arial" panose="020B0604020202020204" pitchFamily="34" charset="0"/>
              <a:buChar char="•"/>
            </a:pPr>
            <a:r>
              <a:rPr lang="tr-TR" sz="2800" b="1" dirty="0"/>
              <a:t>Her hasta değişiminde aletlerin temizlenip dezenfekte edilmesi gerekmektedir.</a:t>
            </a:r>
          </a:p>
          <a:p>
            <a:endParaRPr lang="tr-TR" sz="2800" b="1" dirty="0"/>
          </a:p>
        </p:txBody>
      </p:sp>
    </p:spTree>
    <p:extLst>
      <p:ext uri="{BB962C8B-B14F-4D97-AF65-F5344CB8AC3E}">
        <p14:creationId xmlns:p14="http://schemas.microsoft.com/office/powerpoint/2010/main" val="439760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470991"/>
            <a:ext cx="11535508" cy="5758070"/>
          </a:xfrm>
        </p:spPr>
        <p:txBody>
          <a:bodyPr>
            <a:normAutofit/>
          </a:bodyPr>
          <a:lstStyle/>
          <a:p>
            <a:pPr marL="457200" indent="-457200" algn="just">
              <a:buFont typeface="Arial" panose="020B0604020202020204" pitchFamily="34" charset="0"/>
              <a:buChar char="•"/>
            </a:pPr>
            <a:endParaRPr lang="tr-TR" sz="3200" b="1" dirty="0"/>
          </a:p>
          <a:p>
            <a:pPr algn="ctr"/>
            <a:r>
              <a:rPr lang="tr-TR" sz="2800" b="1" dirty="0">
                <a:solidFill>
                  <a:schemeClr val="accent1"/>
                </a:solidFill>
              </a:rPr>
              <a:t>SUBJEKTİF ODYOLOJİK TESTLER</a:t>
            </a:r>
          </a:p>
          <a:p>
            <a:pPr algn="ctr"/>
            <a:r>
              <a:rPr lang="tr-TR" sz="2800" b="1" dirty="0">
                <a:solidFill>
                  <a:schemeClr val="accent1"/>
                </a:solidFill>
              </a:rPr>
              <a:t>DAVRANIŞSAL TESTLER</a:t>
            </a:r>
          </a:p>
          <a:p>
            <a:pPr algn="ctr"/>
            <a:r>
              <a:rPr lang="tr-TR" sz="2800" b="1" dirty="0"/>
              <a:t>Basit el çırpma hareketiyle de bir </a:t>
            </a:r>
            <a:r>
              <a:rPr lang="tr-TR" sz="2800" b="1" dirty="0" err="1"/>
              <a:t>yenidoğanı</a:t>
            </a:r>
            <a:r>
              <a:rPr lang="tr-TR" sz="2800" b="1" dirty="0"/>
              <a:t> test etmek mümkündür. El çırpma hareketiyle 60 ile 130 </a:t>
            </a:r>
            <a:r>
              <a:rPr lang="tr-TR" sz="2800" b="1" dirty="0" err="1"/>
              <a:t>dB</a:t>
            </a:r>
            <a:r>
              <a:rPr lang="tr-TR" sz="2800" b="1" dirty="0"/>
              <a:t> arasında bir ses üretimi mümkündür. Bu da bir test yöntemidir ve sadece çocuklarda ve bebeklerde değil tüm duyma fonksiyonu mevcut kişilerde davranışsal bir değişime yol açabilir. Ancak bu bilimsel olarak standardize edilebilecek bir test değildir. Hem sesin şiddeti hem de frekansı sabitlenemez. </a:t>
            </a:r>
          </a:p>
          <a:p>
            <a:endParaRPr lang="tr-TR" sz="2800" b="1" dirty="0"/>
          </a:p>
        </p:txBody>
      </p:sp>
    </p:spTree>
    <p:extLst>
      <p:ext uri="{BB962C8B-B14F-4D97-AF65-F5344CB8AC3E}">
        <p14:creationId xmlns:p14="http://schemas.microsoft.com/office/powerpoint/2010/main" val="35825011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470991"/>
            <a:ext cx="11535508" cy="5758070"/>
          </a:xfrm>
        </p:spPr>
        <p:txBody>
          <a:bodyPr>
            <a:normAutofit/>
          </a:bodyPr>
          <a:lstStyle/>
          <a:p>
            <a:pPr marL="457200" indent="-457200" algn="just">
              <a:buFont typeface="Arial" panose="020B0604020202020204" pitchFamily="34" charset="0"/>
              <a:buChar char="•"/>
            </a:pPr>
            <a:endParaRPr lang="tr-TR" sz="3200" b="1" dirty="0"/>
          </a:p>
          <a:p>
            <a:pPr marL="342900" lvl="0" indent="-342900" algn="just">
              <a:lnSpc>
                <a:spcPct val="107000"/>
              </a:lnSpc>
              <a:spcAft>
                <a:spcPts val="800"/>
              </a:spcAft>
              <a:buFont typeface="+mj-lt"/>
              <a:buAutoNum type="arabicPeriod"/>
            </a:pPr>
            <a:r>
              <a:rPr lang="tr-TR" sz="2800" i="1" u="sng" dirty="0">
                <a:latin typeface="Calibri" panose="020F0502020204030204" pitchFamily="34" charset="0"/>
                <a:ea typeface="Calibri" panose="020F0502020204030204" pitchFamily="34" charset="0"/>
                <a:cs typeface="Times New Roman" panose="02020603050405020304" pitchFamily="18" charset="0"/>
              </a:rPr>
              <a:t>DAVRANIŞSAL GÖZLEM ODYOMETRİSİ (BOA)</a:t>
            </a:r>
            <a:endParaRPr lang="tr-TR" sz="1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Doğum ile 6. Ay arasında uygulanabilecek testlerdendir</a:t>
            </a:r>
            <a:r>
              <a:rPr lang="tr-TR" sz="2800" dirty="0">
                <a:latin typeface="Calibri" panose="020F0502020204030204" pitchFamily="34" charset="0"/>
                <a:ea typeface="Calibri" panose="020F0502020204030204" pitchFamily="34" charset="0"/>
                <a:cs typeface="Times New Roman" panose="02020603050405020304" pitchFamily="18" charset="0"/>
              </a:rPr>
              <a:t>. </a:t>
            </a:r>
          </a:p>
          <a:p>
            <a:pPr marL="457200" indent="-457200">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Cross- </a:t>
            </a:r>
            <a:r>
              <a:rPr lang="tr-TR" sz="2800" dirty="0" err="1">
                <a:latin typeface="Calibri" panose="020F0502020204030204" pitchFamily="34" charset="0"/>
                <a:ea typeface="Calibri" panose="020F0502020204030204" pitchFamily="34" charset="0"/>
                <a:cs typeface="Times New Roman" panose="02020603050405020304" pitchFamily="18" charset="0"/>
              </a:rPr>
              <a:t>Check</a:t>
            </a:r>
            <a:r>
              <a:rPr lang="tr-TR" sz="2800" dirty="0">
                <a:latin typeface="Calibri" panose="020F0502020204030204" pitchFamily="34" charset="0"/>
                <a:ea typeface="Calibri" panose="020F0502020204030204" pitchFamily="34" charset="0"/>
                <a:cs typeface="Times New Roman" panose="02020603050405020304" pitchFamily="18" charset="0"/>
              </a:rPr>
              <a:t> prensibi gereğince gerekli görülmesi halinde bebeklerde işitme </a:t>
            </a:r>
            <a:r>
              <a:rPr lang="tr-TR" sz="2800" dirty="0" err="1">
                <a:latin typeface="Calibri" panose="020F0502020204030204" pitchFamily="34" charset="0"/>
                <a:ea typeface="Calibri" panose="020F0502020204030204" pitchFamily="34" charset="0"/>
                <a:cs typeface="Times New Roman" panose="02020603050405020304" pitchFamily="18" charset="0"/>
              </a:rPr>
              <a:t>hasssasiyetin</a:t>
            </a:r>
            <a:r>
              <a:rPr lang="tr-TR" sz="2800" dirty="0">
                <a:latin typeface="Calibri" panose="020F0502020204030204" pitchFamily="34" charset="0"/>
                <a:ea typeface="Calibri" panose="020F0502020204030204" pitchFamily="34" charset="0"/>
                <a:cs typeface="Times New Roman" panose="02020603050405020304" pitchFamily="18" charset="0"/>
              </a:rPr>
              <a:t> ölçülmesi için kullanılabilecek bir yöntemdir. </a:t>
            </a:r>
          </a:p>
          <a:p>
            <a:pPr marL="457200" indent="-457200">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En önemli dezavantajı SUBJEKTİF bir değerlendirme yöntemi olmasıdır.</a:t>
            </a:r>
            <a:endParaRPr lang="tr-TR" sz="2800" b="1" dirty="0"/>
          </a:p>
        </p:txBody>
      </p:sp>
    </p:spTree>
    <p:extLst>
      <p:ext uri="{BB962C8B-B14F-4D97-AF65-F5344CB8AC3E}">
        <p14:creationId xmlns:p14="http://schemas.microsoft.com/office/powerpoint/2010/main" val="37557885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470991"/>
            <a:ext cx="11535508" cy="5758070"/>
          </a:xfrm>
        </p:spPr>
        <p:txBody>
          <a:bodyPr>
            <a:normAutofit/>
          </a:bodyPr>
          <a:lstStyle/>
          <a:p>
            <a:pPr marL="457200" indent="-457200" algn="just">
              <a:buFont typeface="Arial" panose="020B0604020202020204" pitchFamily="34" charset="0"/>
              <a:buChar char="•"/>
            </a:pPr>
            <a:endParaRPr lang="tr-TR" sz="3200" b="1" dirty="0"/>
          </a:p>
          <a:p>
            <a:pPr marL="342900" lvl="0" indent="-342900" algn="just">
              <a:lnSpc>
                <a:spcPct val="107000"/>
              </a:lnSpc>
              <a:spcAft>
                <a:spcPts val="800"/>
              </a:spcAft>
              <a:buFont typeface="+mj-lt"/>
              <a:buAutoNum type="arabicPeriod"/>
            </a:pPr>
            <a:r>
              <a:rPr lang="tr-TR" sz="2800" i="1" u="sng" dirty="0">
                <a:latin typeface="Calibri" panose="020F0502020204030204" pitchFamily="34" charset="0"/>
                <a:ea typeface="Calibri" panose="020F0502020204030204" pitchFamily="34" charset="0"/>
                <a:cs typeface="Times New Roman" panose="02020603050405020304" pitchFamily="18" charset="0"/>
              </a:rPr>
              <a:t>DAVRANIŞSAL GÖZLEM ODYOMETRİSİ (BOA)</a:t>
            </a:r>
            <a:endParaRPr lang="tr-TR" sz="1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Bu testte işitme eşiği belirlenemeyeceğinden belki de sadece Davranışsal Gözlem demek daha doğru olabilir. </a:t>
            </a: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Dolayısıyla bu test yöntemi ile </a:t>
            </a:r>
          </a:p>
          <a:p>
            <a:pPr marL="1371600" lvl="2" indent="-457200" algn="l">
              <a:buFont typeface="Arial" panose="020B0604020202020204" pitchFamily="34" charset="0"/>
              <a:buChar char="•"/>
            </a:pPr>
            <a:r>
              <a:rPr lang="tr-TR" sz="2600"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işitme taraması yapılamaz</a:t>
            </a:r>
          </a:p>
          <a:p>
            <a:pPr marL="1371600" lvl="2" indent="-457200" algn="l">
              <a:buFont typeface="Arial" panose="020B0604020202020204" pitchFamily="34" charset="0"/>
              <a:buChar char="•"/>
            </a:pPr>
            <a:r>
              <a:rPr lang="tr-TR" sz="2600"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İşitme eşikleri belirlenemez</a:t>
            </a:r>
          </a:p>
          <a:p>
            <a:pPr marL="1371600" lvl="2" indent="-457200" algn="l">
              <a:buFont typeface="Arial" panose="020B0604020202020204" pitchFamily="34" charset="0"/>
              <a:buChar char="•"/>
            </a:pPr>
            <a:r>
              <a:rPr lang="tr-TR" sz="2600"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işitme cihazları seçilemez </a:t>
            </a:r>
          </a:p>
          <a:p>
            <a:pPr marL="1371600" lvl="2" indent="-457200" algn="l">
              <a:buFont typeface="Arial" panose="020B0604020202020204" pitchFamily="34" charset="0"/>
              <a:buChar char="•"/>
            </a:pPr>
            <a:r>
              <a:rPr lang="tr-TR" sz="2600" b="1"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cihaz ayarları yapılamaz.</a:t>
            </a:r>
            <a:endParaRPr lang="tr-TR" sz="2600" b="1" dirty="0">
              <a:solidFill>
                <a:schemeClr val="accent3"/>
              </a:solidFill>
            </a:endParaRPr>
          </a:p>
        </p:txBody>
      </p:sp>
    </p:spTree>
    <p:extLst>
      <p:ext uri="{BB962C8B-B14F-4D97-AF65-F5344CB8AC3E}">
        <p14:creationId xmlns:p14="http://schemas.microsoft.com/office/powerpoint/2010/main" val="1388002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470991"/>
            <a:ext cx="11535508" cy="5758070"/>
          </a:xfrm>
        </p:spPr>
        <p:txBody>
          <a:bodyPr>
            <a:normAutofit/>
          </a:bodyPr>
          <a:lstStyle/>
          <a:p>
            <a:pPr marL="457200" indent="-457200" algn="just">
              <a:buFont typeface="Arial" panose="020B0604020202020204" pitchFamily="34" charset="0"/>
              <a:buChar char="•"/>
            </a:pPr>
            <a:endParaRPr lang="tr-TR" sz="3200" b="1" dirty="0"/>
          </a:p>
          <a:p>
            <a:pPr marL="342900" lvl="0" indent="-342900" algn="just">
              <a:lnSpc>
                <a:spcPct val="107000"/>
              </a:lnSpc>
              <a:spcAft>
                <a:spcPts val="800"/>
              </a:spcAft>
              <a:buFont typeface="+mj-lt"/>
              <a:buAutoNum type="arabicPeriod"/>
            </a:pPr>
            <a:r>
              <a:rPr lang="tr-TR" sz="2800" i="1" u="sng" dirty="0">
                <a:latin typeface="Calibri" panose="020F0502020204030204" pitchFamily="34" charset="0"/>
                <a:ea typeface="Calibri" panose="020F0502020204030204" pitchFamily="34" charset="0"/>
                <a:cs typeface="Times New Roman" panose="02020603050405020304" pitchFamily="18" charset="0"/>
              </a:rPr>
              <a:t>DAVRANIŞSAL GÖZLEM ODYOMETRİSİ (BOA)</a:t>
            </a:r>
            <a:endParaRPr lang="tr-TR" sz="1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 Uygun cihazla bebeğe çeşitli şiddetlerdeki sesin dinletilmesi ve bebeğin davranışlarını bu sesler karşısında değiştirmesinin not edilmesi prensibine dayanmaktadır. </a:t>
            </a: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60-90 desibel akustik uyarı verilerek yapılır. </a:t>
            </a: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Uyaranın süresi 3-4 saniye olmalıdır.</a:t>
            </a:r>
            <a:endParaRPr lang="tr-TR" sz="2600" b="1" dirty="0">
              <a:solidFill>
                <a:schemeClr val="accent3"/>
              </a:solidFill>
            </a:endParaRPr>
          </a:p>
        </p:txBody>
      </p:sp>
    </p:spTree>
    <p:extLst>
      <p:ext uri="{BB962C8B-B14F-4D97-AF65-F5344CB8AC3E}">
        <p14:creationId xmlns:p14="http://schemas.microsoft.com/office/powerpoint/2010/main" val="2476658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633046" y="1871002"/>
            <a:ext cx="11066585" cy="4986997"/>
          </a:xfrm>
        </p:spPr>
        <p:txBody>
          <a:bodyPr>
            <a:normAutofit lnSpcReduction="10000"/>
          </a:bodyPr>
          <a:lstStyle/>
          <a:p>
            <a:pPr marL="457200" indent="-457200" algn="just">
              <a:buFont typeface="Arial" panose="020B0604020202020204" pitchFamily="34" charset="0"/>
              <a:buChar char="•"/>
            </a:pPr>
            <a:r>
              <a:rPr lang="tr-TR" sz="3200" b="1" dirty="0"/>
              <a:t>Ayrıca kuantum mekaniğinde parçacıkların davranışları dalgalar ile tanımlanır.</a:t>
            </a:r>
          </a:p>
          <a:p>
            <a:pPr marL="457200" indent="-457200" algn="just">
              <a:buFont typeface="Arial" panose="020B0604020202020204" pitchFamily="34" charset="0"/>
              <a:buChar char="•"/>
            </a:pPr>
            <a:r>
              <a:rPr lang="tr-TR" sz="3200" b="1" dirty="0"/>
              <a:t> Titreşimin yönüne bağlı olarak enine dalgalar ve boyuna dalgalar oluşabilir. </a:t>
            </a:r>
          </a:p>
          <a:p>
            <a:pPr marL="457200" indent="-457200" algn="just">
              <a:buFont typeface="Arial" panose="020B0604020202020204" pitchFamily="34" charset="0"/>
              <a:buChar char="•"/>
            </a:pPr>
            <a:r>
              <a:rPr lang="tr-TR" sz="3200" b="1" dirty="0"/>
              <a:t>Yayılmaya (enerji transferinin yönünde) dik sağ açılarda bir titreşim oluşursa enine dalgalar meydana gelir. </a:t>
            </a:r>
          </a:p>
          <a:p>
            <a:pPr marL="457200" indent="-457200" algn="just">
              <a:buFont typeface="Arial" panose="020B0604020202020204" pitchFamily="34" charset="0"/>
              <a:buChar char="•"/>
            </a:pPr>
            <a:r>
              <a:rPr lang="tr-TR" sz="3200" b="1" dirty="0"/>
              <a:t>Titreşimlerin yayılmanın yönüne paralel olduğu durumda ise boyuna dalgalar meydana gelir. Mekanik dalgalar enine ve boyuna olabilirken, bütün elektromanyetik dalgalar eninedir.</a:t>
            </a:r>
          </a:p>
        </p:txBody>
      </p:sp>
    </p:spTree>
    <p:extLst>
      <p:ext uri="{BB962C8B-B14F-4D97-AF65-F5344CB8AC3E}">
        <p14:creationId xmlns:p14="http://schemas.microsoft.com/office/powerpoint/2010/main" val="4785336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470991"/>
            <a:ext cx="11535508" cy="5758070"/>
          </a:xfrm>
        </p:spPr>
        <p:txBody>
          <a:bodyPr>
            <a:normAutofit fontScale="92500" lnSpcReduction="10000"/>
          </a:bodyPr>
          <a:lstStyle/>
          <a:p>
            <a:pPr marL="342900" lvl="0" indent="-342900" algn="just">
              <a:lnSpc>
                <a:spcPct val="107000"/>
              </a:lnSpc>
              <a:spcAft>
                <a:spcPts val="800"/>
              </a:spcAft>
              <a:buFont typeface="+mj-lt"/>
              <a:buAutoNum type="arabicPeriod"/>
            </a:pPr>
            <a:r>
              <a:rPr lang="tr-TR" sz="2800" i="1" u="sng" dirty="0">
                <a:latin typeface="Calibri" panose="020F0502020204030204" pitchFamily="34" charset="0"/>
                <a:ea typeface="Calibri" panose="020F0502020204030204" pitchFamily="34" charset="0"/>
                <a:cs typeface="Times New Roman" panose="02020603050405020304" pitchFamily="18" charset="0"/>
              </a:rPr>
              <a:t>DAVRANIŞSAL GÖZLEM ODYOMETRİSİ (BOA)</a:t>
            </a:r>
            <a:endParaRPr lang="tr-TR" sz="1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İlk altı ayda kullanıldığında sadece emme refleksindeki değişimin gözlemlenmesi anlamlıdır. </a:t>
            </a: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Emme refleksindeki değişiklik minimal işitsel cevap düzeyinde gerçekleşir. Geri kalan tüm değişiklikler testte </a:t>
            </a:r>
            <a:r>
              <a:rPr lang="tr-TR" sz="2800" b="1" dirty="0" err="1">
                <a:latin typeface="Calibri" panose="020F0502020204030204" pitchFamily="34" charset="0"/>
                <a:ea typeface="Calibri" panose="020F0502020204030204" pitchFamily="34" charset="0"/>
                <a:cs typeface="Times New Roman" panose="02020603050405020304" pitchFamily="18" charset="0"/>
              </a:rPr>
              <a:t>pozitifleşme</a:t>
            </a:r>
            <a:r>
              <a:rPr lang="tr-TR" sz="2800" b="1" dirty="0">
                <a:latin typeface="Calibri" panose="020F0502020204030204" pitchFamily="34" charset="0"/>
                <a:ea typeface="Calibri" panose="020F0502020204030204" pitchFamily="34" charset="0"/>
                <a:cs typeface="Times New Roman" panose="02020603050405020304" pitchFamily="18" charset="0"/>
              </a:rPr>
              <a:t> olarak kabul edilemez. </a:t>
            </a: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Diğer davranış değişiklikleri eşik üstü durumlarda meydana gelmektedir. </a:t>
            </a: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Ancak genelde 60-90 desibel ses verildiğinde bebekte bir irkilme hareketi ile karşılaşılacak olup bunu da işitme pozitif olarak belirtmek gerekir. </a:t>
            </a: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Testin sonunda hangi seviyedeki uyarana hangi cevabın verildiğinin ayrıntılı not edilmesi gerekmektedir.</a:t>
            </a:r>
          </a:p>
          <a:p>
            <a:pPr marL="457200" indent="-457200">
              <a:buFont typeface="Arial" panose="020B0604020202020204" pitchFamily="34" charset="0"/>
              <a:buChar char="•"/>
            </a:pPr>
            <a:r>
              <a:rPr lang="tr-TR" sz="2600" b="1" dirty="0"/>
              <a:t>Testin sessiz ortamda kulaklıklar, kemik </a:t>
            </a:r>
            <a:r>
              <a:rPr lang="tr-TR" sz="2600" b="1" dirty="0" err="1"/>
              <a:t>ossilatörü</a:t>
            </a:r>
            <a:r>
              <a:rPr lang="tr-TR" sz="2600" b="1" dirty="0"/>
              <a:t> veya </a:t>
            </a:r>
            <a:r>
              <a:rPr lang="tr-TR" sz="2600" b="1" dirty="0" err="1"/>
              <a:t>koklear</a:t>
            </a:r>
            <a:r>
              <a:rPr lang="tr-TR" sz="2600" b="1" dirty="0"/>
              <a:t> </a:t>
            </a:r>
            <a:r>
              <a:rPr lang="tr-TR" sz="2600" b="1" dirty="0" err="1"/>
              <a:t>implant</a:t>
            </a:r>
            <a:r>
              <a:rPr lang="tr-TR" sz="2600" b="1" dirty="0"/>
              <a:t> ile yapılması mümkündür. </a:t>
            </a:r>
          </a:p>
          <a:p>
            <a:pPr marL="457200" indent="-457200">
              <a:buFont typeface="Arial" panose="020B0604020202020204" pitchFamily="34" charset="0"/>
              <a:buChar char="•"/>
            </a:pPr>
            <a:r>
              <a:rPr lang="tr-TR" sz="2600" b="1" dirty="0"/>
              <a:t>Eğer testten cevap alınabilirse bunu doğru </a:t>
            </a:r>
            <a:r>
              <a:rPr lang="tr-TR" sz="2600" b="1" dirty="0" err="1"/>
              <a:t>fitting</a:t>
            </a:r>
            <a:r>
              <a:rPr lang="tr-TR" sz="2600" b="1" dirty="0"/>
              <a:t> olarak rahatlıkla kabul edebiliriz. </a:t>
            </a:r>
          </a:p>
        </p:txBody>
      </p:sp>
    </p:spTree>
    <p:extLst>
      <p:ext uri="{BB962C8B-B14F-4D97-AF65-F5344CB8AC3E}">
        <p14:creationId xmlns:p14="http://schemas.microsoft.com/office/powerpoint/2010/main" val="5465893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470991"/>
            <a:ext cx="11535508" cy="5758070"/>
          </a:xfrm>
        </p:spPr>
        <p:txBody>
          <a:bodyPr>
            <a:normAutofit/>
          </a:bodyPr>
          <a:lstStyle/>
          <a:p>
            <a:pPr marL="342900" lvl="0" indent="-342900" algn="just">
              <a:lnSpc>
                <a:spcPct val="107000"/>
              </a:lnSpc>
              <a:spcAft>
                <a:spcPts val="800"/>
              </a:spcAft>
              <a:buFont typeface="+mj-lt"/>
              <a:buAutoNum type="arabicPeriod"/>
            </a:pPr>
            <a:r>
              <a:rPr lang="tr-TR" sz="2800" i="1" u="sng" dirty="0">
                <a:latin typeface="Calibri" panose="020F0502020204030204" pitchFamily="34" charset="0"/>
                <a:ea typeface="Calibri" panose="020F0502020204030204" pitchFamily="34" charset="0"/>
                <a:cs typeface="Times New Roman" panose="02020603050405020304" pitchFamily="18" charset="0"/>
              </a:rPr>
              <a:t>DAVRANIŞSAL GÖZLEM ODYOMETRİSİ (BOA)</a:t>
            </a:r>
            <a:endParaRPr lang="tr-TR" sz="1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Bu testtin zorlukları da vardır.</a:t>
            </a:r>
          </a:p>
          <a:p>
            <a:pPr marL="914400" lvl="1" indent="-457200" algn="l">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Bebeğin çok sessiz bir ortamda teste tabii tutulması gerekmektedir. </a:t>
            </a:r>
          </a:p>
          <a:p>
            <a:pPr marL="914400" lvl="1" indent="-457200" algn="l">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Testin yapıldığı sırada bebek sakin, uyanık veya yarı uyku halinde değilse testi yapmak mümkün değildir. </a:t>
            </a:r>
          </a:p>
          <a:p>
            <a:pPr marL="914400" lvl="1" indent="-457200" algn="l">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Emme refleksini gözlemlemek hiç kolay değildir.</a:t>
            </a:r>
          </a:p>
          <a:p>
            <a:pPr marL="914400" lvl="1" indent="-457200" algn="l">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Bazı çocuklarda bu refleks çok zor ortaya çıkabilmektedir. </a:t>
            </a:r>
          </a:p>
          <a:p>
            <a:pPr marL="914400" lvl="1" indent="-457200" algn="l">
              <a:buFont typeface="Arial" panose="020B0604020202020204" pitchFamily="34" charset="0"/>
              <a:buChar char="•"/>
            </a:pPr>
            <a:r>
              <a:rPr lang="tr-TR" sz="2800" b="1" dirty="0">
                <a:latin typeface="Calibri" panose="020F0502020204030204" pitchFamily="34" charset="0"/>
                <a:ea typeface="Calibri" panose="020F0502020204030204" pitchFamily="34" charset="0"/>
                <a:cs typeface="Times New Roman" panose="02020603050405020304" pitchFamily="18" charset="0"/>
              </a:rPr>
              <a:t>Gelişme geriliği olan veya </a:t>
            </a:r>
            <a:r>
              <a:rPr lang="tr-TR" sz="2800" b="1" dirty="0" err="1">
                <a:latin typeface="Calibri" panose="020F0502020204030204" pitchFamily="34" charset="0"/>
                <a:ea typeface="Calibri" panose="020F0502020204030204" pitchFamily="34" charset="0"/>
                <a:cs typeface="Times New Roman" panose="02020603050405020304" pitchFamily="18" charset="0"/>
              </a:rPr>
              <a:t>nazogastrik</a:t>
            </a:r>
            <a:r>
              <a:rPr lang="tr-TR" sz="2800" b="1" dirty="0">
                <a:latin typeface="Calibri" panose="020F0502020204030204" pitchFamily="34" charset="0"/>
                <a:ea typeface="Calibri" panose="020F0502020204030204" pitchFamily="34" charset="0"/>
                <a:cs typeface="Times New Roman" panose="02020603050405020304" pitchFamily="18" charset="0"/>
              </a:rPr>
              <a:t> tüp ile beslenen bebeklerde bu refleks bulunmayabilir.</a:t>
            </a:r>
            <a:endParaRPr lang="tr-TR" sz="2600" b="1" dirty="0"/>
          </a:p>
        </p:txBody>
      </p:sp>
    </p:spTree>
    <p:extLst>
      <p:ext uri="{BB962C8B-B14F-4D97-AF65-F5344CB8AC3E}">
        <p14:creationId xmlns:p14="http://schemas.microsoft.com/office/powerpoint/2010/main" val="38916209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2001077"/>
            <a:ext cx="11535508" cy="5227983"/>
          </a:xfrm>
        </p:spPr>
        <p:txBody>
          <a:bodyPr>
            <a:normAutofit/>
          </a:bodyPr>
          <a:lstStyle/>
          <a:p>
            <a:pPr lvl="0" algn="just">
              <a:lnSpc>
                <a:spcPct val="107000"/>
              </a:lnSpc>
              <a:spcAft>
                <a:spcPts val="800"/>
              </a:spcAft>
            </a:pPr>
            <a:r>
              <a:rPr lang="tr-TR" sz="2800" i="1" u="sng" dirty="0">
                <a:latin typeface="Calibri" panose="020F0502020204030204" pitchFamily="34" charset="0"/>
                <a:ea typeface="Calibri" panose="020F0502020204030204" pitchFamily="34" charset="0"/>
                <a:cs typeface="Times New Roman" panose="02020603050405020304" pitchFamily="18" charset="0"/>
              </a:rPr>
              <a:t>2.GÖRSEL PEKİŞTİREÇ ODYOMETRİSİ (VRA)</a:t>
            </a:r>
          </a:p>
          <a:p>
            <a:pPr marL="457200" lvl="0" indent="-457200" algn="just">
              <a:lnSpc>
                <a:spcPct val="107000"/>
              </a:lnSpc>
              <a:spcAft>
                <a:spcPts val="800"/>
              </a:spcAft>
              <a:buFont typeface="Arial" panose="020B0604020202020204" pitchFamily="34" charset="0"/>
              <a:buChar char="•"/>
            </a:pPr>
            <a:r>
              <a:rPr lang="tr-TR" sz="2800" i="1" dirty="0">
                <a:latin typeface="Calibri" panose="020F0502020204030204" pitchFamily="34" charset="0"/>
                <a:ea typeface="Calibri" panose="020F0502020204030204" pitchFamily="34" charset="0"/>
                <a:cs typeface="Times New Roman" panose="02020603050405020304" pitchFamily="18" charset="0"/>
              </a:rPr>
              <a:t>Şartlandırılmış olarak ışıklı bir cisme doğru başın dönmesi ile duymanın anlaşıldığı bir diğer SUBJEKTİF işitme testidir. </a:t>
            </a:r>
          </a:p>
          <a:p>
            <a:pPr marL="457200" lvl="0" indent="-457200" algn="just">
              <a:lnSpc>
                <a:spcPct val="107000"/>
              </a:lnSpc>
              <a:spcAft>
                <a:spcPts val="800"/>
              </a:spcAft>
              <a:buFont typeface="Arial" panose="020B0604020202020204" pitchFamily="34" charset="0"/>
              <a:buChar char="•"/>
            </a:pPr>
            <a:r>
              <a:rPr lang="tr-TR" sz="2800" i="1" dirty="0">
                <a:latin typeface="Calibri" panose="020F0502020204030204" pitchFamily="34" charset="0"/>
                <a:ea typeface="Calibri" panose="020F0502020204030204" pitchFamily="34" charset="0"/>
                <a:cs typeface="Times New Roman" panose="02020603050405020304" pitchFamily="18" charset="0"/>
              </a:rPr>
              <a:t>Şartlandırılmış cevap prosedürü kullanılarak, frekansa ve kulağa özgü işitme hassasiyetinin ve işitme kaybının tipini belirlemek amacıyla kullanılan bir davranışsal işitme testidir. </a:t>
            </a:r>
          </a:p>
        </p:txBody>
      </p:sp>
    </p:spTree>
    <p:extLst>
      <p:ext uri="{BB962C8B-B14F-4D97-AF65-F5344CB8AC3E}">
        <p14:creationId xmlns:p14="http://schemas.microsoft.com/office/powerpoint/2010/main" val="11989156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2001077"/>
            <a:ext cx="11535508" cy="5227983"/>
          </a:xfrm>
        </p:spPr>
        <p:txBody>
          <a:bodyPr>
            <a:normAutofit/>
          </a:bodyPr>
          <a:lstStyle/>
          <a:p>
            <a:pPr lvl="0" algn="just">
              <a:lnSpc>
                <a:spcPct val="107000"/>
              </a:lnSpc>
              <a:spcAft>
                <a:spcPts val="800"/>
              </a:spcAft>
            </a:pPr>
            <a:r>
              <a:rPr lang="tr-TR" sz="2800" i="1" u="sng" dirty="0">
                <a:latin typeface="Calibri" panose="020F0502020204030204" pitchFamily="34" charset="0"/>
                <a:ea typeface="Calibri" panose="020F0502020204030204" pitchFamily="34" charset="0"/>
                <a:cs typeface="Times New Roman" panose="02020603050405020304" pitchFamily="18" charset="0"/>
              </a:rPr>
              <a:t>2.GÖRSEL PEKİŞTİREÇ ODYOMETRİSİ (VRA)</a:t>
            </a:r>
          </a:p>
          <a:p>
            <a:pPr lvl="0" algn="ctr">
              <a:lnSpc>
                <a:spcPct val="107000"/>
              </a:lnSpc>
              <a:spcAft>
                <a:spcPts val="800"/>
              </a:spcAft>
            </a:pPr>
            <a:r>
              <a:rPr lang="tr-TR" sz="36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Test 5 ay ile 36 ay arasındaki çocuklarda kullanılır. </a:t>
            </a:r>
          </a:p>
          <a:p>
            <a:pPr lvl="0" algn="ctr">
              <a:lnSpc>
                <a:spcPct val="107000"/>
              </a:lnSpc>
              <a:spcAft>
                <a:spcPts val="800"/>
              </a:spcAft>
            </a:pPr>
            <a:r>
              <a:rPr lang="tr-TR" sz="36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İstemli baş hareketleri 5. Ayda hemen tüm çocuklarda gerçekleşebilir. </a:t>
            </a:r>
          </a:p>
        </p:txBody>
      </p:sp>
    </p:spTree>
    <p:extLst>
      <p:ext uri="{BB962C8B-B14F-4D97-AF65-F5344CB8AC3E}">
        <p14:creationId xmlns:p14="http://schemas.microsoft.com/office/powerpoint/2010/main" val="39926695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359877"/>
            <a:ext cx="11535508" cy="5358975"/>
          </a:xfrm>
        </p:spPr>
        <p:txBody>
          <a:bodyPr>
            <a:normAutofit fontScale="92500" lnSpcReduction="20000"/>
          </a:bodyPr>
          <a:lstStyle/>
          <a:p>
            <a:pPr lvl="0" algn="just">
              <a:lnSpc>
                <a:spcPct val="107000"/>
              </a:lnSpc>
              <a:spcAft>
                <a:spcPts val="800"/>
              </a:spcAft>
            </a:pPr>
            <a:r>
              <a:rPr lang="tr-TR" sz="2800" i="1" u="sng" dirty="0">
                <a:latin typeface="Calibri" panose="020F0502020204030204" pitchFamily="34" charset="0"/>
                <a:ea typeface="Calibri" panose="020F0502020204030204" pitchFamily="34" charset="0"/>
                <a:cs typeface="Times New Roman" panose="02020603050405020304" pitchFamily="18" charset="0"/>
              </a:rPr>
              <a:t>2.GÖRSEL PEKİŞTİREÇ ODYOMETRİSİ (VRA)</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Test sessiz bir kabinde yapılmalıdır. </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Bu testin gereği olan kulaklıklar ve kabin için uluslararası kabul edilmiş standartlar mevcuttur. </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Test başlamadan önce </a:t>
            </a:r>
            <a:r>
              <a:rPr lang="tr-TR" sz="2800" dirty="0" err="1">
                <a:latin typeface="Calibri" panose="020F0502020204030204" pitchFamily="34" charset="0"/>
                <a:ea typeface="Calibri" panose="020F0502020204030204" pitchFamily="34" charset="0"/>
                <a:cs typeface="Times New Roman" panose="02020603050405020304" pitchFamily="18" charset="0"/>
              </a:rPr>
              <a:t>odyolog</a:t>
            </a:r>
            <a:r>
              <a:rPr lang="tr-TR" sz="2800" dirty="0">
                <a:latin typeface="Calibri" panose="020F0502020204030204" pitchFamily="34" charset="0"/>
                <a:ea typeface="Calibri" panose="020F0502020204030204" pitchFamily="34" charset="0"/>
                <a:cs typeface="Times New Roman" panose="02020603050405020304" pitchFamily="18" charset="0"/>
              </a:rPr>
              <a:t> çocuğu kucağında tutacak kişinin maskeleyici bir etkisi olabileceğini bilmek ve buna karşı gerekli önlemleri almakla sorumludur.  Yani, çocuğu tutan kişi çocuğun dikkatini dağıtmaması gerektiği konusunda sıkı sıkı uyarılmalıdır.</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 Aynı şekilde ebeveynin çocuğa test sırasında tepki vermesi için yardımcı olmaması gerektiği hatırlatılmalıdır. </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Işıklı cisim olarak bir oyuncağın kullanılması sonuç alınmasını kolaylaştıracaktır</a:t>
            </a:r>
          </a:p>
        </p:txBody>
      </p:sp>
    </p:spTree>
    <p:extLst>
      <p:ext uri="{BB962C8B-B14F-4D97-AF65-F5344CB8AC3E}">
        <p14:creationId xmlns:p14="http://schemas.microsoft.com/office/powerpoint/2010/main" val="16135662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359877"/>
            <a:ext cx="11535508" cy="5358975"/>
          </a:xfrm>
        </p:spPr>
        <p:txBody>
          <a:bodyPr>
            <a:normAutofit/>
          </a:bodyPr>
          <a:lstStyle/>
          <a:p>
            <a:pPr lvl="0" algn="just">
              <a:lnSpc>
                <a:spcPct val="107000"/>
              </a:lnSpc>
              <a:spcAft>
                <a:spcPts val="800"/>
              </a:spcAft>
            </a:pPr>
            <a:r>
              <a:rPr lang="tr-TR" sz="2800" i="1" u="sng" dirty="0">
                <a:latin typeface="Calibri" panose="020F0502020204030204" pitchFamily="34" charset="0"/>
                <a:ea typeface="Calibri" panose="020F0502020204030204" pitchFamily="34" charset="0"/>
                <a:cs typeface="Times New Roman" panose="02020603050405020304" pitchFamily="18" charset="0"/>
              </a:rPr>
              <a:t>2.GÖRSEL PEKİŞTİREÇ ODYOMETRİSİ (VRA)</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Uyaran verildikten sonra 2-3 saniye içinde çocuğun hedefe doğru başını 90 derece çevirmesi testin pozitif olduğu anlamına gelmektedir. </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Konuşma uyarını 500-1000-2000 ve 4000 </a:t>
            </a:r>
            <a:r>
              <a:rPr lang="tr-TR" sz="2800" dirty="0" err="1">
                <a:latin typeface="Calibri" panose="020F0502020204030204" pitchFamily="34" charset="0"/>
                <a:ea typeface="Calibri" panose="020F0502020204030204" pitchFamily="34" charset="0"/>
                <a:cs typeface="Times New Roman" panose="02020603050405020304" pitchFamily="18" charset="0"/>
              </a:rPr>
              <a:t>Hz’de</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warble</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tone</a:t>
            </a:r>
            <a:r>
              <a:rPr lang="tr-TR" sz="2800" dirty="0">
                <a:latin typeface="Calibri" panose="020F0502020204030204" pitchFamily="34" charset="0"/>
                <a:ea typeface="Calibri" panose="020F0502020204030204" pitchFamily="34" charset="0"/>
                <a:cs typeface="Times New Roman" panose="02020603050405020304" pitchFamily="18" charset="0"/>
              </a:rPr>
              <a:t> veya dar bant gürültü şeklinde verilmelidir. </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Uyumu bozuk çocuklarda 250-100 ve 4000 Hz’lerde yapılacak test yeterlidir. </a:t>
            </a:r>
            <a:r>
              <a:rPr lang="tr-TR" sz="2800" i="1" dirty="0">
                <a:latin typeface="Calibri" panose="020F0502020204030204" pitchFamily="34" charset="0"/>
                <a:ea typeface="Calibri" panose="020F0502020204030204" pitchFamily="34" charset="0"/>
                <a:cs typeface="Times New Roman" panose="02020603050405020304" pitchFamily="18" charset="0"/>
              </a:rPr>
              <a:t>**(</a:t>
            </a:r>
            <a:r>
              <a:rPr lang="tr-TR" sz="2800" i="1" dirty="0" err="1">
                <a:latin typeface="Calibri" panose="020F0502020204030204" pitchFamily="34" charset="0"/>
                <a:ea typeface="Calibri" panose="020F0502020204030204" pitchFamily="34" charset="0"/>
                <a:cs typeface="Times New Roman" panose="02020603050405020304" pitchFamily="18" charset="0"/>
              </a:rPr>
              <a:t>Warble</a:t>
            </a:r>
            <a:r>
              <a:rPr lang="tr-TR" sz="2800" i="1" dirty="0">
                <a:latin typeface="Calibri" panose="020F0502020204030204" pitchFamily="34" charset="0"/>
                <a:ea typeface="Calibri" panose="020F0502020204030204" pitchFamily="34" charset="0"/>
                <a:cs typeface="Times New Roman" panose="02020603050405020304" pitchFamily="18" charset="0"/>
              </a:rPr>
              <a:t> Ton; Frekansı küçük aralıkta periyodik olarak saniyede birkaç kez değişen bir ton)</a:t>
            </a:r>
          </a:p>
        </p:txBody>
      </p:sp>
    </p:spTree>
    <p:extLst>
      <p:ext uri="{BB962C8B-B14F-4D97-AF65-F5344CB8AC3E}">
        <p14:creationId xmlns:p14="http://schemas.microsoft.com/office/powerpoint/2010/main" val="30024929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359877"/>
            <a:ext cx="11535508" cy="5358975"/>
          </a:xfrm>
        </p:spPr>
        <p:txBody>
          <a:bodyPr>
            <a:normAutofit/>
          </a:bodyPr>
          <a:lstStyle/>
          <a:p>
            <a:pPr lvl="0" algn="just">
              <a:lnSpc>
                <a:spcPct val="107000"/>
              </a:lnSpc>
              <a:spcAft>
                <a:spcPts val="800"/>
              </a:spcAft>
            </a:pPr>
            <a:r>
              <a:rPr lang="tr-TR" sz="2800" i="1" u="sng" dirty="0">
                <a:latin typeface="Calibri" panose="020F0502020204030204" pitchFamily="34" charset="0"/>
                <a:ea typeface="Calibri" panose="020F0502020204030204" pitchFamily="34" charset="0"/>
                <a:cs typeface="Times New Roman" panose="02020603050405020304" pitchFamily="18" charset="0"/>
              </a:rPr>
              <a:t>2.GÖRSEL PEKİŞTİREÇ ODYOMETRİSİ (VRA)</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Cross- </a:t>
            </a:r>
            <a:r>
              <a:rPr lang="tr-TR" sz="2800" dirty="0" err="1">
                <a:latin typeface="Calibri" panose="020F0502020204030204" pitchFamily="34" charset="0"/>
                <a:ea typeface="Calibri" panose="020F0502020204030204" pitchFamily="34" charset="0"/>
                <a:cs typeface="Times New Roman" panose="02020603050405020304" pitchFamily="18" charset="0"/>
              </a:rPr>
              <a:t>Check</a:t>
            </a:r>
            <a:r>
              <a:rPr lang="tr-TR" sz="2800" dirty="0">
                <a:latin typeface="Calibri" panose="020F0502020204030204" pitchFamily="34" charset="0"/>
                <a:ea typeface="Calibri" panose="020F0502020204030204" pitchFamily="34" charset="0"/>
                <a:cs typeface="Times New Roman" panose="02020603050405020304" pitchFamily="18" charset="0"/>
              </a:rPr>
              <a:t> ilkesi dahilinde kullanılmalıdır. </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Başka bir objektif testi doğrulamak amaçlı geliştirilmiş ve kullanılmakta olan bir testtir. </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Koşullanma sonucu bir hareket elde edildiğinden bir test seansında aynı sonucu defalarca elde etmek ve testi kesinleştirmek mümkündür. </a:t>
            </a:r>
            <a:endParaRPr lang="tr-TR" sz="2800"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697140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359877"/>
            <a:ext cx="11535508" cy="5358975"/>
          </a:xfrm>
        </p:spPr>
        <p:txBody>
          <a:bodyPr>
            <a:normAutofit/>
          </a:bodyPr>
          <a:lstStyle/>
          <a:p>
            <a:pPr lvl="0" algn="just">
              <a:lnSpc>
                <a:spcPct val="107000"/>
              </a:lnSpc>
              <a:spcAft>
                <a:spcPts val="800"/>
              </a:spcAft>
            </a:pPr>
            <a:r>
              <a:rPr lang="tr-TR" sz="2800" i="1" u="sng" dirty="0">
                <a:latin typeface="Calibri" panose="020F0502020204030204" pitchFamily="34" charset="0"/>
                <a:ea typeface="Calibri" panose="020F0502020204030204" pitchFamily="34" charset="0"/>
                <a:cs typeface="Times New Roman" panose="02020603050405020304" pitchFamily="18" charset="0"/>
              </a:rPr>
              <a:t>2.GÖRSEL PEKİŞTİREÇ ODYOMETRİSİ (VRA)</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Davranışsal Gözlem </a:t>
            </a:r>
            <a:r>
              <a:rPr lang="tr-TR" sz="2800" dirty="0" err="1">
                <a:latin typeface="Calibri" panose="020F0502020204030204" pitchFamily="34" charset="0"/>
                <a:ea typeface="Calibri" panose="020F0502020204030204" pitchFamily="34" charset="0"/>
                <a:cs typeface="Times New Roman" panose="02020603050405020304" pitchFamily="18" charset="0"/>
              </a:rPr>
              <a:t>Odyometrisinde</a:t>
            </a:r>
            <a:r>
              <a:rPr lang="tr-TR" sz="2800" dirty="0">
                <a:latin typeface="Calibri" panose="020F0502020204030204" pitchFamily="34" charset="0"/>
                <a:ea typeface="Calibri" panose="020F0502020204030204" pitchFamily="34" charset="0"/>
                <a:cs typeface="Times New Roman" panose="02020603050405020304" pitchFamily="18" charset="0"/>
              </a:rPr>
              <a:t> olduğu gibi kulaklıklar, kemik </a:t>
            </a:r>
            <a:r>
              <a:rPr lang="tr-TR" sz="2800" dirty="0" err="1">
                <a:latin typeface="Calibri" panose="020F0502020204030204" pitchFamily="34" charset="0"/>
                <a:ea typeface="Calibri" panose="020F0502020204030204" pitchFamily="34" charset="0"/>
                <a:cs typeface="Times New Roman" panose="02020603050405020304" pitchFamily="18" charset="0"/>
              </a:rPr>
              <a:t>ossilatörü</a:t>
            </a:r>
            <a:r>
              <a:rPr lang="tr-TR" sz="2800" dirty="0">
                <a:latin typeface="Calibri" panose="020F0502020204030204" pitchFamily="34" charset="0"/>
                <a:ea typeface="Calibri" panose="020F0502020204030204" pitchFamily="34" charset="0"/>
                <a:cs typeface="Times New Roman" panose="02020603050405020304" pitchFamily="18" charset="0"/>
              </a:rPr>
              <a:t> veya </a:t>
            </a:r>
            <a:r>
              <a:rPr lang="tr-TR" sz="2800" dirty="0" err="1">
                <a:latin typeface="Calibri" panose="020F0502020204030204" pitchFamily="34" charset="0"/>
                <a:ea typeface="Calibri" panose="020F0502020204030204" pitchFamily="34" charset="0"/>
                <a:cs typeface="Times New Roman" panose="02020603050405020304" pitchFamily="18" charset="0"/>
              </a:rPr>
              <a:t>koklear</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implant</a:t>
            </a:r>
            <a:r>
              <a:rPr lang="tr-TR" sz="2800" dirty="0">
                <a:latin typeface="Calibri" panose="020F0502020204030204" pitchFamily="34" charset="0"/>
                <a:ea typeface="Calibri" panose="020F0502020204030204" pitchFamily="34" charset="0"/>
                <a:cs typeface="Times New Roman" panose="02020603050405020304" pitchFamily="18" charset="0"/>
              </a:rPr>
              <a:t> ile yapılması mümkündür.  </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Yine Davranışsal Gözlem </a:t>
            </a:r>
            <a:r>
              <a:rPr lang="tr-TR" sz="2800" dirty="0" err="1">
                <a:latin typeface="Calibri" panose="020F0502020204030204" pitchFamily="34" charset="0"/>
                <a:ea typeface="Calibri" panose="020F0502020204030204" pitchFamily="34" charset="0"/>
                <a:cs typeface="Times New Roman" panose="02020603050405020304" pitchFamily="18" charset="0"/>
              </a:rPr>
              <a:t>Odyometrisinde</a:t>
            </a:r>
            <a:r>
              <a:rPr lang="tr-TR" sz="2800" dirty="0">
                <a:latin typeface="Calibri" panose="020F0502020204030204" pitchFamily="34" charset="0"/>
                <a:ea typeface="Calibri" panose="020F0502020204030204" pitchFamily="34" charset="0"/>
                <a:cs typeface="Times New Roman" panose="02020603050405020304" pitchFamily="18" charset="0"/>
              </a:rPr>
              <a:t> olduğu gibi minimal işitsel ses düzeyi elde edilebildiğinden doğru </a:t>
            </a:r>
            <a:r>
              <a:rPr lang="tr-TR" sz="2800" dirty="0" err="1">
                <a:latin typeface="Calibri" panose="020F0502020204030204" pitchFamily="34" charset="0"/>
                <a:ea typeface="Calibri" panose="020F0502020204030204" pitchFamily="34" charset="0"/>
                <a:cs typeface="Times New Roman" panose="02020603050405020304" pitchFamily="18" charset="0"/>
              </a:rPr>
              <a:t>fitting</a:t>
            </a:r>
            <a:r>
              <a:rPr lang="tr-TR" sz="2800" dirty="0">
                <a:latin typeface="Calibri" panose="020F0502020204030204" pitchFamily="34" charset="0"/>
                <a:ea typeface="Calibri" panose="020F0502020204030204" pitchFamily="34" charset="0"/>
                <a:cs typeface="Times New Roman" panose="02020603050405020304" pitchFamily="18" charset="0"/>
              </a:rPr>
              <a:t> sağlar. </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Davranışsal Gözlem </a:t>
            </a:r>
            <a:r>
              <a:rPr lang="tr-TR" sz="2800" dirty="0" err="1">
                <a:latin typeface="Calibri" panose="020F0502020204030204" pitchFamily="34" charset="0"/>
                <a:ea typeface="Calibri" panose="020F0502020204030204" pitchFamily="34" charset="0"/>
                <a:cs typeface="Times New Roman" panose="02020603050405020304" pitchFamily="18" charset="0"/>
              </a:rPr>
              <a:t>Odyometrisine</a:t>
            </a:r>
            <a:r>
              <a:rPr lang="tr-TR" sz="2800" dirty="0">
                <a:latin typeface="Calibri" panose="020F0502020204030204" pitchFamily="34" charset="0"/>
                <a:ea typeface="Calibri" panose="020F0502020204030204" pitchFamily="34" charset="0"/>
                <a:cs typeface="Times New Roman" panose="02020603050405020304" pitchFamily="18" charset="0"/>
              </a:rPr>
              <a:t> göre bebeğin </a:t>
            </a:r>
            <a:r>
              <a:rPr lang="tr-TR" sz="2800" dirty="0" err="1">
                <a:latin typeface="Calibri" panose="020F0502020204030204" pitchFamily="34" charset="0"/>
                <a:ea typeface="Calibri" panose="020F0502020204030204" pitchFamily="34" charset="0"/>
                <a:cs typeface="Times New Roman" panose="02020603050405020304" pitchFamily="18" charset="0"/>
              </a:rPr>
              <a:t>uyuncu</a:t>
            </a:r>
            <a:r>
              <a:rPr lang="tr-TR" sz="2800" dirty="0">
                <a:latin typeface="Calibri" panose="020F0502020204030204" pitchFamily="34" charset="0"/>
                <a:ea typeface="Calibri" panose="020F0502020204030204" pitchFamily="34" charset="0"/>
                <a:cs typeface="Times New Roman" panose="02020603050405020304" pitchFamily="18" charset="0"/>
              </a:rPr>
              <a:t> daha az problemlidir. Çünkü çocuk teste daha kolay katılabilir. </a:t>
            </a:r>
          </a:p>
          <a:p>
            <a:pPr marL="457200" lvl="0"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Bu testte </a:t>
            </a:r>
            <a:r>
              <a:rPr lang="tr-TR" sz="2800" b="1" i="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en önemli sınırlayıcı faktör </a:t>
            </a:r>
            <a:r>
              <a:rPr lang="tr-TR" sz="2800" dirty="0">
                <a:latin typeface="Calibri" panose="020F0502020204030204" pitchFamily="34" charset="0"/>
                <a:ea typeface="Calibri" panose="020F0502020204030204" pitchFamily="34" charset="0"/>
                <a:cs typeface="Times New Roman" panose="02020603050405020304" pitchFamily="18" charset="0"/>
              </a:rPr>
              <a:t>bazı çocukların kulaklıkları kabul etmemesidir.</a:t>
            </a:r>
          </a:p>
        </p:txBody>
      </p:sp>
    </p:spTree>
    <p:extLst>
      <p:ext uri="{BB962C8B-B14F-4D97-AF65-F5344CB8AC3E}">
        <p14:creationId xmlns:p14="http://schemas.microsoft.com/office/powerpoint/2010/main" val="20015155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855304"/>
            <a:ext cx="11535508" cy="4863548"/>
          </a:xfrm>
        </p:spPr>
        <p:txBody>
          <a:bodyPr>
            <a:normAutofit/>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3.ŞARTLANDIRILMIŞ OYUN ODYOMETRİSİ</a:t>
            </a:r>
          </a:p>
          <a:p>
            <a:pPr lvl="0" algn="just">
              <a:lnSpc>
                <a:spcPct val="107000"/>
              </a:lnSpc>
              <a:spcAft>
                <a:spcPts val="800"/>
              </a:spcAft>
            </a:pP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lvl="0" algn="ctr">
              <a:lnSpc>
                <a:spcPct val="107000"/>
              </a:lnSpc>
              <a:spcAft>
                <a:spcPts val="800"/>
              </a:spcAft>
            </a:pPr>
            <a:r>
              <a:rPr lang="tr-TR" sz="3200" dirty="0">
                <a:latin typeface="Calibri" panose="020F0502020204030204" pitchFamily="34" charset="0"/>
                <a:ea typeface="Calibri" panose="020F0502020204030204" pitchFamily="34" charset="0"/>
                <a:cs typeface="Times New Roman" panose="02020603050405020304" pitchFamily="18" charset="0"/>
              </a:rPr>
              <a:t>30 ay ile 5 yaş arasında uygulanabilecek bir testtir. Test sırasında çocuğun ses duyması durumunda önceden belirlenmiş bir motor hareketi yapması beklenir. </a:t>
            </a:r>
          </a:p>
        </p:txBody>
      </p:sp>
    </p:spTree>
    <p:extLst>
      <p:ext uri="{BB962C8B-B14F-4D97-AF65-F5344CB8AC3E}">
        <p14:creationId xmlns:p14="http://schemas.microsoft.com/office/powerpoint/2010/main" val="22432311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855304"/>
            <a:ext cx="11535508" cy="4863548"/>
          </a:xfrm>
        </p:spPr>
        <p:txBody>
          <a:bodyPr>
            <a:normAutofit fontScale="77500" lnSpcReduction="20000"/>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3.ŞARTLANDIRILMIŞ OYUN ODYOMETRİSİ</a:t>
            </a:r>
          </a:p>
          <a:p>
            <a:pPr marL="457200" lvl="0"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En kolay yapılabilecek şekli çocuğa kulaklıklar bağlandıktan sonra bir ses duyduğunda bir topu bir sepetin içine atmasının istenmesidir. </a:t>
            </a:r>
          </a:p>
          <a:p>
            <a:pPr marL="457200" lvl="0"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Çocuk topu sesi duyduğunda sepete atar ve karşılığında bir şey ile örneğin oyunda bir sayı aldığı için ödüllendirilir. </a:t>
            </a:r>
          </a:p>
          <a:p>
            <a:pPr marL="457200" lvl="0"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Ses duymadan attığında ödül verilmeyerek çocuk şartlandırılır. Bu testin kurulu olduğu ilginç düzenekler mevcuttur. </a:t>
            </a:r>
          </a:p>
          <a:p>
            <a:pPr marL="457200" lvl="0"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Örneğin ses duyduğu durumda çocuk bir düğmeye basar ve bir tren bir süre hareket eder. Ses duymadan bastığında ise trende hareket gerçekleşmez.</a:t>
            </a:r>
          </a:p>
          <a:p>
            <a:pPr marL="457200" lvl="0"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Önce yüksek şiddette ses verilerek başarı sağlanıp alt şiddetteki seslerde tepki aranır. </a:t>
            </a:r>
          </a:p>
        </p:txBody>
      </p:sp>
    </p:spTree>
    <p:extLst>
      <p:ext uri="{BB962C8B-B14F-4D97-AF65-F5344CB8AC3E}">
        <p14:creationId xmlns:p14="http://schemas.microsoft.com/office/powerpoint/2010/main" val="3704653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633046" y="1871002"/>
            <a:ext cx="11066585" cy="4986997"/>
          </a:xfrm>
        </p:spPr>
        <p:txBody>
          <a:bodyPr>
            <a:normAutofit lnSpcReduction="10000"/>
          </a:bodyPr>
          <a:lstStyle/>
          <a:p>
            <a:pPr marL="457200" indent="-457200" algn="just">
              <a:buFont typeface="Arial" panose="020B0604020202020204" pitchFamily="34" charset="0"/>
              <a:buChar char="•"/>
            </a:pPr>
            <a:r>
              <a:rPr lang="tr-TR" sz="3200" b="1" dirty="0"/>
              <a:t>Ayrıca kuantum mekaniğinde parçacıkların davranışları dalgalar ile tanımlanır.</a:t>
            </a:r>
          </a:p>
          <a:p>
            <a:pPr marL="457200" indent="-457200" algn="just">
              <a:buFont typeface="Arial" panose="020B0604020202020204" pitchFamily="34" charset="0"/>
              <a:buChar char="•"/>
            </a:pPr>
            <a:r>
              <a:rPr lang="tr-TR" sz="3200" b="1" dirty="0"/>
              <a:t> Titreşimin yönüne bağlı olarak enine dalgalar ve boyuna dalgalar oluşabilir. </a:t>
            </a:r>
          </a:p>
          <a:p>
            <a:pPr marL="457200" indent="-457200" algn="just">
              <a:buFont typeface="Arial" panose="020B0604020202020204" pitchFamily="34" charset="0"/>
              <a:buChar char="•"/>
            </a:pPr>
            <a:r>
              <a:rPr lang="tr-TR" sz="3200" b="1" dirty="0"/>
              <a:t>Yayılmaya (enerji transferinin yönünde) dik sağ açılarda bir titreşim oluşursa enine dalgalar meydana gelir. </a:t>
            </a:r>
          </a:p>
          <a:p>
            <a:pPr marL="457200" indent="-457200" algn="just">
              <a:buFont typeface="Arial" panose="020B0604020202020204" pitchFamily="34" charset="0"/>
              <a:buChar char="•"/>
            </a:pPr>
            <a:r>
              <a:rPr lang="tr-TR" sz="3200" b="1" dirty="0"/>
              <a:t>Titreşimlerin yayılmanın yönüne paralel olduğu durumda ise boyuna dalgalar meydana gelir. Mekanik dalgalar enine ve boyuna olabilirken, bütün elektromanyetik dalgalar eninedir.</a:t>
            </a:r>
          </a:p>
        </p:txBody>
      </p:sp>
    </p:spTree>
    <p:extLst>
      <p:ext uri="{BB962C8B-B14F-4D97-AF65-F5344CB8AC3E}">
        <p14:creationId xmlns:p14="http://schemas.microsoft.com/office/powerpoint/2010/main" val="374365031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fontScale="92500" lnSpcReduction="10000"/>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3.ŞARTLANDIRILMIŞ OYUN ODYOMETRİSİ</a:t>
            </a:r>
          </a:p>
          <a:p>
            <a:pPr marL="457200" lvl="0"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500-1000-2000-4000 </a:t>
            </a:r>
            <a:r>
              <a:rPr lang="tr-TR" sz="3200" dirty="0" err="1">
                <a:latin typeface="Calibri" panose="020F0502020204030204" pitchFamily="34" charset="0"/>
                <a:ea typeface="Calibri" panose="020F0502020204030204" pitchFamily="34" charset="0"/>
                <a:cs typeface="Times New Roman" panose="02020603050405020304" pitchFamily="18" charset="0"/>
              </a:rPr>
              <a:t>Hz’de</a:t>
            </a:r>
            <a:r>
              <a:rPr lang="tr-TR" sz="3200" dirty="0">
                <a:latin typeface="Calibri" panose="020F0502020204030204" pitchFamily="34" charset="0"/>
                <a:ea typeface="Calibri" panose="020F0502020204030204" pitchFamily="34" charset="0"/>
                <a:cs typeface="Times New Roman" panose="02020603050405020304" pitchFamily="18" charset="0"/>
              </a:rPr>
              <a:t> spesifik </a:t>
            </a:r>
            <a:r>
              <a:rPr lang="tr-TR" sz="3200" dirty="0" err="1">
                <a:latin typeface="Calibri" panose="020F0502020204030204" pitchFamily="34" charset="0"/>
                <a:ea typeface="Calibri" panose="020F0502020204030204" pitchFamily="34" charset="0"/>
                <a:cs typeface="Times New Roman" panose="02020603050405020304" pitchFamily="18" charset="0"/>
              </a:rPr>
              <a:t>tonal</a:t>
            </a:r>
            <a:r>
              <a:rPr lang="tr-TR" sz="3200" dirty="0">
                <a:latin typeface="Calibri" panose="020F0502020204030204" pitchFamily="34" charset="0"/>
                <a:ea typeface="Calibri" panose="020F0502020204030204" pitchFamily="34" charset="0"/>
                <a:cs typeface="Times New Roman" panose="02020603050405020304" pitchFamily="18" charset="0"/>
              </a:rPr>
              <a:t> uyarıya cevap aranarak yapılmaktadır. Bu tonlarda konuşma eşikleri elde edilmelidir. Teste konuşma </a:t>
            </a:r>
            <a:r>
              <a:rPr lang="tr-TR" sz="3200" dirty="0" err="1">
                <a:latin typeface="Calibri" panose="020F0502020204030204" pitchFamily="34" charset="0"/>
                <a:ea typeface="Calibri" panose="020F0502020204030204" pitchFamily="34" charset="0"/>
                <a:cs typeface="Times New Roman" panose="02020603050405020304" pitchFamily="18" charset="0"/>
              </a:rPr>
              <a:t>odyometrisi</a:t>
            </a:r>
            <a:r>
              <a:rPr lang="tr-TR" sz="3200" dirty="0">
                <a:latin typeface="Calibri" panose="020F0502020204030204" pitchFamily="34" charset="0"/>
                <a:ea typeface="Calibri" panose="020F0502020204030204" pitchFamily="34" charset="0"/>
                <a:cs typeface="Times New Roman" panose="02020603050405020304" pitchFamily="18" charset="0"/>
              </a:rPr>
              <a:t> de eklenmelidir. Konuşma </a:t>
            </a:r>
            <a:r>
              <a:rPr lang="tr-TR" sz="3200" dirty="0" err="1">
                <a:latin typeface="Calibri" panose="020F0502020204030204" pitchFamily="34" charset="0"/>
                <a:ea typeface="Calibri" panose="020F0502020204030204" pitchFamily="34" charset="0"/>
                <a:cs typeface="Times New Roman" panose="02020603050405020304" pitchFamily="18" charset="0"/>
              </a:rPr>
              <a:t>odyometrisi</a:t>
            </a:r>
            <a:r>
              <a:rPr lang="tr-TR" sz="3200" dirty="0">
                <a:latin typeface="Calibri" panose="020F0502020204030204" pitchFamily="34" charset="0"/>
                <a:ea typeface="Calibri" panose="020F0502020204030204" pitchFamily="34" charset="0"/>
                <a:cs typeface="Times New Roman" panose="02020603050405020304" pitchFamily="18" charset="0"/>
              </a:rPr>
              <a:t>;</a:t>
            </a:r>
          </a:p>
          <a:p>
            <a:pPr marL="914400" lvl="1"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İşitme yardımcı araçların faydasının belirlenmesi</a:t>
            </a:r>
          </a:p>
          <a:p>
            <a:pPr marL="914400" lvl="1"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İşitsel fonksiyonlarının gelişiminin izlenmesi </a:t>
            </a:r>
          </a:p>
          <a:p>
            <a:pPr marL="914400" lvl="1"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Eğer kötüye gidiş varsa bunun daha erken tanınması</a:t>
            </a:r>
          </a:p>
          <a:p>
            <a:pPr marL="914400" lvl="1"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Rehabilitasyon ihtiyacının belirlenmesi. Gerekiyorsa  rehabilitasyon süresinin uzatılması</a:t>
            </a:r>
          </a:p>
        </p:txBody>
      </p:sp>
    </p:spTree>
    <p:extLst>
      <p:ext uri="{BB962C8B-B14F-4D97-AF65-F5344CB8AC3E}">
        <p14:creationId xmlns:p14="http://schemas.microsoft.com/office/powerpoint/2010/main" val="24481788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3.ŞARTLANDIRILMIŞ OYUN ODYOMETRİSİ</a:t>
            </a:r>
          </a:p>
          <a:p>
            <a:pPr marL="457200" lvl="0"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Test sessiz bir kabinde yapılmalıdır. </a:t>
            </a:r>
          </a:p>
          <a:p>
            <a:pPr marL="457200" lvl="0"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Bu testin gereği olan kulaklıklar ve kabin için uluslararası kabul edilmiş standartlar mevcuttur.</a:t>
            </a:r>
          </a:p>
          <a:p>
            <a:pPr marL="457200" lvl="0"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Kulaklıklar, kemik </a:t>
            </a:r>
            <a:r>
              <a:rPr lang="tr-TR" sz="3200" dirty="0" err="1">
                <a:latin typeface="Calibri" panose="020F0502020204030204" pitchFamily="34" charset="0"/>
                <a:ea typeface="Calibri" panose="020F0502020204030204" pitchFamily="34" charset="0"/>
                <a:cs typeface="Times New Roman" panose="02020603050405020304" pitchFamily="18" charset="0"/>
              </a:rPr>
              <a:t>ossilatörü</a:t>
            </a:r>
            <a:r>
              <a:rPr lang="tr-TR" sz="3200" dirty="0">
                <a:latin typeface="Calibri" panose="020F0502020204030204" pitchFamily="34" charset="0"/>
                <a:ea typeface="Calibri" panose="020F0502020204030204" pitchFamily="34" charset="0"/>
                <a:cs typeface="Times New Roman" panose="02020603050405020304" pitchFamily="18" charset="0"/>
              </a:rPr>
              <a:t> veya </a:t>
            </a:r>
            <a:r>
              <a:rPr lang="tr-TR" sz="3200" dirty="0" err="1">
                <a:latin typeface="Calibri" panose="020F0502020204030204" pitchFamily="34" charset="0"/>
                <a:ea typeface="Calibri" panose="020F0502020204030204" pitchFamily="34" charset="0"/>
                <a:cs typeface="Times New Roman" panose="02020603050405020304" pitchFamily="18" charset="0"/>
              </a:rPr>
              <a:t>koklear</a:t>
            </a:r>
            <a:r>
              <a:rPr lang="tr-TR" sz="3200" dirty="0">
                <a:latin typeface="Calibri" panose="020F0502020204030204" pitchFamily="34" charset="0"/>
                <a:ea typeface="Calibri" panose="020F0502020204030204" pitchFamily="34" charset="0"/>
                <a:cs typeface="Times New Roman" panose="02020603050405020304" pitchFamily="18" charset="0"/>
              </a:rPr>
              <a:t> </a:t>
            </a:r>
            <a:r>
              <a:rPr lang="tr-TR" sz="3200" dirty="0" err="1">
                <a:latin typeface="Calibri" panose="020F0502020204030204" pitchFamily="34" charset="0"/>
                <a:ea typeface="Calibri" panose="020F0502020204030204" pitchFamily="34" charset="0"/>
                <a:cs typeface="Times New Roman" panose="02020603050405020304" pitchFamily="18" charset="0"/>
              </a:rPr>
              <a:t>implant</a:t>
            </a:r>
            <a:r>
              <a:rPr lang="tr-TR" sz="3200" dirty="0">
                <a:latin typeface="Calibri" panose="020F0502020204030204" pitchFamily="34" charset="0"/>
                <a:ea typeface="Calibri" panose="020F0502020204030204" pitchFamily="34" charset="0"/>
                <a:cs typeface="Times New Roman" panose="02020603050405020304" pitchFamily="18" charset="0"/>
              </a:rPr>
              <a:t> ile yapılması mümkündür. </a:t>
            </a:r>
          </a:p>
          <a:p>
            <a:pPr marL="457200" lvl="0" indent="-457200" algn="just">
              <a:lnSpc>
                <a:spcPct val="107000"/>
              </a:lnSpc>
              <a:spcAft>
                <a:spcPts val="800"/>
              </a:spcAft>
              <a:buFont typeface="Arial" panose="020B0604020202020204" pitchFamily="34" charset="0"/>
              <a:buChar char="•"/>
            </a:pPr>
            <a:r>
              <a:rPr lang="tr-TR" sz="3200" dirty="0">
                <a:latin typeface="Calibri" panose="020F0502020204030204" pitchFamily="34" charset="0"/>
                <a:ea typeface="Calibri" panose="020F0502020204030204" pitchFamily="34" charset="0"/>
                <a:cs typeface="Times New Roman" panose="02020603050405020304" pitchFamily="18" charset="0"/>
              </a:rPr>
              <a:t>Çocukların uzun süre konsantre olarak teste uyum sağlaması </a:t>
            </a:r>
            <a:r>
              <a:rPr lang="tr-TR" sz="3200" dirty="0" err="1">
                <a:latin typeface="Calibri" panose="020F0502020204030204" pitchFamily="34" charset="0"/>
                <a:ea typeface="Calibri" panose="020F0502020204030204" pitchFamily="34" charset="0"/>
                <a:cs typeface="Times New Roman" panose="02020603050405020304" pitchFamily="18" charset="0"/>
              </a:rPr>
              <a:t>gerekmeSİ</a:t>
            </a:r>
            <a:r>
              <a:rPr lang="tr-TR" sz="3200" dirty="0">
                <a:latin typeface="Calibri" panose="020F0502020204030204" pitchFamily="34" charset="0"/>
                <a:ea typeface="Calibri" panose="020F0502020204030204" pitchFamily="34" charset="0"/>
                <a:cs typeface="Times New Roman" panose="02020603050405020304" pitchFamily="18" charset="0"/>
              </a:rPr>
              <a:t> BU TESTİN EN ÖNEMLİ DEZAVANTAJIDIR.</a:t>
            </a:r>
          </a:p>
        </p:txBody>
      </p:sp>
    </p:spTree>
    <p:extLst>
      <p:ext uri="{BB962C8B-B14F-4D97-AF65-F5344CB8AC3E}">
        <p14:creationId xmlns:p14="http://schemas.microsoft.com/office/powerpoint/2010/main" val="11041292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fontScale="85000" lnSpcReduction="20000"/>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F.	TESTLERİN SONUÇLARININ DEĞERLENDİRİLMESİ</a:t>
            </a:r>
          </a:p>
          <a:p>
            <a:pPr lvl="0" algn="ctr">
              <a:lnSpc>
                <a:spcPct val="107000"/>
              </a:lnSpc>
              <a:spcAft>
                <a:spcPts val="800"/>
              </a:spcAft>
            </a:pPr>
            <a:r>
              <a:rPr lang="tr-TR" sz="2800" b="1" i="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Test bataryası tamamlandığında başarılı bir pediatrik </a:t>
            </a:r>
            <a:r>
              <a:rPr lang="tr-TR" sz="2800" b="1" i="1" u="sng" dirty="0" err="1">
                <a:solidFill>
                  <a:schemeClr val="accent1"/>
                </a:solidFill>
                <a:latin typeface="Calibri" panose="020F0502020204030204" pitchFamily="34" charset="0"/>
                <a:ea typeface="Calibri" panose="020F0502020204030204" pitchFamily="34" charset="0"/>
                <a:cs typeface="Times New Roman" panose="02020603050405020304" pitchFamily="18" charset="0"/>
              </a:rPr>
              <a:t>odyoloğun</a:t>
            </a:r>
            <a:r>
              <a:rPr lang="tr-TR" sz="2800" b="1" i="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aşağıdaki sonuçlara ulaşmış olması gerekmektedir.</a:t>
            </a:r>
          </a:p>
          <a:p>
            <a:pPr marL="914400" lvl="1"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İşitme kaybının tanısı</a:t>
            </a:r>
          </a:p>
          <a:p>
            <a:pPr marL="914400" lvl="1"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İşitsel </a:t>
            </a:r>
            <a:r>
              <a:rPr lang="tr-TR" sz="2800" dirty="0" err="1">
                <a:latin typeface="Calibri" panose="020F0502020204030204" pitchFamily="34" charset="0"/>
                <a:ea typeface="Calibri" panose="020F0502020204030204" pitchFamily="34" charset="0"/>
                <a:cs typeface="Times New Roman" panose="02020603050405020304" pitchFamily="18" charset="0"/>
              </a:rPr>
              <a:t>nöropatinin</a:t>
            </a:r>
            <a:r>
              <a:rPr lang="tr-TR" sz="2800" dirty="0">
                <a:latin typeface="Calibri" panose="020F0502020204030204" pitchFamily="34" charset="0"/>
                <a:ea typeface="Calibri" panose="020F0502020204030204" pitchFamily="34" charset="0"/>
                <a:cs typeface="Times New Roman" panose="02020603050405020304" pitchFamily="18" charset="0"/>
              </a:rPr>
              <a:t> varlığı/yokluğu ve buna bağlı olarak işitsel </a:t>
            </a:r>
            <a:r>
              <a:rPr lang="tr-TR" sz="2800" dirty="0" err="1">
                <a:latin typeface="Calibri" panose="020F0502020204030204" pitchFamily="34" charset="0"/>
                <a:ea typeface="Calibri" panose="020F0502020204030204" pitchFamily="34" charset="0"/>
                <a:cs typeface="Times New Roman" panose="02020603050405020304" pitchFamily="18" charset="0"/>
              </a:rPr>
              <a:t>işlemleme</a:t>
            </a:r>
            <a:r>
              <a:rPr lang="tr-TR" sz="2800" dirty="0">
                <a:latin typeface="Calibri" panose="020F0502020204030204" pitchFamily="34" charset="0"/>
                <a:ea typeface="Calibri" panose="020F0502020204030204" pitchFamily="34" charset="0"/>
                <a:cs typeface="Times New Roman" panose="02020603050405020304" pitchFamily="18" charset="0"/>
              </a:rPr>
              <a:t> ve dil bozukluğu olasılığının belirlenmesi</a:t>
            </a:r>
          </a:p>
          <a:p>
            <a:pPr marL="914400" lvl="1"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Test sonuçlarına göre işitme kaybının durumu ve niteliği yani hangi derecede kaybı var ve hangi tipte kayıp oluşmuş</a:t>
            </a:r>
          </a:p>
          <a:p>
            <a:pPr marL="914400" lvl="1"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Hastalığın ilerleyen dönemlerinde hastalığın seyrine göre tedavi programının belirlenmesi ve gerekli tavsiyelerde bulunulması</a:t>
            </a:r>
          </a:p>
          <a:p>
            <a:pPr marL="914400" lvl="1"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Rehabilitasyon programının belirlenmesi ve uygulanması</a:t>
            </a:r>
          </a:p>
          <a:p>
            <a:pPr marL="914400" lvl="1" indent="-457200" algn="just">
              <a:lnSpc>
                <a:spcPct val="107000"/>
              </a:lnSpc>
              <a:spcAft>
                <a:spcPts val="800"/>
              </a:spcAft>
              <a:buFont typeface="Arial" panose="020B0604020202020204" pitchFamily="34" charset="0"/>
              <a:buChar char="•"/>
            </a:pPr>
            <a:r>
              <a:rPr lang="tr-TR" sz="2800" dirty="0">
                <a:latin typeface="Calibri" panose="020F0502020204030204" pitchFamily="34" charset="0"/>
                <a:ea typeface="Calibri" panose="020F0502020204030204" pitchFamily="34" charset="0"/>
                <a:cs typeface="Times New Roman" panose="02020603050405020304" pitchFamily="18" charset="0"/>
              </a:rPr>
              <a:t>Aile merkezli danışmanlık hizmetinin sağlanması</a:t>
            </a:r>
          </a:p>
        </p:txBody>
      </p:sp>
    </p:spTree>
    <p:extLst>
      <p:ext uri="{BB962C8B-B14F-4D97-AF65-F5344CB8AC3E}">
        <p14:creationId xmlns:p14="http://schemas.microsoft.com/office/powerpoint/2010/main" val="40102444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F.	TESTLERİN SONUÇLARININ DEĞERLENDİRİLMESİ</a:t>
            </a:r>
          </a:p>
          <a:p>
            <a:pPr lvl="0" algn="ctr">
              <a:lnSpc>
                <a:spcPct val="107000"/>
              </a:lnSpc>
              <a:spcAft>
                <a:spcPts val="800"/>
              </a:spcAft>
            </a:pPr>
            <a:r>
              <a:rPr lang="tr-TR" sz="2800" b="1" i="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ASHA ve AAA 0-3 ay arası bebeklerde işitme kaybının tanısının kesinleştirilmesinin ve işitme cihazı uygulamasının yapılmasının yanlış olduğunu belirtmiştir. </a:t>
            </a:r>
            <a:endParaRPr lang="tr-TR"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731278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F.TESTLERİN SONUÇLARININ DEĞERLENDİRİLMESİ</a:t>
            </a:r>
          </a:p>
          <a:p>
            <a:pPr lvl="0">
              <a:lnSpc>
                <a:spcPct val="107000"/>
              </a:lnSpc>
              <a:spcAft>
                <a:spcPts val="800"/>
              </a:spcAft>
            </a:pPr>
            <a:r>
              <a:rPr lang="tr-TR" sz="2800" dirty="0" err="1">
                <a:latin typeface="Calibri" panose="020F0502020204030204" pitchFamily="34" charset="0"/>
                <a:ea typeface="Calibri" panose="020F0502020204030204" pitchFamily="34" charset="0"/>
                <a:cs typeface="Times New Roman" panose="02020603050405020304" pitchFamily="18" charset="0"/>
              </a:rPr>
              <a:t>a.ASHA</a:t>
            </a:r>
            <a:r>
              <a:rPr lang="tr-TR" sz="2800" dirty="0">
                <a:latin typeface="Calibri" panose="020F0502020204030204" pitchFamily="34" charset="0"/>
                <a:ea typeface="Calibri" panose="020F0502020204030204" pitchFamily="34" charset="0"/>
                <a:cs typeface="Times New Roman" panose="02020603050405020304" pitchFamily="18" charset="0"/>
              </a:rPr>
              <a:t> ve AAA işitme kaybı olduğu düşünülen çocukların yakın izleme alınarak </a:t>
            </a:r>
            <a:r>
              <a:rPr lang="tr-TR" sz="2800" dirty="0" err="1">
                <a:latin typeface="Calibri" panose="020F0502020204030204" pitchFamily="34" charset="0"/>
                <a:ea typeface="Calibri" panose="020F0502020204030204" pitchFamily="34" charset="0"/>
                <a:cs typeface="Times New Roman" panose="02020603050405020304" pitchFamily="18" charset="0"/>
              </a:rPr>
              <a:t>kooperasyon</a:t>
            </a:r>
            <a:r>
              <a:rPr lang="tr-TR" sz="2800" dirty="0">
                <a:latin typeface="Calibri" panose="020F0502020204030204" pitchFamily="34" charset="0"/>
                <a:ea typeface="Calibri" panose="020F0502020204030204" pitchFamily="34" charset="0"/>
                <a:cs typeface="Times New Roman" panose="02020603050405020304" pitchFamily="18" charset="0"/>
              </a:rPr>
              <a:t> sürecinin tamamlanmasını istemektedir.</a:t>
            </a:r>
          </a:p>
          <a:p>
            <a:pPr lvl="0">
              <a:lnSpc>
                <a:spcPct val="107000"/>
              </a:lnSpc>
              <a:spcAft>
                <a:spcPts val="800"/>
              </a:spcAft>
            </a:pPr>
            <a:r>
              <a:rPr lang="tr-TR" sz="2800" dirty="0" err="1">
                <a:latin typeface="Calibri" panose="020F0502020204030204" pitchFamily="34" charset="0"/>
                <a:ea typeface="Calibri" panose="020F0502020204030204" pitchFamily="34" charset="0"/>
                <a:cs typeface="Times New Roman" panose="02020603050405020304" pitchFamily="18" charset="0"/>
              </a:rPr>
              <a:t>b.Bu</a:t>
            </a:r>
            <a:r>
              <a:rPr lang="tr-TR" sz="2800" dirty="0">
                <a:latin typeface="Calibri" panose="020F0502020204030204" pitchFamily="34" charset="0"/>
                <a:ea typeface="Calibri" panose="020F0502020204030204" pitchFamily="34" charset="0"/>
                <a:cs typeface="Times New Roman" panose="02020603050405020304" pitchFamily="18" charset="0"/>
              </a:rPr>
              <a:t> bebeklerin daha uzun süreli testlerden geçirilmesini ve bu testlerin tam ideal ortamlarda birkaç tekrar edilmesini istemektedir.</a:t>
            </a:r>
          </a:p>
          <a:p>
            <a:pPr lvl="0">
              <a:lnSpc>
                <a:spcPct val="107000"/>
              </a:lnSpc>
              <a:spcAft>
                <a:spcPts val="800"/>
              </a:spcAft>
            </a:pPr>
            <a:r>
              <a:rPr lang="tr-TR" sz="2800" dirty="0" err="1">
                <a:latin typeface="Calibri" panose="020F0502020204030204" pitchFamily="34" charset="0"/>
                <a:ea typeface="Calibri" panose="020F0502020204030204" pitchFamily="34" charset="0"/>
                <a:cs typeface="Times New Roman" panose="02020603050405020304" pitchFamily="18" charset="0"/>
              </a:rPr>
              <a:t>c.Zayıf</a:t>
            </a:r>
            <a:r>
              <a:rPr lang="tr-TR" sz="2800" dirty="0">
                <a:latin typeface="Calibri" panose="020F0502020204030204" pitchFamily="34" charset="0"/>
                <a:ea typeface="Calibri" panose="020F0502020204030204" pitchFamily="34" charset="0"/>
                <a:cs typeface="Times New Roman" panose="02020603050405020304" pitchFamily="18" charset="0"/>
              </a:rPr>
              <a:t> frekans bilgisi yani çocuğun anne karnı dışındaki işitme ortamına adaptasyonunun tamamlanması gerekmektedir.</a:t>
            </a:r>
          </a:p>
          <a:p>
            <a:pPr lvl="0">
              <a:lnSpc>
                <a:spcPct val="107000"/>
              </a:lnSpc>
              <a:spcAft>
                <a:spcPts val="800"/>
              </a:spcAft>
            </a:pPr>
            <a:r>
              <a:rPr lang="tr-TR" sz="2800" dirty="0" err="1">
                <a:latin typeface="Calibri" panose="020F0502020204030204" pitchFamily="34" charset="0"/>
                <a:ea typeface="Calibri" panose="020F0502020204030204" pitchFamily="34" charset="0"/>
                <a:cs typeface="Times New Roman" panose="02020603050405020304" pitchFamily="18" charset="0"/>
              </a:rPr>
              <a:t>d.Test</a:t>
            </a:r>
            <a:r>
              <a:rPr lang="tr-TR" sz="2800" dirty="0">
                <a:latin typeface="Calibri" panose="020F0502020204030204" pitchFamily="34" charset="0"/>
                <a:ea typeface="Calibri" panose="020F0502020204030204" pitchFamily="34" charset="0"/>
                <a:cs typeface="Times New Roman" panose="02020603050405020304" pitchFamily="18" charset="0"/>
              </a:rPr>
              <a:t> tekrarlarından güvenilir bir sonuca ulaşıldığından emin olunması gerekliliği</a:t>
            </a:r>
          </a:p>
        </p:txBody>
      </p:sp>
    </p:spTree>
    <p:extLst>
      <p:ext uri="{BB962C8B-B14F-4D97-AF65-F5344CB8AC3E}">
        <p14:creationId xmlns:p14="http://schemas.microsoft.com/office/powerpoint/2010/main" val="22785621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F.	TESTLERİN SONUÇLARININ DEĞERLENDİRİLMESİ</a:t>
            </a:r>
          </a:p>
          <a:p>
            <a:pPr lvl="0">
              <a:lnSpc>
                <a:spcPct val="107000"/>
              </a:lnSpc>
              <a:spcAft>
                <a:spcPts val="800"/>
              </a:spcAft>
            </a:pPr>
            <a:r>
              <a:rPr lang="tr-TR" sz="2800" dirty="0" err="1">
                <a:latin typeface="Calibri" panose="020F0502020204030204" pitchFamily="34" charset="0"/>
                <a:ea typeface="Calibri" panose="020F0502020204030204" pitchFamily="34" charset="0"/>
                <a:cs typeface="Times New Roman" panose="02020603050405020304" pitchFamily="18" charset="0"/>
              </a:rPr>
              <a:t>a.ASHA</a:t>
            </a:r>
            <a:r>
              <a:rPr lang="tr-TR" sz="2800" dirty="0">
                <a:latin typeface="Calibri" panose="020F0502020204030204" pitchFamily="34" charset="0"/>
                <a:ea typeface="Calibri" panose="020F0502020204030204" pitchFamily="34" charset="0"/>
                <a:cs typeface="Times New Roman" panose="02020603050405020304" pitchFamily="18" charset="0"/>
              </a:rPr>
              <a:t> ve AAA işitme kaybı olduğu düşünülen çocukların yakın izleme alınarak </a:t>
            </a:r>
            <a:r>
              <a:rPr lang="tr-TR" sz="2800" dirty="0" err="1">
                <a:latin typeface="Calibri" panose="020F0502020204030204" pitchFamily="34" charset="0"/>
                <a:ea typeface="Calibri" panose="020F0502020204030204" pitchFamily="34" charset="0"/>
                <a:cs typeface="Times New Roman" panose="02020603050405020304" pitchFamily="18" charset="0"/>
              </a:rPr>
              <a:t>kooperasyon</a:t>
            </a:r>
            <a:r>
              <a:rPr lang="tr-TR" sz="2800" dirty="0">
                <a:latin typeface="Calibri" panose="020F0502020204030204" pitchFamily="34" charset="0"/>
                <a:ea typeface="Calibri" panose="020F0502020204030204" pitchFamily="34" charset="0"/>
                <a:cs typeface="Times New Roman" panose="02020603050405020304" pitchFamily="18" charset="0"/>
              </a:rPr>
              <a:t> sürecinin tamamlanmasını istemektedir.</a:t>
            </a:r>
          </a:p>
          <a:p>
            <a:pPr lvl="0">
              <a:lnSpc>
                <a:spcPct val="107000"/>
              </a:lnSpc>
              <a:spcAft>
                <a:spcPts val="800"/>
              </a:spcAft>
            </a:pPr>
            <a:r>
              <a:rPr lang="tr-TR" sz="2800" dirty="0" err="1">
                <a:latin typeface="Calibri" panose="020F0502020204030204" pitchFamily="34" charset="0"/>
                <a:ea typeface="Calibri" panose="020F0502020204030204" pitchFamily="34" charset="0"/>
                <a:cs typeface="Times New Roman" panose="02020603050405020304" pitchFamily="18" charset="0"/>
              </a:rPr>
              <a:t>b.Bu</a:t>
            </a:r>
            <a:r>
              <a:rPr lang="tr-TR" sz="2800" dirty="0">
                <a:latin typeface="Calibri" panose="020F0502020204030204" pitchFamily="34" charset="0"/>
                <a:ea typeface="Calibri" panose="020F0502020204030204" pitchFamily="34" charset="0"/>
                <a:cs typeface="Times New Roman" panose="02020603050405020304" pitchFamily="18" charset="0"/>
              </a:rPr>
              <a:t> bebeklerin daha uzun süreli testlerden geçirilmesini ve bu testlerin tam ideal ortamlarda birkaç tekrar edilmesini istemektedir.</a:t>
            </a:r>
          </a:p>
          <a:p>
            <a:pPr lvl="0">
              <a:lnSpc>
                <a:spcPct val="107000"/>
              </a:lnSpc>
              <a:spcAft>
                <a:spcPts val="800"/>
              </a:spcAft>
            </a:pPr>
            <a:r>
              <a:rPr lang="tr-TR" sz="2800" dirty="0" err="1">
                <a:latin typeface="Calibri" panose="020F0502020204030204" pitchFamily="34" charset="0"/>
                <a:ea typeface="Calibri" panose="020F0502020204030204" pitchFamily="34" charset="0"/>
                <a:cs typeface="Times New Roman" panose="02020603050405020304" pitchFamily="18" charset="0"/>
              </a:rPr>
              <a:t>c.Zayıf</a:t>
            </a:r>
            <a:r>
              <a:rPr lang="tr-TR" sz="2800" dirty="0">
                <a:latin typeface="Calibri" panose="020F0502020204030204" pitchFamily="34" charset="0"/>
                <a:ea typeface="Calibri" panose="020F0502020204030204" pitchFamily="34" charset="0"/>
                <a:cs typeface="Times New Roman" panose="02020603050405020304" pitchFamily="18" charset="0"/>
              </a:rPr>
              <a:t> frekans bilgisi yani çocuğun anne karnı dışındaki işitme ortamına adaptasyonunun tamamlanması gerekmektedir.</a:t>
            </a:r>
          </a:p>
          <a:p>
            <a:pPr lvl="0">
              <a:lnSpc>
                <a:spcPct val="107000"/>
              </a:lnSpc>
              <a:spcAft>
                <a:spcPts val="800"/>
              </a:spcAft>
            </a:pPr>
            <a:r>
              <a:rPr lang="tr-TR" sz="2800" dirty="0" err="1">
                <a:latin typeface="Calibri" panose="020F0502020204030204" pitchFamily="34" charset="0"/>
                <a:ea typeface="Calibri" panose="020F0502020204030204" pitchFamily="34" charset="0"/>
                <a:cs typeface="Times New Roman" panose="02020603050405020304" pitchFamily="18" charset="0"/>
              </a:rPr>
              <a:t>d.Test</a:t>
            </a:r>
            <a:r>
              <a:rPr lang="tr-TR" sz="2800" dirty="0">
                <a:latin typeface="Calibri" panose="020F0502020204030204" pitchFamily="34" charset="0"/>
                <a:ea typeface="Calibri" panose="020F0502020204030204" pitchFamily="34" charset="0"/>
                <a:cs typeface="Times New Roman" panose="02020603050405020304" pitchFamily="18" charset="0"/>
              </a:rPr>
              <a:t> tekrarlarından güvenilir bir sonuca ulaşıldığından emin olunması gerekliliği</a:t>
            </a:r>
          </a:p>
        </p:txBody>
      </p:sp>
    </p:spTree>
    <p:extLst>
      <p:ext uri="{BB962C8B-B14F-4D97-AF65-F5344CB8AC3E}">
        <p14:creationId xmlns:p14="http://schemas.microsoft.com/office/powerpoint/2010/main" val="39727864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F.	TESTLERİN SONUÇLARININ DEĞERLENDİRİLMESİ</a:t>
            </a:r>
          </a:p>
          <a:p>
            <a:pPr lvl="0" algn="ctr">
              <a:lnSpc>
                <a:spcPct val="107000"/>
              </a:lnSpc>
              <a:spcAft>
                <a:spcPts val="800"/>
              </a:spcAft>
            </a:pPr>
            <a:r>
              <a:rPr lang="tr-TR" sz="2800" b="1" i="1" u="sng"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ÖNEMLİ NOT; Yukarıda sayılanlardan dolayı ilk üç yılda yapılacak testlerin güvenilirliğinin düşük olduğu anlamı çıkarılmamalıdır. Test bataryalarının doğru konumlandırıldığı, doğru ortamlarda ve doğru zamanda yapılan testlerin güvenilirliğinin çok yüksek olduğunu gösteren pek çok bilimsel çalışma mevcuttur. </a:t>
            </a:r>
            <a:endParaRPr lang="tr-TR" sz="2800" dirty="0">
              <a:solidFill>
                <a:schemeClr val="accent4"/>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24239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G.DETAYLI RAPORLAMA</a:t>
            </a:r>
          </a:p>
          <a:p>
            <a:pPr lvl="0" algn="just">
              <a:lnSpc>
                <a:spcPct val="107000"/>
              </a:lnSpc>
              <a:spcAft>
                <a:spcPts val="800"/>
              </a:spcAft>
            </a:pPr>
            <a:r>
              <a:rPr lang="tr-TR" sz="2800" i="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Testin sonucunun düzgün ve doğru şekilde raporlanması testin doğru yapılmasından daha önemlidir. Test için harcanan emek ve zamanın bir anlam kazanabilmesi için sonuçlarının tüm detayları ile doğru şekilde raporlandırılmış olması gereklidir. ‘Söz Uçar Yazı Kalır’.  Bir testin düzgün raporlandığının kabul edilebilmesi için aşağıdaki kriterlerin tamamına sahip olması gerekmektedir.</a:t>
            </a:r>
          </a:p>
        </p:txBody>
      </p:sp>
    </p:spTree>
    <p:extLst>
      <p:ext uri="{BB962C8B-B14F-4D97-AF65-F5344CB8AC3E}">
        <p14:creationId xmlns:p14="http://schemas.microsoft.com/office/powerpoint/2010/main" val="3348812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lnSpcReduction="10000"/>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G.DETAYLI RAPORLAMA</a:t>
            </a:r>
          </a:p>
          <a:p>
            <a:pPr lvl="0" algn="just">
              <a:lnSpc>
                <a:spcPct val="107000"/>
              </a:lnSpc>
              <a:spcAft>
                <a:spcPts val="800"/>
              </a:spcAft>
            </a:pPr>
            <a:r>
              <a:rPr lang="tr-TR" sz="2800" i="1" dirty="0" err="1">
                <a:latin typeface="Calibri" panose="020F0502020204030204" pitchFamily="34" charset="0"/>
                <a:ea typeface="Calibri" panose="020F0502020204030204" pitchFamily="34" charset="0"/>
                <a:cs typeface="Times New Roman" panose="02020603050405020304" pitchFamily="18" charset="0"/>
              </a:rPr>
              <a:t>a.İsim</a:t>
            </a:r>
            <a:r>
              <a:rPr lang="tr-TR" sz="2800" i="1" dirty="0">
                <a:latin typeface="Calibri" panose="020F0502020204030204" pitchFamily="34" charset="0"/>
                <a:ea typeface="Calibri" panose="020F0502020204030204" pitchFamily="34" charset="0"/>
                <a:cs typeface="Times New Roman" panose="02020603050405020304" pitchFamily="18" charset="0"/>
              </a:rPr>
              <a:t>, Kayıt Numarası, Test Tarihi, Testin Yapıldığı Yer</a:t>
            </a:r>
          </a:p>
          <a:p>
            <a:pPr lvl="0" algn="just">
              <a:lnSpc>
                <a:spcPct val="107000"/>
              </a:lnSpc>
              <a:spcAft>
                <a:spcPts val="800"/>
              </a:spcAft>
            </a:pPr>
            <a:r>
              <a:rPr lang="tr-TR" sz="2800" i="1" dirty="0" err="1">
                <a:latin typeface="Calibri" panose="020F0502020204030204" pitchFamily="34" charset="0"/>
                <a:ea typeface="Calibri" panose="020F0502020204030204" pitchFamily="34" charset="0"/>
                <a:cs typeface="Times New Roman" panose="02020603050405020304" pitchFamily="18" charset="0"/>
              </a:rPr>
              <a:t>b.Hangi</a:t>
            </a:r>
            <a:r>
              <a:rPr lang="tr-TR" sz="2800" i="1" dirty="0">
                <a:latin typeface="Calibri" panose="020F0502020204030204" pitchFamily="34" charset="0"/>
                <a:ea typeface="Calibri" panose="020F0502020204030204" pitchFamily="34" charset="0"/>
                <a:cs typeface="Times New Roman" panose="02020603050405020304" pitchFamily="18" charset="0"/>
              </a:rPr>
              <a:t> testlerin yapıldığı</a:t>
            </a:r>
          </a:p>
          <a:p>
            <a:pPr lvl="0" algn="just">
              <a:lnSpc>
                <a:spcPct val="107000"/>
              </a:lnSpc>
              <a:spcAft>
                <a:spcPts val="800"/>
              </a:spcAft>
            </a:pPr>
            <a:r>
              <a:rPr lang="tr-TR" sz="2800" i="1" dirty="0" err="1">
                <a:latin typeface="Calibri" panose="020F0502020204030204" pitchFamily="34" charset="0"/>
                <a:ea typeface="Calibri" panose="020F0502020204030204" pitchFamily="34" charset="0"/>
                <a:cs typeface="Times New Roman" panose="02020603050405020304" pitchFamily="18" charset="0"/>
              </a:rPr>
              <a:t>c.Testin</a:t>
            </a:r>
            <a:r>
              <a:rPr lang="tr-TR" sz="2800" i="1" dirty="0">
                <a:latin typeface="Calibri" panose="020F0502020204030204" pitchFamily="34" charset="0"/>
                <a:ea typeface="Calibri" panose="020F0502020204030204" pitchFamily="34" charset="0"/>
                <a:cs typeface="Times New Roman" panose="02020603050405020304" pitchFamily="18" charset="0"/>
              </a:rPr>
              <a:t> orijinal dökümleri</a:t>
            </a:r>
          </a:p>
          <a:p>
            <a:pPr lvl="0" algn="just">
              <a:lnSpc>
                <a:spcPct val="107000"/>
              </a:lnSpc>
              <a:spcAft>
                <a:spcPts val="800"/>
              </a:spcAft>
            </a:pPr>
            <a:r>
              <a:rPr lang="tr-TR" sz="2800" i="1" dirty="0" err="1">
                <a:latin typeface="Calibri" panose="020F0502020204030204" pitchFamily="34" charset="0"/>
                <a:ea typeface="Calibri" panose="020F0502020204030204" pitchFamily="34" charset="0"/>
                <a:cs typeface="Times New Roman" panose="02020603050405020304" pitchFamily="18" charset="0"/>
              </a:rPr>
              <a:t>d.Odyolojik</a:t>
            </a:r>
            <a:r>
              <a:rPr lang="tr-TR" sz="2800" i="1" dirty="0">
                <a:latin typeface="Calibri" panose="020F0502020204030204" pitchFamily="34" charset="0"/>
                <a:ea typeface="Calibri" panose="020F0502020204030204" pitchFamily="34" charset="0"/>
                <a:cs typeface="Times New Roman" panose="02020603050405020304" pitchFamily="18" charset="0"/>
              </a:rPr>
              <a:t> Tanı</a:t>
            </a:r>
          </a:p>
          <a:p>
            <a:pPr lvl="0" algn="just">
              <a:lnSpc>
                <a:spcPct val="107000"/>
              </a:lnSpc>
              <a:spcAft>
                <a:spcPts val="800"/>
              </a:spcAft>
            </a:pPr>
            <a:r>
              <a:rPr lang="tr-TR" sz="2800" i="1" dirty="0" err="1">
                <a:latin typeface="Calibri" panose="020F0502020204030204" pitchFamily="34" charset="0"/>
                <a:ea typeface="Calibri" panose="020F0502020204030204" pitchFamily="34" charset="0"/>
                <a:cs typeface="Times New Roman" panose="02020603050405020304" pitchFamily="18" charset="0"/>
              </a:rPr>
              <a:t>e.Özet</a:t>
            </a:r>
            <a:r>
              <a:rPr lang="tr-TR" sz="2800" i="1" dirty="0">
                <a:latin typeface="Calibri" panose="020F0502020204030204" pitchFamily="34" charset="0"/>
                <a:ea typeface="Calibri" panose="020F0502020204030204" pitchFamily="34" charset="0"/>
                <a:cs typeface="Times New Roman" panose="02020603050405020304" pitchFamily="18" charset="0"/>
              </a:rPr>
              <a:t> ve öneriler</a:t>
            </a:r>
          </a:p>
          <a:p>
            <a:pPr lvl="0" algn="just">
              <a:lnSpc>
                <a:spcPct val="107000"/>
              </a:lnSpc>
              <a:spcAft>
                <a:spcPts val="800"/>
              </a:spcAft>
            </a:pPr>
            <a:r>
              <a:rPr lang="tr-TR" sz="2800" i="1" dirty="0" err="1">
                <a:latin typeface="Calibri" panose="020F0502020204030204" pitchFamily="34" charset="0"/>
                <a:ea typeface="Calibri" panose="020F0502020204030204" pitchFamily="34" charset="0"/>
                <a:cs typeface="Times New Roman" panose="02020603050405020304" pitchFamily="18" charset="0"/>
              </a:rPr>
              <a:t>f.Takip</a:t>
            </a:r>
            <a:r>
              <a:rPr lang="tr-TR" sz="2800" i="1" dirty="0">
                <a:latin typeface="Calibri" panose="020F0502020204030204" pitchFamily="34" charset="0"/>
                <a:ea typeface="Calibri" panose="020F0502020204030204" pitchFamily="34" charset="0"/>
                <a:cs typeface="Times New Roman" panose="02020603050405020304" pitchFamily="18" charset="0"/>
              </a:rPr>
              <a:t> Planı</a:t>
            </a:r>
          </a:p>
          <a:p>
            <a:pPr lvl="0" algn="just">
              <a:lnSpc>
                <a:spcPct val="107000"/>
              </a:lnSpc>
              <a:spcAft>
                <a:spcPts val="800"/>
              </a:spcAft>
            </a:pPr>
            <a:r>
              <a:rPr lang="tr-TR" sz="2800" i="1" dirty="0" err="1">
                <a:latin typeface="Calibri" panose="020F0502020204030204" pitchFamily="34" charset="0"/>
                <a:ea typeface="Calibri" panose="020F0502020204030204" pitchFamily="34" charset="0"/>
                <a:cs typeface="Times New Roman" panose="02020603050405020304" pitchFamily="18" charset="0"/>
              </a:rPr>
              <a:t>g.Odyoloğun</a:t>
            </a:r>
            <a:r>
              <a:rPr lang="tr-TR" sz="2800" i="1" dirty="0">
                <a:latin typeface="Calibri" panose="020F0502020204030204" pitchFamily="34" charset="0"/>
                <a:ea typeface="Calibri" panose="020F0502020204030204" pitchFamily="34" charset="0"/>
                <a:cs typeface="Times New Roman" panose="02020603050405020304" pitchFamily="18" charset="0"/>
              </a:rPr>
              <a:t> ismi ve imzası</a:t>
            </a:r>
          </a:p>
        </p:txBody>
      </p:sp>
    </p:spTree>
    <p:extLst>
      <p:ext uri="{BB962C8B-B14F-4D97-AF65-F5344CB8AC3E}">
        <p14:creationId xmlns:p14="http://schemas.microsoft.com/office/powerpoint/2010/main" val="36700871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G.DETAYLI RAPORLAMA</a:t>
            </a:r>
          </a:p>
          <a:p>
            <a:pPr lvl="0" algn="ctr">
              <a:lnSpc>
                <a:spcPct val="107000"/>
              </a:lnSpc>
              <a:spcAft>
                <a:spcPts val="800"/>
              </a:spcAft>
            </a:pPr>
            <a:r>
              <a:rPr lang="tr-TR" sz="4800" b="1" i="1" u="sng" dirty="0">
                <a:solidFill>
                  <a:schemeClr val="accent2"/>
                </a:solidFill>
                <a:latin typeface="Calibri" panose="020F0502020204030204" pitchFamily="34" charset="0"/>
                <a:ea typeface="Calibri" panose="020F0502020204030204" pitchFamily="34" charset="0"/>
                <a:cs typeface="Times New Roman" panose="02020603050405020304" pitchFamily="18" charset="0"/>
              </a:rPr>
              <a:t>Raporlamanın bir parçası da testin sonuçlarının aileye ailenin anlayacağı şekilde detaylı anlatılmasıdır. </a:t>
            </a:r>
          </a:p>
        </p:txBody>
      </p:sp>
    </p:spTree>
    <p:extLst>
      <p:ext uri="{BB962C8B-B14F-4D97-AF65-F5344CB8AC3E}">
        <p14:creationId xmlns:p14="http://schemas.microsoft.com/office/powerpoint/2010/main" val="455712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633046" y="2461845"/>
            <a:ext cx="11066585" cy="3587263"/>
          </a:xfrm>
        </p:spPr>
        <p:txBody>
          <a:bodyPr>
            <a:normAutofit/>
          </a:bodyPr>
          <a:lstStyle/>
          <a:p>
            <a:pPr marL="457200" indent="-457200" algn="just">
              <a:buFont typeface="Arial" panose="020B0604020202020204" pitchFamily="34" charset="0"/>
              <a:buChar char="•"/>
            </a:pPr>
            <a:r>
              <a:rPr lang="tr-TR" sz="3200" b="1" dirty="0"/>
              <a:t>İşitme olayı fiziksel olarak ses dalgaları olarak değerlendirilen fiziksel olayın kulak kepçesi, dış kulak yolu ile yakalanan ve orta kulağa ulaşabilen kısmının orta kulakta geçebilen kadarının iç kulakta elektriksel dalgalara dönüşebilen bölümünün beyindeki ilgili merkezler tarafından algılanmasıdır. </a:t>
            </a:r>
          </a:p>
        </p:txBody>
      </p:sp>
    </p:spTree>
    <p:extLst>
      <p:ext uri="{BB962C8B-B14F-4D97-AF65-F5344CB8AC3E}">
        <p14:creationId xmlns:p14="http://schemas.microsoft.com/office/powerpoint/2010/main" val="314597479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368003" y="1510748"/>
            <a:ext cx="11535508" cy="5208104"/>
          </a:xfrm>
        </p:spPr>
        <p:txBody>
          <a:bodyPr>
            <a:normAutofit fontScale="92500" lnSpcReduction="10000"/>
          </a:bodyPr>
          <a:lstStyle/>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H.	ODYOMETRİK EKİPMAN VE KALİBRASONU</a:t>
            </a:r>
          </a:p>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•Test ortamı aydınlık ve iyi aydınlatılmış olmalıdır. </a:t>
            </a:r>
          </a:p>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•Odada dikkati dağıtacak bir materyal bulunmamalıdır. </a:t>
            </a:r>
          </a:p>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•Davranışsal testlerde çocuğun tam merkezde olması ve uyaranlardan en bir metre uzak olmasına dikkat edilmelidir. </a:t>
            </a:r>
          </a:p>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•Test ortamında çocuğun başı referans noktasıdır. Çocuğun başın aletlerin tam orta noktasında bulunmalıdır.</a:t>
            </a:r>
          </a:p>
          <a:p>
            <a:pPr lvl="0" algn="just">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•Hangi aletin ne zaman kalibre edilmesi gerektiği aletlerin kullanım kılavuzlarında mevcuttur. Bu kılavuzlar mutlaka saklanmalı ve kalibrasyon tarihlerine sıkı sıkıya uyulmalıdır. Kalibrasyon tarihi geçirilmiş bir aletle yapılmış test yok kabul edilir.</a:t>
            </a:r>
          </a:p>
          <a:p>
            <a:pPr lvl="0" algn="just">
              <a:lnSpc>
                <a:spcPct val="107000"/>
              </a:lnSpc>
              <a:spcAft>
                <a:spcPts val="800"/>
              </a:spcAft>
            </a:pPr>
            <a:endParaRPr lang="tr-TR" sz="2800"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7159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371600" y="328246"/>
            <a:ext cx="9448800" cy="1031631"/>
          </a:xfrm>
        </p:spPr>
        <p:txBody>
          <a:bodyPr>
            <a:normAutofit/>
          </a:bodyPr>
          <a:lstStyle/>
          <a:p>
            <a:pPr algn="r"/>
            <a:r>
              <a:rPr lang="tr-TR" dirty="0"/>
              <a:t>Davranış </a:t>
            </a:r>
            <a:r>
              <a:rPr lang="tr-TR" dirty="0" err="1"/>
              <a:t>odyometrisi</a:t>
            </a:r>
            <a:endParaRPr lang="tr-TR" dirty="0"/>
          </a:p>
        </p:txBody>
      </p:sp>
      <p:sp>
        <p:nvSpPr>
          <p:cNvPr id="5" name="Alt Başlık 4"/>
          <p:cNvSpPr>
            <a:spLocks noGrp="1"/>
          </p:cNvSpPr>
          <p:nvPr>
            <p:ph type="subTitle" idx="1"/>
          </p:nvPr>
        </p:nvSpPr>
        <p:spPr>
          <a:xfrm>
            <a:off x="633046" y="2461845"/>
            <a:ext cx="11066585" cy="3587263"/>
          </a:xfrm>
        </p:spPr>
        <p:txBody>
          <a:bodyPr>
            <a:normAutofit/>
          </a:bodyPr>
          <a:lstStyle/>
          <a:p>
            <a:pPr marL="457200" indent="-457200" algn="just">
              <a:buFont typeface="Arial" panose="020B0604020202020204" pitchFamily="34" charset="0"/>
              <a:buChar char="•"/>
            </a:pPr>
            <a:r>
              <a:rPr lang="tr-TR" sz="3200" b="1" dirty="0"/>
              <a:t>İşitme olayı fiziksel olarak ses dalgaları olarak değerlendirilen fiziksel olayın kulak kepçesi, dış kulak yolu ile yakalanan ve orta kulağa ulaşabilen kısmının orta kulakta geçebilen kadarının iç kulakta elektriksel dalgalara dönüşebilen bölümünün beyindeki ilgili merkezler tarafından algılanmasıdır. </a:t>
            </a:r>
          </a:p>
        </p:txBody>
      </p:sp>
    </p:spTree>
    <p:extLst>
      <p:ext uri="{BB962C8B-B14F-4D97-AF65-F5344CB8AC3E}">
        <p14:creationId xmlns:p14="http://schemas.microsoft.com/office/powerpoint/2010/main" val="3975703192"/>
      </p:ext>
    </p:extLst>
  </p:cSld>
  <p:clrMapOvr>
    <a:masterClrMapping/>
  </p:clrMapOvr>
</p:sld>
</file>

<file path=ppt/theme/theme1.xml><?xml version="1.0" encoding="utf-8"?>
<a:theme xmlns:a="http://schemas.openxmlformats.org/drawingml/2006/main" name="Uçak İzi">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Uçak İzi</Template>
  <TotalTime>258</TotalTime>
  <Words>3037</Words>
  <Application>Microsoft Office PowerPoint</Application>
  <PresentationFormat>Geniş ekran</PresentationFormat>
  <Paragraphs>493</Paragraphs>
  <Slides>80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80</vt:i4>
      </vt:variant>
    </vt:vector>
  </HeadingPairs>
  <TitlesOfParts>
    <vt:vector size="85" baseType="lpstr">
      <vt:lpstr>Arial</vt:lpstr>
      <vt:lpstr>Calibri</vt:lpstr>
      <vt:lpstr>Century Gothic</vt:lpstr>
      <vt:lpstr>Times New Roman</vt:lpstr>
      <vt:lpstr>Uçak İzi</vt:lpstr>
      <vt:lpstr>PEDİATRİK ODYOLOJİ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lpstr>Davranış odyometrisi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PEDİATRİK ODYOLOJİ</dc:title>
  <dc:creator>kemal tuskan</dc:creator>
  <cp:lastModifiedBy>kemal tuskan</cp:lastModifiedBy>
  <cp:revision>27</cp:revision>
  <dcterms:created xsi:type="dcterms:W3CDTF">2017-03-05T11:37:36Z</dcterms:created>
  <dcterms:modified xsi:type="dcterms:W3CDTF">2017-03-05T16:50:33Z</dcterms:modified>
</cp:coreProperties>
</file>