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2" r:id="rId15"/>
    <p:sldId id="271" r:id="rId16"/>
    <p:sldId id="273" r:id="rId17"/>
    <p:sldId id="274" r:id="rId18"/>
    <p:sldId id="275" r:id="rId19"/>
    <p:sldId id="276" r:id="rId20"/>
    <p:sldId id="357" r:id="rId21"/>
    <p:sldId id="277" r:id="rId22"/>
    <p:sldId id="278" r:id="rId23"/>
    <p:sldId id="280" r:id="rId24"/>
    <p:sldId id="281" r:id="rId25"/>
    <p:sldId id="283" r:id="rId26"/>
    <p:sldId id="284" r:id="rId27"/>
    <p:sldId id="285" r:id="rId28"/>
    <p:sldId id="286" r:id="rId29"/>
    <p:sldId id="287" r:id="rId30"/>
    <p:sldId id="288" r:id="rId31"/>
    <p:sldId id="290" r:id="rId32"/>
    <p:sldId id="291" r:id="rId33"/>
    <p:sldId id="292" r:id="rId34"/>
    <p:sldId id="293" r:id="rId35"/>
    <p:sldId id="295" r:id="rId36"/>
    <p:sldId id="296" r:id="rId37"/>
    <p:sldId id="297" r:id="rId38"/>
    <p:sldId id="298" r:id="rId39"/>
    <p:sldId id="299" r:id="rId40"/>
    <p:sldId id="300" r:id="rId41"/>
    <p:sldId id="301" r:id="rId42"/>
    <p:sldId id="302" r:id="rId43"/>
    <p:sldId id="303" r:id="rId44"/>
    <p:sldId id="304" r:id="rId45"/>
    <p:sldId id="306" r:id="rId46"/>
    <p:sldId id="307" r:id="rId47"/>
    <p:sldId id="308" r:id="rId48"/>
    <p:sldId id="312" r:id="rId49"/>
    <p:sldId id="310" r:id="rId50"/>
    <p:sldId id="311" r:id="rId51"/>
    <p:sldId id="313" r:id="rId52"/>
    <p:sldId id="315" r:id="rId53"/>
    <p:sldId id="316" r:id="rId54"/>
    <p:sldId id="317" r:id="rId55"/>
    <p:sldId id="318" r:id="rId56"/>
    <p:sldId id="320" r:id="rId57"/>
    <p:sldId id="322" r:id="rId58"/>
    <p:sldId id="323" r:id="rId59"/>
    <p:sldId id="326" r:id="rId60"/>
    <p:sldId id="327" r:id="rId61"/>
    <p:sldId id="328" r:id="rId62"/>
    <p:sldId id="329" r:id="rId63"/>
    <p:sldId id="330" r:id="rId64"/>
    <p:sldId id="331" r:id="rId65"/>
    <p:sldId id="333" r:id="rId66"/>
    <p:sldId id="334" r:id="rId67"/>
    <p:sldId id="335" r:id="rId68"/>
    <p:sldId id="336" r:id="rId69"/>
    <p:sldId id="337" r:id="rId70"/>
    <p:sldId id="338" r:id="rId71"/>
    <p:sldId id="339" r:id="rId72"/>
    <p:sldId id="341" r:id="rId73"/>
    <p:sldId id="342"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 id="356" r:id="rId8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1" autoAdjust="0"/>
    <p:restoredTop sz="93238" autoAdjust="0"/>
  </p:normalViewPr>
  <p:slideViewPr>
    <p:cSldViewPr snapToGrid="0">
      <p:cViewPr varScale="1">
        <p:scale>
          <a:sx n="84" d="100"/>
          <a:sy n="84" d="100"/>
        </p:scale>
        <p:origin x="57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C62BBF9-2ACC-4E20-926E-D684B14988AE}" type="datetimeFigureOut">
              <a:rPr lang="tr-TR" smtClean="0"/>
              <a:t>21.04.2017</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1C8CF06-BC7D-41B2-B14A-B89483659A74}" type="slidenum">
              <a:rPr lang="tr-TR" smtClean="0"/>
              <a:t>‹#›</a:t>
            </a:fld>
            <a:endParaRPr lang="tr-TR"/>
          </a:p>
        </p:txBody>
      </p:sp>
    </p:spTree>
    <p:extLst>
      <p:ext uri="{BB962C8B-B14F-4D97-AF65-F5344CB8AC3E}">
        <p14:creationId xmlns:p14="http://schemas.microsoft.com/office/powerpoint/2010/main" val="1395761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C62BBF9-2ACC-4E20-926E-D684B14988AE}" type="datetimeFigureOut">
              <a:rPr lang="tr-TR" smtClean="0"/>
              <a:t>21.04.2017</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1C8CF06-BC7D-41B2-B14A-B89483659A74}" type="slidenum">
              <a:rPr lang="tr-TR" smtClean="0"/>
              <a:t>‹#›</a:t>
            </a:fld>
            <a:endParaRPr lang="tr-TR"/>
          </a:p>
        </p:txBody>
      </p:sp>
    </p:spTree>
    <p:extLst>
      <p:ext uri="{BB962C8B-B14F-4D97-AF65-F5344CB8AC3E}">
        <p14:creationId xmlns:p14="http://schemas.microsoft.com/office/powerpoint/2010/main" val="3664277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C62BBF9-2ACC-4E20-926E-D684B14988AE}" type="datetimeFigureOut">
              <a:rPr lang="tr-TR" smtClean="0"/>
              <a:t>21.04.2017</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1C8CF06-BC7D-41B2-B14A-B89483659A74}"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51965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4C62BBF9-2ACC-4E20-926E-D684B14988AE}" type="datetimeFigureOut">
              <a:rPr lang="tr-TR" smtClean="0"/>
              <a:t>21.04.2017</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1C8CF06-BC7D-41B2-B14A-B89483659A74}" type="slidenum">
              <a:rPr lang="tr-TR" smtClean="0"/>
              <a:t>‹#›</a:t>
            </a:fld>
            <a:endParaRPr lang="tr-TR"/>
          </a:p>
        </p:txBody>
      </p:sp>
    </p:spTree>
    <p:extLst>
      <p:ext uri="{BB962C8B-B14F-4D97-AF65-F5344CB8AC3E}">
        <p14:creationId xmlns:p14="http://schemas.microsoft.com/office/powerpoint/2010/main" val="4223143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4C62BBF9-2ACC-4E20-926E-D684B14988AE}" type="datetimeFigureOut">
              <a:rPr lang="tr-TR" smtClean="0"/>
              <a:t>21.04.2017</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1C8CF06-BC7D-41B2-B14A-B89483659A74}"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63328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4C62BBF9-2ACC-4E20-926E-D684B14988AE}" type="datetimeFigureOut">
              <a:rPr lang="tr-TR" smtClean="0"/>
              <a:t>21.04.2017</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1C8CF06-BC7D-41B2-B14A-B89483659A74}" type="slidenum">
              <a:rPr lang="tr-TR" smtClean="0"/>
              <a:t>‹#›</a:t>
            </a:fld>
            <a:endParaRPr lang="tr-TR"/>
          </a:p>
        </p:txBody>
      </p:sp>
    </p:spTree>
    <p:extLst>
      <p:ext uri="{BB962C8B-B14F-4D97-AF65-F5344CB8AC3E}">
        <p14:creationId xmlns:p14="http://schemas.microsoft.com/office/powerpoint/2010/main" val="1764091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C62BBF9-2ACC-4E20-926E-D684B14988AE}" type="datetimeFigureOut">
              <a:rPr lang="tr-TR" smtClean="0"/>
              <a:t>21.04.2017</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1C8CF06-BC7D-41B2-B14A-B89483659A74}" type="slidenum">
              <a:rPr lang="tr-TR" smtClean="0"/>
              <a:t>‹#›</a:t>
            </a:fld>
            <a:endParaRPr lang="tr-TR"/>
          </a:p>
        </p:txBody>
      </p:sp>
    </p:spTree>
    <p:extLst>
      <p:ext uri="{BB962C8B-B14F-4D97-AF65-F5344CB8AC3E}">
        <p14:creationId xmlns:p14="http://schemas.microsoft.com/office/powerpoint/2010/main" val="2261400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C62BBF9-2ACC-4E20-926E-D684B14988AE}" type="datetimeFigureOut">
              <a:rPr lang="tr-TR" smtClean="0"/>
              <a:t>21.04.2017</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1C8CF06-BC7D-41B2-B14A-B89483659A74}" type="slidenum">
              <a:rPr lang="tr-TR" smtClean="0"/>
              <a:t>‹#›</a:t>
            </a:fld>
            <a:endParaRPr lang="tr-TR"/>
          </a:p>
        </p:txBody>
      </p:sp>
    </p:spTree>
    <p:extLst>
      <p:ext uri="{BB962C8B-B14F-4D97-AF65-F5344CB8AC3E}">
        <p14:creationId xmlns:p14="http://schemas.microsoft.com/office/powerpoint/2010/main" val="2072922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C62BBF9-2ACC-4E20-926E-D684B14988AE}" type="datetimeFigureOut">
              <a:rPr lang="tr-TR" smtClean="0"/>
              <a:t>21.04.2017</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1C8CF06-BC7D-41B2-B14A-B89483659A74}" type="slidenum">
              <a:rPr lang="tr-TR" smtClean="0"/>
              <a:t>‹#›</a:t>
            </a:fld>
            <a:endParaRPr lang="tr-TR"/>
          </a:p>
        </p:txBody>
      </p:sp>
    </p:spTree>
    <p:extLst>
      <p:ext uri="{BB962C8B-B14F-4D97-AF65-F5344CB8AC3E}">
        <p14:creationId xmlns:p14="http://schemas.microsoft.com/office/powerpoint/2010/main" val="2415645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C62BBF9-2ACC-4E20-926E-D684B14988AE}" type="datetimeFigureOut">
              <a:rPr lang="tr-TR" smtClean="0"/>
              <a:t>21.04.2017</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1C8CF06-BC7D-41B2-B14A-B89483659A74}" type="slidenum">
              <a:rPr lang="tr-TR" smtClean="0"/>
              <a:t>‹#›</a:t>
            </a:fld>
            <a:endParaRPr lang="tr-TR"/>
          </a:p>
        </p:txBody>
      </p:sp>
    </p:spTree>
    <p:extLst>
      <p:ext uri="{BB962C8B-B14F-4D97-AF65-F5344CB8AC3E}">
        <p14:creationId xmlns:p14="http://schemas.microsoft.com/office/powerpoint/2010/main" val="2380926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C62BBF9-2ACC-4E20-926E-D684B14988AE}" type="datetimeFigureOut">
              <a:rPr lang="tr-TR" smtClean="0"/>
              <a:t>21.04.2017</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1C8CF06-BC7D-41B2-B14A-B89483659A74}" type="slidenum">
              <a:rPr lang="tr-TR" smtClean="0"/>
              <a:t>‹#›</a:t>
            </a:fld>
            <a:endParaRPr lang="tr-TR"/>
          </a:p>
        </p:txBody>
      </p:sp>
    </p:spTree>
    <p:extLst>
      <p:ext uri="{BB962C8B-B14F-4D97-AF65-F5344CB8AC3E}">
        <p14:creationId xmlns:p14="http://schemas.microsoft.com/office/powerpoint/2010/main" val="1167930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C62BBF9-2ACC-4E20-926E-D684B14988AE}" type="datetimeFigureOut">
              <a:rPr lang="tr-TR" smtClean="0"/>
              <a:t>21.04.2017</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1C8CF06-BC7D-41B2-B14A-B89483659A74}" type="slidenum">
              <a:rPr lang="tr-TR" smtClean="0"/>
              <a:t>‹#›</a:t>
            </a:fld>
            <a:endParaRPr lang="tr-TR"/>
          </a:p>
        </p:txBody>
      </p:sp>
    </p:spTree>
    <p:extLst>
      <p:ext uri="{BB962C8B-B14F-4D97-AF65-F5344CB8AC3E}">
        <p14:creationId xmlns:p14="http://schemas.microsoft.com/office/powerpoint/2010/main" val="816285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Date Placeholder 2"/>
          <p:cNvSpPr>
            <a:spLocks noGrp="1"/>
          </p:cNvSpPr>
          <p:nvPr>
            <p:ph type="dt" sz="half" idx="10"/>
          </p:nvPr>
        </p:nvSpPr>
        <p:spPr/>
        <p:txBody>
          <a:bodyPr/>
          <a:lstStyle/>
          <a:p>
            <a:fld id="{4C62BBF9-2ACC-4E20-926E-D684B14988AE}" type="datetimeFigureOut">
              <a:rPr lang="tr-TR" smtClean="0"/>
              <a:t>21.04.2017</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1C8CF06-BC7D-41B2-B14A-B89483659A74}" type="slidenum">
              <a:rPr lang="tr-TR" smtClean="0"/>
              <a:t>‹#›</a:t>
            </a:fld>
            <a:endParaRPr lang="tr-TR"/>
          </a:p>
        </p:txBody>
      </p:sp>
    </p:spTree>
    <p:extLst>
      <p:ext uri="{BB962C8B-B14F-4D97-AF65-F5344CB8AC3E}">
        <p14:creationId xmlns:p14="http://schemas.microsoft.com/office/powerpoint/2010/main" val="321188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2BBF9-2ACC-4E20-926E-D684B14988AE}" type="datetimeFigureOut">
              <a:rPr lang="tr-TR" smtClean="0"/>
              <a:t>21.04.2017</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1C8CF06-BC7D-41B2-B14A-B89483659A74}" type="slidenum">
              <a:rPr lang="tr-TR" smtClean="0"/>
              <a:t>‹#›</a:t>
            </a:fld>
            <a:endParaRPr lang="tr-TR"/>
          </a:p>
        </p:txBody>
      </p:sp>
    </p:spTree>
    <p:extLst>
      <p:ext uri="{BB962C8B-B14F-4D97-AF65-F5344CB8AC3E}">
        <p14:creationId xmlns:p14="http://schemas.microsoft.com/office/powerpoint/2010/main" val="1140446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4C62BBF9-2ACC-4E20-926E-D684B14988AE}" type="datetimeFigureOut">
              <a:rPr lang="tr-TR" smtClean="0"/>
              <a:t>21.04.2017</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1C8CF06-BC7D-41B2-B14A-B89483659A74}" type="slidenum">
              <a:rPr lang="tr-TR" smtClean="0"/>
              <a:t>‹#›</a:t>
            </a:fld>
            <a:endParaRPr lang="tr-TR"/>
          </a:p>
        </p:txBody>
      </p:sp>
    </p:spTree>
    <p:extLst>
      <p:ext uri="{BB962C8B-B14F-4D97-AF65-F5344CB8AC3E}">
        <p14:creationId xmlns:p14="http://schemas.microsoft.com/office/powerpoint/2010/main" val="941286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4C62BBF9-2ACC-4E20-926E-D684B14988AE}" type="datetimeFigureOut">
              <a:rPr lang="tr-TR" smtClean="0"/>
              <a:t>21.04.2017</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1C8CF06-BC7D-41B2-B14A-B89483659A74}" type="slidenum">
              <a:rPr lang="tr-TR" smtClean="0"/>
              <a:t>‹#›</a:t>
            </a:fld>
            <a:endParaRPr lang="tr-TR"/>
          </a:p>
        </p:txBody>
      </p:sp>
    </p:spTree>
    <p:extLst>
      <p:ext uri="{BB962C8B-B14F-4D97-AF65-F5344CB8AC3E}">
        <p14:creationId xmlns:p14="http://schemas.microsoft.com/office/powerpoint/2010/main" val="4006920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C62BBF9-2ACC-4E20-926E-D684B14988AE}" type="datetimeFigureOut">
              <a:rPr lang="tr-TR" smtClean="0"/>
              <a:t>21.04.2017</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1C8CF06-BC7D-41B2-B14A-B89483659A74}" type="slidenum">
              <a:rPr lang="tr-TR" smtClean="0"/>
              <a:t>‹#›</a:t>
            </a:fld>
            <a:endParaRPr lang="tr-TR"/>
          </a:p>
        </p:txBody>
      </p:sp>
    </p:spTree>
    <p:extLst>
      <p:ext uri="{BB962C8B-B14F-4D97-AF65-F5344CB8AC3E}">
        <p14:creationId xmlns:p14="http://schemas.microsoft.com/office/powerpoint/2010/main" val="3055040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a:bodyPr>
          <a:lstStyle/>
          <a:p>
            <a:pPr algn="ctr"/>
            <a:r>
              <a:rPr lang="tr-TR" sz="6600" dirty="0">
                <a:solidFill>
                  <a:srgbClr val="FF0000"/>
                </a:solidFill>
              </a:rPr>
              <a:t>PEDİATRİK ODYOLOJİ</a:t>
            </a:r>
          </a:p>
        </p:txBody>
      </p:sp>
      <p:sp>
        <p:nvSpPr>
          <p:cNvPr id="5" name="İçerik Yer Tutucusu 4"/>
          <p:cNvSpPr>
            <a:spLocks noGrp="1"/>
          </p:cNvSpPr>
          <p:nvPr>
            <p:ph idx="1"/>
          </p:nvPr>
        </p:nvSpPr>
        <p:spPr>
          <a:xfrm>
            <a:off x="2589212" y="3880884"/>
            <a:ext cx="8915400" cy="2030338"/>
          </a:xfrm>
        </p:spPr>
        <p:txBody>
          <a:bodyPr/>
          <a:lstStyle/>
          <a:p>
            <a:pPr algn="r"/>
            <a:r>
              <a:rPr lang="tr-TR" sz="2800" b="1" dirty="0">
                <a:solidFill>
                  <a:srgbClr val="002060"/>
                </a:solidFill>
              </a:rPr>
              <a:t>Yrd.  Doçent Doktor Kemal Tuskan</a:t>
            </a:r>
          </a:p>
          <a:p>
            <a:endParaRPr lang="tr-TR" dirty="0"/>
          </a:p>
        </p:txBody>
      </p:sp>
    </p:spTree>
    <p:extLst>
      <p:ext uri="{BB962C8B-B14F-4D97-AF65-F5344CB8AC3E}">
        <p14:creationId xmlns:p14="http://schemas.microsoft.com/office/powerpoint/2010/main" val="523549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1132553" y="2312432"/>
            <a:ext cx="5534062" cy="3732028"/>
          </a:xfrm>
        </p:spPr>
        <p:txBody>
          <a:bodyPr>
            <a:normAutofit fontScale="70000" lnSpcReduction="20000"/>
          </a:bodyPr>
          <a:lstStyle/>
          <a:p>
            <a:pPr marL="0" indent="0">
              <a:buNone/>
            </a:pPr>
            <a:r>
              <a:rPr lang="tr-TR" sz="2800" dirty="0">
                <a:solidFill>
                  <a:srgbClr val="7030A0"/>
                </a:solidFill>
              </a:rPr>
              <a:t>SİNİR HÜCRESİ VE FİZYOLOJİSİ</a:t>
            </a:r>
          </a:p>
          <a:p>
            <a:pPr marL="0" indent="0" algn="ctr">
              <a:buNone/>
            </a:pPr>
            <a:r>
              <a:rPr lang="tr-TR" sz="40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Nöronlar</a:t>
            </a:r>
          </a:p>
          <a:p>
            <a:pPr marL="0" indent="0" algn="ctr">
              <a:buNone/>
            </a:pPr>
            <a:r>
              <a:rPr lang="tr-TR" sz="2800" b="1" i="1" u="sng" dirty="0">
                <a:solidFill>
                  <a:srgbClr val="7030A0"/>
                </a:solidFill>
              </a:rPr>
              <a:t>Akson</a:t>
            </a:r>
          </a:p>
          <a:p>
            <a:pPr algn="just"/>
            <a:r>
              <a:rPr lang="tr-TR" sz="2800" b="1" dirty="0">
                <a:solidFill>
                  <a:schemeClr val="tx1"/>
                </a:solidFill>
              </a:rPr>
              <a:t>Nöron gövdesinden çıkan ve son ucuna kadar dallanma göstermeyen </a:t>
            </a:r>
            <a:r>
              <a:rPr lang="tr-TR" sz="2800" b="1" dirty="0" err="1">
                <a:solidFill>
                  <a:schemeClr val="tx1"/>
                </a:solidFill>
              </a:rPr>
              <a:t>sitoplazmik</a:t>
            </a:r>
            <a:r>
              <a:rPr lang="tr-TR" sz="2800" b="1" dirty="0">
                <a:solidFill>
                  <a:schemeClr val="tx1"/>
                </a:solidFill>
              </a:rPr>
              <a:t> uzantı kısmıdır. </a:t>
            </a:r>
          </a:p>
          <a:p>
            <a:pPr algn="just"/>
            <a:r>
              <a:rPr lang="tr-TR" sz="2800" b="1" dirty="0">
                <a:solidFill>
                  <a:schemeClr val="tx1"/>
                </a:solidFill>
              </a:rPr>
              <a:t>Akson, her nöronda bir tane bulunur.  </a:t>
            </a:r>
          </a:p>
          <a:p>
            <a:pPr algn="just"/>
            <a:r>
              <a:rPr lang="tr-TR" sz="2800" b="1" dirty="0">
                <a:solidFill>
                  <a:schemeClr val="tx1"/>
                </a:solidFill>
              </a:rPr>
              <a:t>Gövdeden çıkan akson, sinir hücresinden gelen uyarıyı hedef nöron ve/veya dokuya taşımakla görevlidir. </a:t>
            </a:r>
            <a:endParaRPr lang="tr-TR" sz="2800" dirty="0">
              <a:solidFill>
                <a:schemeClr val="tx1"/>
              </a:solidFill>
            </a:endParaRPr>
          </a:p>
        </p:txBody>
      </p:sp>
      <p:pic>
        <p:nvPicPr>
          <p:cNvPr id="2" name="Resim 1"/>
          <p:cNvPicPr>
            <a:picLocks noChangeAspect="1"/>
          </p:cNvPicPr>
          <p:nvPr/>
        </p:nvPicPr>
        <p:blipFill>
          <a:blip r:embed="rId2"/>
          <a:stretch>
            <a:fillRect/>
          </a:stretch>
        </p:blipFill>
        <p:spPr>
          <a:xfrm>
            <a:off x="6956464" y="2312432"/>
            <a:ext cx="4548148" cy="3173967"/>
          </a:xfrm>
          <a:prstGeom prst="rect">
            <a:avLst/>
          </a:prstGeom>
        </p:spPr>
      </p:pic>
    </p:spTree>
    <p:extLst>
      <p:ext uri="{BB962C8B-B14F-4D97-AF65-F5344CB8AC3E}">
        <p14:creationId xmlns:p14="http://schemas.microsoft.com/office/powerpoint/2010/main" val="939669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1132553" y="2312432"/>
            <a:ext cx="5534062" cy="3732028"/>
          </a:xfrm>
        </p:spPr>
        <p:txBody>
          <a:bodyPr>
            <a:normAutofit lnSpcReduction="10000"/>
          </a:bodyPr>
          <a:lstStyle/>
          <a:p>
            <a:pPr marL="0" indent="0">
              <a:buNone/>
            </a:pPr>
            <a:r>
              <a:rPr lang="tr-TR" sz="2800" dirty="0">
                <a:solidFill>
                  <a:srgbClr val="7030A0"/>
                </a:solidFill>
              </a:rPr>
              <a:t>SİNİR HÜCRESİ VE FİZYOLOJİSİ</a:t>
            </a:r>
          </a:p>
          <a:p>
            <a:pPr marL="0" indent="0" algn="ctr">
              <a:buNone/>
            </a:pPr>
            <a:r>
              <a:rPr lang="tr-TR" sz="40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Nöronlar</a:t>
            </a:r>
          </a:p>
          <a:p>
            <a:pPr marL="0" indent="0" algn="ctr">
              <a:buNone/>
            </a:pPr>
            <a:r>
              <a:rPr lang="tr-TR" sz="2800" b="1" i="1" u="sng" dirty="0">
                <a:solidFill>
                  <a:srgbClr val="7030A0"/>
                </a:solidFill>
              </a:rPr>
              <a:t>AKSONLAR, sinir hücresini diğer sinir hücreleri veya bir kas hücresi veya bir salgı bezi gibi iş yapan (</a:t>
            </a:r>
            <a:r>
              <a:rPr lang="tr-TR" sz="2800" b="1" i="1" u="sng" dirty="0" err="1">
                <a:solidFill>
                  <a:srgbClr val="7030A0"/>
                </a:solidFill>
              </a:rPr>
              <a:t>efektör</a:t>
            </a:r>
            <a:r>
              <a:rPr lang="tr-TR" sz="2800" b="1" i="1" u="sng" dirty="0">
                <a:solidFill>
                  <a:srgbClr val="7030A0"/>
                </a:solidFill>
              </a:rPr>
              <a:t>) hücrelere bağlar ve gerekli uyarıyı tek yönlü olarak taşır. </a:t>
            </a:r>
            <a:endParaRPr lang="tr-TR" sz="2800" dirty="0">
              <a:solidFill>
                <a:schemeClr val="tx1"/>
              </a:solidFill>
            </a:endParaRPr>
          </a:p>
        </p:txBody>
      </p:sp>
      <p:pic>
        <p:nvPicPr>
          <p:cNvPr id="2" name="Resim 1"/>
          <p:cNvPicPr>
            <a:picLocks noChangeAspect="1"/>
          </p:cNvPicPr>
          <p:nvPr/>
        </p:nvPicPr>
        <p:blipFill>
          <a:blip r:embed="rId2"/>
          <a:stretch>
            <a:fillRect/>
          </a:stretch>
        </p:blipFill>
        <p:spPr>
          <a:xfrm>
            <a:off x="6956464" y="2312432"/>
            <a:ext cx="4548148" cy="3173967"/>
          </a:xfrm>
          <a:prstGeom prst="rect">
            <a:avLst/>
          </a:prstGeom>
        </p:spPr>
      </p:pic>
    </p:spTree>
    <p:extLst>
      <p:ext uri="{BB962C8B-B14F-4D97-AF65-F5344CB8AC3E}">
        <p14:creationId xmlns:p14="http://schemas.microsoft.com/office/powerpoint/2010/main" val="1642442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1132553" y="2312432"/>
            <a:ext cx="5534062" cy="3732028"/>
          </a:xfrm>
        </p:spPr>
        <p:txBody>
          <a:bodyPr>
            <a:normAutofit/>
          </a:bodyPr>
          <a:lstStyle/>
          <a:p>
            <a:pPr marL="0" indent="0">
              <a:buNone/>
            </a:pPr>
            <a:r>
              <a:rPr lang="tr-TR" sz="2800" dirty="0">
                <a:solidFill>
                  <a:srgbClr val="7030A0"/>
                </a:solidFill>
              </a:rPr>
              <a:t>SİNİR HÜCRESİ VE FİZYOLOJİSİ</a:t>
            </a:r>
          </a:p>
          <a:p>
            <a:pPr marL="0" indent="0" algn="ctr">
              <a:buNone/>
            </a:pPr>
            <a:r>
              <a:rPr lang="tr-TR" sz="40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Nöronlar</a:t>
            </a:r>
          </a:p>
          <a:p>
            <a:pPr marL="0" indent="0" algn="ctr">
              <a:buNone/>
            </a:pPr>
            <a:r>
              <a:rPr lang="tr-TR" sz="2800" b="1" i="1" u="sng" dirty="0">
                <a:solidFill>
                  <a:srgbClr val="7030A0"/>
                </a:solidFill>
              </a:rPr>
              <a:t>DENDRİTLERİ aracılığı ile diğer nöronlardan gelen uyarıları alan nöron için bu uyarılar ya inhibitör (baskılayıcı) ya da </a:t>
            </a:r>
            <a:r>
              <a:rPr lang="tr-TR" sz="2800" b="1" i="1" u="sng" dirty="0" err="1">
                <a:solidFill>
                  <a:srgbClr val="7030A0"/>
                </a:solidFill>
              </a:rPr>
              <a:t>eksitatör</a:t>
            </a:r>
            <a:r>
              <a:rPr lang="tr-TR" sz="2800" b="1" i="1" u="sng" dirty="0">
                <a:solidFill>
                  <a:srgbClr val="7030A0"/>
                </a:solidFill>
              </a:rPr>
              <a:t> (uyarıcı) niteliktedir.</a:t>
            </a:r>
            <a:endParaRPr lang="tr-TR" sz="2800" dirty="0">
              <a:solidFill>
                <a:schemeClr val="tx1"/>
              </a:solidFill>
            </a:endParaRPr>
          </a:p>
        </p:txBody>
      </p:sp>
      <p:pic>
        <p:nvPicPr>
          <p:cNvPr id="2" name="Resim 1"/>
          <p:cNvPicPr>
            <a:picLocks noChangeAspect="1"/>
          </p:cNvPicPr>
          <p:nvPr/>
        </p:nvPicPr>
        <p:blipFill>
          <a:blip r:embed="rId2"/>
          <a:stretch>
            <a:fillRect/>
          </a:stretch>
        </p:blipFill>
        <p:spPr>
          <a:xfrm>
            <a:off x="6956464" y="2312432"/>
            <a:ext cx="4548148" cy="3173967"/>
          </a:xfrm>
          <a:prstGeom prst="rect">
            <a:avLst/>
          </a:prstGeom>
        </p:spPr>
      </p:pic>
    </p:spTree>
    <p:extLst>
      <p:ext uri="{BB962C8B-B14F-4D97-AF65-F5344CB8AC3E}">
        <p14:creationId xmlns:p14="http://schemas.microsoft.com/office/powerpoint/2010/main" val="1686700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1132553" y="2312432"/>
            <a:ext cx="5534062" cy="3732028"/>
          </a:xfrm>
        </p:spPr>
        <p:txBody>
          <a:bodyPr>
            <a:normAutofit fontScale="92500" lnSpcReduction="20000"/>
          </a:bodyPr>
          <a:lstStyle/>
          <a:p>
            <a:pPr marL="0" indent="0">
              <a:buNone/>
            </a:pPr>
            <a:r>
              <a:rPr lang="tr-TR" sz="2800" dirty="0">
                <a:solidFill>
                  <a:srgbClr val="7030A0"/>
                </a:solidFill>
              </a:rPr>
              <a:t>SİNİR HÜCRESİ VE FİZYOLOJİSİ</a:t>
            </a:r>
          </a:p>
          <a:p>
            <a:pPr marL="0" indent="0" algn="ctr">
              <a:buNone/>
            </a:pPr>
            <a:r>
              <a:rPr lang="tr-TR" sz="40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Nöronlar</a:t>
            </a:r>
          </a:p>
          <a:p>
            <a:pPr marL="0" indent="0" algn="ctr">
              <a:buNone/>
            </a:pPr>
            <a:r>
              <a:rPr lang="tr-TR" sz="2800" b="1" i="1" dirty="0">
                <a:solidFill>
                  <a:schemeClr val="tx1"/>
                </a:solidFill>
              </a:rPr>
              <a:t>Değişik kaynaklardan gelen zıt yönlü uyarıların nöron gövdesindeki toplamına göre, nöron uyarılır ya da baskılanır ve bu son bilgi nöronun aksonu aracılığıyla bağlı olduğu nöronlara ya da </a:t>
            </a:r>
            <a:r>
              <a:rPr lang="tr-TR" sz="2800" b="1" i="1" dirty="0" err="1">
                <a:solidFill>
                  <a:schemeClr val="tx1"/>
                </a:solidFill>
              </a:rPr>
              <a:t>efektör</a:t>
            </a:r>
            <a:r>
              <a:rPr lang="tr-TR" sz="2800" b="1" i="1" dirty="0">
                <a:solidFill>
                  <a:schemeClr val="tx1"/>
                </a:solidFill>
              </a:rPr>
              <a:t> organa (</a:t>
            </a:r>
            <a:r>
              <a:rPr lang="tr-TR" sz="2800" b="1" i="1" dirty="0" err="1">
                <a:solidFill>
                  <a:schemeClr val="tx1"/>
                </a:solidFill>
              </a:rPr>
              <a:t>kas,ekzokrin</a:t>
            </a:r>
            <a:r>
              <a:rPr lang="tr-TR" sz="2800" b="1" i="1" dirty="0">
                <a:solidFill>
                  <a:schemeClr val="tx1"/>
                </a:solidFill>
              </a:rPr>
              <a:t> salgı bezi) iletilir</a:t>
            </a:r>
            <a:endParaRPr lang="tr-TR" sz="2800" dirty="0">
              <a:solidFill>
                <a:schemeClr val="tx1"/>
              </a:solidFill>
            </a:endParaRPr>
          </a:p>
        </p:txBody>
      </p:sp>
      <p:pic>
        <p:nvPicPr>
          <p:cNvPr id="3" name="Resim 2"/>
          <p:cNvPicPr>
            <a:picLocks noChangeAspect="1"/>
          </p:cNvPicPr>
          <p:nvPr/>
        </p:nvPicPr>
        <p:blipFill>
          <a:blip r:embed="rId2"/>
          <a:stretch>
            <a:fillRect/>
          </a:stretch>
        </p:blipFill>
        <p:spPr>
          <a:xfrm>
            <a:off x="6666615" y="3160455"/>
            <a:ext cx="5381991" cy="2493480"/>
          </a:xfrm>
          <a:prstGeom prst="rect">
            <a:avLst/>
          </a:prstGeom>
        </p:spPr>
      </p:pic>
    </p:spTree>
    <p:extLst>
      <p:ext uri="{BB962C8B-B14F-4D97-AF65-F5344CB8AC3E}">
        <p14:creationId xmlns:p14="http://schemas.microsoft.com/office/powerpoint/2010/main" val="4239131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1132553" y="2312432"/>
            <a:ext cx="5534062" cy="3732028"/>
          </a:xfrm>
        </p:spPr>
        <p:txBody>
          <a:bodyPr>
            <a:normAutofit fontScale="92500" lnSpcReduction="20000"/>
          </a:bodyPr>
          <a:lstStyle/>
          <a:p>
            <a:pPr marL="0" indent="0" algn="ctr">
              <a:buNone/>
            </a:pPr>
            <a:r>
              <a:rPr lang="tr-TR" sz="2200" b="1" dirty="0">
                <a:solidFill>
                  <a:srgbClr val="7030A0"/>
                </a:solidFill>
              </a:rPr>
              <a:t>SİNİR HÜCRESİ VE FİZYOLOJİSİ</a:t>
            </a:r>
          </a:p>
          <a:p>
            <a:pPr marL="0" indent="0" algn="ctr">
              <a:buNone/>
            </a:pPr>
            <a:r>
              <a:rPr lang="tr-TR" sz="40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Nöronlar</a:t>
            </a:r>
          </a:p>
          <a:p>
            <a:r>
              <a:rPr lang="tr-TR" sz="2800" b="1" i="1" dirty="0" err="1">
                <a:solidFill>
                  <a:schemeClr val="tx1"/>
                </a:solidFill>
              </a:rPr>
              <a:t>Dendritler</a:t>
            </a:r>
            <a:r>
              <a:rPr lang="tr-TR" sz="2800" b="1" i="1" dirty="0">
                <a:solidFill>
                  <a:schemeClr val="tx1"/>
                </a:solidFill>
              </a:rPr>
              <a:t> bir ve birden fazla sayıda olabilirken her sinir hücresinin bir adet aksonu bulunur </a:t>
            </a:r>
          </a:p>
          <a:p>
            <a:r>
              <a:rPr lang="tr-TR" sz="2800" b="1" i="1" dirty="0">
                <a:solidFill>
                  <a:schemeClr val="tx1"/>
                </a:solidFill>
              </a:rPr>
              <a:t>Aksonların uzunluğu birkaç mikrondan 1m.'ye kadar değişebilir</a:t>
            </a:r>
            <a:endParaRPr lang="tr-TR" sz="2800" dirty="0">
              <a:solidFill>
                <a:schemeClr val="tx1"/>
              </a:solidFill>
            </a:endParaRPr>
          </a:p>
        </p:txBody>
      </p:sp>
      <p:pic>
        <p:nvPicPr>
          <p:cNvPr id="2" name="Resim 1"/>
          <p:cNvPicPr>
            <a:picLocks noChangeAspect="1"/>
          </p:cNvPicPr>
          <p:nvPr/>
        </p:nvPicPr>
        <p:blipFill>
          <a:blip r:embed="rId2"/>
          <a:stretch>
            <a:fillRect/>
          </a:stretch>
        </p:blipFill>
        <p:spPr>
          <a:xfrm>
            <a:off x="6956464" y="2312432"/>
            <a:ext cx="4548148" cy="3173967"/>
          </a:xfrm>
          <a:prstGeom prst="rect">
            <a:avLst/>
          </a:prstGeom>
        </p:spPr>
      </p:pic>
    </p:spTree>
    <p:extLst>
      <p:ext uri="{BB962C8B-B14F-4D97-AF65-F5344CB8AC3E}">
        <p14:creationId xmlns:p14="http://schemas.microsoft.com/office/powerpoint/2010/main" val="4006966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813577" y="2365595"/>
            <a:ext cx="5534062" cy="3732028"/>
          </a:xfrm>
        </p:spPr>
        <p:txBody>
          <a:bodyPr>
            <a:normAutofit fontScale="70000" lnSpcReduction="20000"/>
          </a:bodyPr>
          <a:lstStyle/>
          <a:p>
            <a:pPr marL="0" indent="0" algn="ctr">
              <a:buNone/>
            </a:pPr>
            <a:r>
              <a:rPr lang="tr-TR" sz="2800" dirty="0">
                <a:solidFill>
                  <a:srgbClr val="7030A0"/>
                </a:solidFill>
              </a:rPr>
              <a:t>SİNİR HÜCRESİ VE FİZYOLOJİSİ</a:t>
            </a:r>
          </a:p>
          <a:p>
            <a:pPr marL="0" indent="0" algn="ctr">
              <a:buNone/>
            </a:pPr>
            <a:r>
              <a:rPr lang="tr-TR" sz="40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Nöronlar</a:t>
            </a:r>
          </a:p>
          <a:p>
            <a:pPr algn="just"/>
            <a:r>
              <a:rPr lang="tr-TR" sz="2800" b="1" i="1" dirty="0">
                <a:solidFill>
                  <a:schemeClr val="tx1"/>
                </a:solidFill>
              </a:rPr>
              <a:t>Aksonlar, akson yumruları veya </a:t>
            </a:r>
            <a:r>
              <a:rPr lang="tr-TR" sz="2800" b="1" i="1" dirty="0" err="1">
                <a:solidFill>
                  <a:schemeClr val="tx1"/>
                </a:solidFill>
              </a:rPr>
              <a:t>sinaptik</a:t>
            </a:r>
            <a:r>
              <a:rPr lang="tr-TR" sz="2800" b="1" i="1" dirty="0">
                <a:solidFill>
                  <a:schemeClr val="tx1"/>
                </a:solidFill>
              </a:rPr>
              <a:t> yumrular adı verilen ve içlerinde bol miktarda veziküller içeren çok sayıda düğme şeklindeki oluşumlarla sonlanırlar.</a:t>
            </a:r>
          </a:p>
          <a:p>
            <a:pPr algn="just"/>
            <a:r>
              <a:rPr lang="tr-TR" sz="2800" b="1" i="1" dirty="0">
                <a:solidFill>
                  <a:schemeClr val="tx1"/>
                </a:solidFill>
              </a:rPr>
              <a:t>Veziküller içinde </a:t>
            </a:r>
            <a:r>
              <a:rPr lang="tr-TR" sz="2800" b="1" i="1" dirty="0" err="1">
                <a:solidFill>
                  <a:schemeClr val="tx1"/>
                </a:solidFill>
              </a:rPr>
              <a:t>nörotransmitter</a:t>
            </a:r>
            <a:r>
              <a:rPr lang="tr-TR" sz="2800" b="1" i="1" dirty="0">
                <a:solidFill>
                  <a:schemeClr val="tx1"/>
                </a:solidFill>
              </a:rPr>
              <a:t> olarak tanımlanan ve bir nöronda aksiyon potansiyeli olarak taşınan bilginin, diğer bir nörona aktarılmasında aracılık eden moleküller bulunmaktadır.</a:t>
            </a:r>
            <a:endParaRPr lang="tr-TR" sz="2800" dirty="0">
              <a:solidFill>
                <a:schemeClr val="tx1"/>
              </a:solidFill>
            </a:endParaRPr>
          </a:p>
        </p:txBody>
      </p:sp>
      <p:pic>
        <p:nvPicPr>
          <p:cNvPr id="3" name="Resim 2"/>
          <p:cNvPicPr>
            <a:picLocks noChangeAspect="1"/>
          </p:cNvPicPr>
          <p:nvPr/>
        </p:nvPicPr>
        <p:blipFill>
          <a:blip r:embed="rId2"/>
          <a:stretch>
            <a:fillRect/>
          </a:stretch>
        </p:blipFill>
        <p:spPr>
          <a:xfrm>
            <a:off x="6666615" y="3160455"/>
            <a:ext cx="5381991" cy="2493480"/>
          </a:xfrm>
          <a:prstGeom prst="rect">
            <a:avLst/>
          </a:prstGeom>
        </p:spPr>
      </p:pic>
    </p:spTree>
    <p:extLst>
      <p:ext uri="{BB962C8B-B14F-4D97-AF65-F5344CB8AC3E}">
        <p14:creationId xmlns:p14="http://schemas.microsoft.com/office/powerpoint/2010/main" val="1796709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1132553" y="2312432"/>
            <a:ext cx="5534062" cy="3732028"/>
          </a:xfrm>
        </p:spPr>
        <p:txBody>
          <a:bodyPr>
            <a:normAutofit fontScale="62500" lnSpcReduction="20000"/>
          </a:bodyPr>
          <a:lstStyle/>
          <a:p>
            <a:pPr marL="0" indent="0" algn="ctr">
              <a:buNone/>
            </a:pPr>
            <a:r>
              <a:rPr lang="tr-TR" sz="2800" b="1" dirty="0">
                <a:solidFill>
                  <a:srgbClr val="7030A0"/>
                </a:solidFill>
              </a:rPr>
              <a:t>SİNİR HÜCRESİ VE FİZYOLOJİSİ</a:t>
            </a:r>
          </a:p>
          <a:p>
            <a:pPr marL="0" indent="0" algn="ctr">
              <a:buNone/>
            </a:pPr>
            <a:r>
              <a:rPr lang="tr-TR" sz="40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Nöronlar</a:t>
            </a:r>
          </a:p>
          <a:p>
            <a:r>
              <a:rPr lang="tr-TR"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Bazı nöronların aksonlarında </a:t>
            </a:r>
            <a:r>
              <a:rPr lang="tr-TR"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glia</a:t>
            </a:r>
            <a:r>
              <a:rPr lang="tr-TR"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hücreleri tarafından oluşturulan </a:t>
            </a:r>
            <a:r>
              <a:rPr lang="tr-TR"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myelin</a:t>
            </a:r>
            <a:r>
              <a:rPr lang="tr-TR"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kılıf bulunur. </a:t>
            </a:r>
          </a:p>
          <a:p>
            <a:r>
              <a:rPr lang="tr-TR"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Bu nöronlara </a:t>
            </a:r>
            <a:r>
              <a:rPr lang="tr-TR"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myelinli</a:t>
            </a:r>
            <a:r>
              <a:rPr lang="tr-TR"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nöronlar denilmektedir. </a:t>
            </a:r>
          </a:p>
          <a:p>
            <a:r>
              <a:rPr lang="tr-TR"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Myelin</a:t>
            </a:r>
            <a:r>
              <a:rPr lang="tr-TR"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kılıf aksonun etrafını </a:t>
            </a:r>
            <a:r>
              <a:rPr lang="tr-TR"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ranvier</a:t>
            </a:r>
            <a:r>
              <a:rPr lang="tr-TR"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boğumları adı verilen kesintili oluşumlarla çevreler </a:t>
            </a:r>
          </a:p>
        </p:txBody>
      </p:sp>
      <p:pic>
        <p:nvPicPr>
          <p:cNvPr id="2" name="Resim 1"/>
          <p:cNvPicPr>
            <a:picLocks noChangeAspect="1"/>
          </p:cNvPicPr>
          <p:nvPr/>
        </p:nvPicPr>
        <p:blipFill>
          <a:blip r:embed="rId2"/>
          <a:stretch>
            <a:fillRect/>
          </a:stretch>
        </p:blipFill>
        <p:spPr>
          <a:xfrm>
            <a:off x="6956464" y="2312432"/>
            <a:ext cx="4548148" cy="3173967"/>
          </a:xfrm>
          <a:prstGeom prst="rect">
            <a:avLst/>
          </a:prstGeom>
        </p:spPr>
      </p:pic>
    </p:spTree>
    <p:extLst>
      <p:ext uri="{BB962C8B-B14F-4D97-AF65-F5344CB8AC3E}">
        <p14:creationId xmlns:p14="http://schemas.microsoft.com/office/powerpoint/2010/main" val="2158963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1132553" y="2312432"/>
            <a:ext cx="5534062" cy="4099798"/>
          </a:xfrm>
        </p:spPr>
        <p:txBody>
          <a:bodyPr>
            <a:normAutofit fontScale="47500" lnSpcReduction="20000"/>
          </a:bodyPr>
          <a:lstStyle/>
          <a:p>
            <a:pPr marL="0" indent="0" algn="ctr">
              <a:buNone/>
            </a:pPr>
            <a:r>
              <a:rPr lang="tr-TR" sz="4500" dirty="0">
                <a:solidFill>
                  <a:srgbClr val="7030A0"/>
                </a:solidFill>
              </a:rPr>
              <a:t>SİNİR HÜCRESİ VE FİZYOLOJİSİ</a:t>
            </a:r>
            <a:endParaRPr lang="tr-TR" sz="2800" dirty="0">
              <a:solidFill>
                <a:srgbClr val="7030A0"/>
              </a:solidFill>
            </a:endParaRPr>
          </a:p>
          <a:p>
            <a:pPr marL="0" indent="0" algn="ctr">
              <a:buNone/>
            </a:pPr>
            <a:r>
              <a:rPr lang="tr-TR" sz="40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Nöronlar</a:t>
            </a:r>
          </a:p>
          <a:p>
            <a:pPr marL="0" indent="0">
              <a:buNone/>
            </a:pPr>
            <a:r>
              <a:rPr lang="tr-TR"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Myelin</a:t>
            </a:r>
            <a:r>
              <a:rPr lang="tr-TR"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Kılıfının son derece önemli iki görevi vardır.</a:t>
            </a:r>
          </a:p>
          <a:p>
            <a:pPr algn="just"/>
            <a:r>
              <a:rPr lang="tr-TR"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Bunlardan biri aksiyon potansiyelinin akson boyunca son derece hızla yayılmasını sağlamak, diğeri aksonu çevre nöronların uyarılarından etkilenmesini önlemek amacı ile izole etmektir.</a:t>
            </a:r>
          </a:p>
          <a:p>
            <a:pPr algn="just"/>
            <a:r>
              <a:rPr lang="tr-TR"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tr-TR"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Myelinli</a:t>
            </a:r>
            <a:r>
              <a:rPr lang="tr-TR"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nöronlarda aksiyon potansiyeli bir </a:t>
            </a:r>
            <a:r>
              <a:rPr lang="tr-TR"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ranvier</a:t>
            </a:r>
            <a:r>
              <a:rPr lang="tr-TR"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boğumundan diğerine sıçrayarak taşınmaktadır. </a:t>
            </a:r>
            <a:r>
              <a:rPr lang="tr-TR"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Myelinli</a:t>
            </a:r>
            <a:r>
              <a:rPr lang="tr-TR"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nöronlara özgü bu tip taşınmaya </a:t>
            </a:r>
            <a:r>
              <a:rPr lang="tr-TR"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saltotori</a:t>
            </a:r>
            <a:r>
              <a:rPr lang="tr-TR"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ileti (sıçrayıcı ileti) denilmektedir. </a:t>
            </a:r>
            <a:r>
              <a:rPr lang="tr-TR"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Saltotori</a:t>
            </a:r>
            <a:r>
              <a:rPr lang="tr-TR"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ileti </a:t>
            </a:r>
            <a:r>
              <a:rPr lang="tr-TR"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impuls</a:t>
            </a:r>
            <a:r>
              <a:rPr lang="tr-TR"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taşınma hızını bazı nöronlarda 120m/</a:t>
            </a:r>
            <a:r>
              <a:rPr lang="tr-TR"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sn</a:t>
            </a:r>
            <a:r>
              <a:rPr lang="tr-TR"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kadar çıkarmaktadır. </a:t>
            </a:r>
          </a:p>
        </p:txBody>
      </p:sp>
      <p:pic>
        <p:nvPicPr>
          <p:cNvPr id="2" name="Resim 1"/>
          <p:cNvPicPr>
            <a:picLocks noChangeAspect="1"/>
          </p:cNvPicPr>
          <p:nvPr/>
        </p:nvPicPr>
        <p:blipFill>
          <a:blip r:embed="rId2"/>
          <a:stretch>
            <a:fillRect/>
          </a:stretch>
        </p:blipFill>
        <p:spPr>
          <a:xfrm>
            <a:off x="6956464" y="2312432"/>
            <a:ext cx="4548148" cy="3173967"/>
          </a:xfrm>
          <a:prstGeom prst="rect">
            <a:avLst/>
          </a:prstGeom>
        </p:spPr>
      </p:pic>
    </p:spTree>
    <p:extLst>
      <p:ext uri="{BB962C8B-B14F-4D97-AF65-F5344CB8AC3E}">
        <p14:creationId xmlns:p14="http://schemas.microsoft.com/office/powerpoint/2010/main" val="2397095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1132552" y="2312432"/>
            <a:ext cx="6837555" cy="4422000"/>
          </a:xfrm>
        </p:spPr>
        <p:txBody>
          <a:bodyPr>
            <a:normAutofit lnSpcReduction="10000"/>
          </a:bodyPr>
          <a:lstStyle/>
          <a:p>
            <a:pPr marL="0" indent="0" algn="ctr">
              <a:buNone/>
            </a:pPr>
            <a:r>
              <a:rPr lang="tr-TR" sz="3600" b="1" dirty="0">
                <a:solidFill>
                  <a:srgbClr val="7030A0"/>
                </a:solidFill>
              </a:rPr>
              <a:t>SİNİR HÜCRESİ VE FİZYOLOJİSİ</a:t>
            </a:r>
          </a:p>
          <a:p>
            <a:pPr marL="0" indent="0" algn="ctr">
              <a:buNone/>
            </a:pPr>
            <a:r>
              <a:rPr lang="tr-TR" sz="24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Nöronlarda İletim (Aksiyon Potansiyelleri)</a:t>
            </a:r>
          </a:p>
          <a:p>
            <a:endParaRPr lang="tr-TR" sz="24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r>
              <a:rPr lang="tr-TR"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Sinir hücresinin yarı geçirgen zarı hücre içi ve hücre dışı sıvı arasında </a:t>
            </a:r>
            <a:r>
              <a:rPr lang="tr-TR"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membran</a:t>
            </a:r>
            <a:r>
              <a:rPr lang="tr-TR"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potansiyel farkının oluşumuna neden olur. </a:t>
            </a:r>
          </a:p>
          <a:p>
            <a:r>
              <a:rPr lang="tr-TR"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Akson zarı sodyum iyonuna karşı geçirgen değildir. </a:t>
            </a:r>
          </a:p>
          <a:p>
            <a:r>
              <a:rPr lang="tr-TR"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Sodyum transferi aktif olarak zardaki Sodyum/Potasyum pompası yoluyla olur. </a:t>
            </a:r>
          </a:p>
          <a:p>
            <a:r>
              <a:rPr lang="tr-TR"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Bu sayede, hücre içi sıvıda yüksek yoğunlukta potasyum (K+) iyonu ve diğer anyonlar, düşük yoğunlukta sodyum (</a:t>
            </a:r>
            <a:r>
              <a:rPr lang="tr-TR"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Na</a:t>
            </a:r>
            <a:r>
              <a:rPr lang="tr-TR"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ve Klor (Cl)iyonu bulunur.</a:t>
            </a:r>
          </a:p>
        </p:txBody>
      </p:sp>
      <p:pic>
        <p:nvPicPr>
          <p:cNvPr id="3" name="Resim 2"/>
          <p:cNvPicPr>
            <a:picLocks noChangeAspect="1"/>
          </p:cNvPicPr>
          <p:nvPr/>
        </p:nvPicPr>
        <p:blipFill>
          <a:blip r:embed="rId2"/>
          <a:stretch>
            <a:fillRect/>
          </a:stretch>
        </p:blipFill>
        <p:spPr>
          <a:xfrm>
            <a:off x="9662984" y="2020160"/>
            <a:ext cx="1760482" cy="1316783"/>
          </a:xfrm>
          <a:prstGeom prst="rect">
            <a:avLst/>
          </a:prstGeom>
        </p:spPr>
      </p:pic>
      <p:pic>
        <p:nvPicPr>
          <p:cNvPr id="6" name="Resim 5"/>
          <p:cNvPicPr>
            <a:picLocks noChangeAspect="1"/>
          </p:cNvPicPr>
          <p:nvPr/>
        </p:nvPicPr>
        <p:blipFill>
          <a:blip r:embed="rId3"/>
          <a:stretch>
            <a:fillRect/>
          </a:stretch>
        </p:blipFill>
        <p:spPr>
          <a:xfrm>
            <a:off x="8167816" y="3572714"/>
            <a:ext cx="3916396" cy="2729232"/>
          </a:xfrm>
          <a:prstGeom prst="rect">
            <a:avLst/>
          </a:prstGeom>
        </p:spPr>
      </p:pic>
    </p:spTree>
    <p:extLst>
      <p:ext uri="{BB962C8B-B14F-4D97-AF65-F5344CB8AC3E}">
        <p14:creationId xmlns:p14="http://schemas.microsoft.com/office/powerpoint/2010/main" val="1156936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1132552" y="2312432"/>
            <a:ext cx="6837555" cy="4422000"/>
          </a:xfrm>
        </p:spPr>
        <p:txBody>
          <a:bodyPr>
            <a:normAutofit/>
          </a:bodyPr>
          <a:lstStyle/>
          <a:p>
            <a:pPr marL="0" indent="0" algn="ctr">
              <a:buNone/>
            </a:pPr>
            <a:r>
              <a:rPr lang="tr-TR" sz="3600" b="1" dirty="0">
                <a:solidFill>
                  <a:srgbClr val="7030A0"/>
                </a:solidFill>
              </a:rPr>
              <a:t>SİNİR HÜCRESİ VE FİZYOLOJİSİ</a:t>
            </a:r>
          </a:p>
          <a:p>
            <a:pPr marL="0" indent="0" algn="ctr">
              <a:buNone/>
            </a:pPr>
            <a:r>
              <a:rPr lang="tr-TR" sz="24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Nöronlarda İletim (Aksiyon Potansiyelleri)</a:t>
            </a:r>
          </a:p>
          <a:p>
            <a:endParaRPr lang="tr-TR" sz="24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r>
              <a:rPr lang="tr-TR"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Zarın denge halindeki potansiyeli - 70mV'dur. Zar elektrik uyaranla uyarıldığında, </a:t>
            </a:r>
            <a:r>
              <a:rPr lang="tr-TR"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depolarizasyon</a:t>
            </a:r>
            <a:r>
              <a:rPr lang="tr-TR"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olur. </a:t>
            </a:r>
          </a:p>
          <a:p>
            <a:r>
              <a:rPr lang="tr-TR"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Zardaki </a:t>
            </a:r>
            <a:r>
              <a:rPr lang="tr-TR"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Na</a:t>
            </a:r>
            <a:r>
              <a:rPr lang="tr-TR"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kanallarının </a:t>
            </a:r>
            <a:r>
              <a:rPr lang="tr-TR"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Na</a:t>
            </a:r>
            <a:r>
              <a:rPr lang="tr-TR"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geçirgenliği artar, sodyum dengelenir.</a:t>
            </a:r>
          </a:p>
          <a:p>
            <a:r>
              <a:rPr lang="tr-TR"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Zar potansiyeli +30mV'a ulaşır, aksiyon potansiyeli açığa çıkar. Bu potansiyel sinir lifi boyunca yayılım gösterir.</a:t>
            </a:r>
          </a:p>
        </p:txBody>
      </p:sp>
      <p:pic>
        <p:nvPicPr>
          <p:cNvPr id="3" name="Resim 2"/>
          <p:cNvPicPr>
            <a:picLocks noChangeAspect="1"/>
          </p:cNvPicPr>
          <p:nvPr/>
        </p:nvPicPr>
        <p:blipFill>
          <a:blip r:embed="rId2"/>
          <a:stretch>
            <a:fillRect/>
          </a:stretch>
        </p:blipFill>
        <p:spPr>
          <a:xfrm>
            <a:off x="9662984" y="2020160"/>
            <a:ext cx="1760482" cy="1316783"/>
          </a:xfrm>
          <a:prstGeom prst="rect">
            <a:avLst/>
          </a:prstGeom>
        </p:spPr>
      </p:pic>
      <p:pic>
        <p:nvPicPr>
          <p:cNvPr id="6" name="Resim 5"/>
          <p:cNvPicPr>
            <a:picLocks noChangeAspect="1"/>
          </p:cNvPicPr>
          <p:nvPr/>
        </p:nvPicPr>
        <p:blipFill>
          <a:blip r:embed="rId3"/>
          <a:stretch>
            <a:fillRect/>
          </a:stretch>
        </p:blipFill>
        <p:spPr>
          <a:xfrm>
            <a:off x="8167816" y="3572714"/>
            <a:ext cx="3916396" cy="2729232"/>
          </a:xfrm>
          <a:prstGeom prst="rect">
            <a:avLst/>
          </a:prstGeom>
        </p:spPr>
      </p:pic>
    </p:spTree>
    <p:extLst>
      <p:ext uri="{BB962C8B-B14F-4D97-AF65-F5344CB8AC3E}">
        <p14:creationId xmlns:p14="http://schemas.microsoft.com/office/powerpoint/2010/main" val="737860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a:bodyPr>
          <a:lstStyle/>
          <a:p>
            <a:pPr algn="ctr"/>
            <a:r>
              <a:rPr lang="tr-TR" sz="5400" dirty="0">
                <a:solidFill>
                  <a:srgbClr val="FF0000"/>
                </a:solidFill>
              </a:rPr>
              <a:t>ELEKTRİKSEL ODYOMETRİ</a:t>
            </a:r>
          </a:p>
        </p:txBody>
      </p:sp>
      <p:sp>
        <p:nvSpPr>
          <p:cNvPr id="5" name="İçerik Yer Tutucusu 4"/>
          <p:cNvSpPr>
            <a:spLocks noGrp="1"/>
          </p:cNvSpPr>
          <p:nvPr>
            <p:ph idx="1"/>
          </p:nvPr>
        </p:nvSpPr>
        <p:spPr>
          <a:xfrm>
            <a:off x="2589212" y="2541181"/>
            <a:ext cx="8915400" cy="3370041"/>
          </a:xfrm>
        </p:spPr>
        <p:txBody>
          <a:bodyPr>
            <a:normAutofit fontScale="92500" lnSpcReduction="10000"/>
          </a:bodyPr>
          <a:lstStyle/>
          <a:p>
            <a:pPr marL="0" indent="0">
              <a:buNone/>
            </a:pPr>
            <a:r>
              <a:rPr lang="tr-TR" sz="4800" dirty="0">
                <a:solidFill>
                  <a:srgbClr val="7030A0"/>
                </a:solidFill>
              </a:rPr>
              <a:t>Yrd. Doçent Doktor Kemal Tuskan</a:t>
            </a:r>
          </a:p>
          <a:p>
            <a:pPr marL="0" indent="0">
              <a:buNone/>
            </a:pPr>
            <a:r>
              <a:rPr lang="tr-TR" sz="4800" dirty="0">
                <a:solidFill>
                  <a:srgbClr val="FF0000"/>
                </a:solidFill>
              </a:rPr>
              <a:t>kemaltuskan@yahoo.com</a:t>
            </a:r>
          </a:p>
          <a:p>
            <a:pPr marL="0" indent="0">
              <a:buNone/>
            </a:pPr>
            <a:r>
              <a:rPr lang="tr-TR" sz="4800" dirty="0">
                <a:solidFill>
                  <a:srgbClr val="00B050"/>
                </a:solidFill>
              </a:rPr>
              <a:t>Telefon +90 533 6854293</a:t>
            </a:r>
          </a:p>
          <a:p>
            <a:pPr marL="0" indent="0">
              <a:buNone/>
            </a:pPr>
            <a:r>
              <a:rPr lang="tr-TR" sz="2600" b="1" dirty="0">
                <a:solidFill>
                  <a:srgbClr val="C00000"/>
                </a:solidFill>
              </a:rPr>
              <a:t>https://kemaltuskan.wixsite.com/yrddocdrkemaltuskan</a:t>
            </a:r>
          </a:p>
        </p:txBody>
      </p:sp>
    </p:spTree>
    <p:extLst>
      <p:ext uri="{BB962C8B-B14F-4D97-AF65-F5344CB8AC3E}">
        <p14:creationId xmlns:p14="http://schemas.microsoft.com/office/powerpoint/2010/main" val="1341133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4090086" y="540995"/>
            <a:ext cx="4856205" cy="2350486"/>
          </a:xfrm>
          <a:prstGeom prst="rect">
            <a:avLst/>
          </a:prstGeom>
        </p:spPr>
      </p:pic>
      <p:pic>
        <p:nvPicPr>
          <p:cNvPr id="5" name="Resim 4"/>
          <p:cNvPicPr>
            <a:picLocks noChangeAspect="1"/>
          </p:cNvPicPr>
          <p:nvPr/>
        </p:nvPicPr>
        <p:blipFill>
          <a:blip r:embed="rId3"/>
          <a:stretch>
            <a:fillRect/>
          </a:stretch>
        </p:blipFill>
        <p:spPr>
          <a:xfrm>
            <a:off x="3212757" y="3163128"/>
            <a:ext cx="7451124" cy="3571304"/>
          </a:xfrm>
          <a:prstGeom prst="rect">
            <a:avLst/>
          </a:prstGeom>
        </p:spPr>
      </p:pic>
    </p:spTree>
    <p:extLst>
      <p:ext uri="{BB962C8B-B14F-4D97-AF65-F5344CB8AC3E}">
        <p14:creationId xmlns:p14="http://schemas.microsoft.com/office/powerpoint/2010/main" val="3170097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813577" y="2365595"/>
            <a:ext cx="5534062" cy="3732028"/>
          </a:xfrm>
        </p:spPr>
        <p:txBody>
          <a:bodyPr>
            <a:normAutofit/>
          </a:bodyPr>
          <a:lstStyle/>
          <a:p>
            <a:pPr marL="0" indent="0" algn="ctr">
              <a:buNone/>
            </a:pPr>
            <a:r>
              <a:rPr lang="tr-TR" sz="2800" dirty="0">
                <a:solidFill>
                  <a:srgbClr val="7030A0"/>
                </a:solidFill>
              </a:rPr>
              <a:t>SİNİR HÜCRESİ VE FİZYOLOJİSİ</a:t>
            </a:r>
          </a:p>
          <a:p>
            <a:pPr marL="0" indent="0" algn="ctr">
              <a:buNone/>
            </a:pPr>
            <a:r>
              <a:rPr lang="tr-TR" sz="28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Nöronlar</a:t>
            </a:r>
          </a:p>
          <a:p>
            <a:pPr marL="0" indent="0" algn="ctr">
              <a:buNone/>
            </a:pPr>
            <a:r>
              <a:rPr lang="tr-TR" sz="28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Sinaps, bir nöronun aksonunun (</a:t>
            </a:r>
            <a:r>
              <a:rPr lang="tr-TR" sz="2800" u="sng"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presinaptik</a:t>
            </a:r>
            <a:r>
              <a:rPr lang="tr-TR" sz="28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nöron) diğer bir nöronun (</a:t>
            </a:r>
            <a:r>
              <a:rPr lang="tr-TR" sz="2800" u="sng"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postsinaptik</a:t>
            </a:r>
            <a:r>
              <a:rPr lang="tr-TR" sz="28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nöron) soması veya </a:t>
            </a:r>
            <a:r>
              <a:rPr lang="tr-TR" sz="2800" u="sng"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dendritleri</a:t>
            </a:r>
            <a:r>
              <a:rPr lang="tr-TR" sz="28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ile yaptığı özel bağlantı bölgeleridir.</a:t>
            </a:r>
          </a:p>
        </p:txBody>
      </p:sp>
      <p:pic>
        <p:nvPicPr>
          <p:cNvPr id="3" name="Resim 2"/>
          <p:cNvPicPr>
            <a:picLocks noChangeAspect="1"/>
          </p:cNvPicPr>
          <p:nvPr/>
        </p:nvPicPr>
        <p:blipFill>
          <a:blip r:embed="rId2"/>
          <a:stretch>
            <a:fillRect/>
          </a:stretch>
        </p:blipFill>
        <p:spPr>
          <a:xfrm>
            <a:off x="6666615" y="3160455"/>
            <a:ext cx="5381991" cy="2493480"/>
          </a:xfrm>
          <a:prstGeom prst="rect">
            <a:avLst/>
          </a:prstGeom>
        </p:spPr>
      </p:pic>
    </p:spTree>
    <p:extLst>
      <p:ext uri="{BB962C8B-B14F-4D97-AF65-F5344CB8AC3E}">
        <p14:creationId xmlns:p14="http://schemas.microsoft.com/office/powerpoint/2010/main" val="1728150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813577" y="2365595"/>
            <a:ext cx="5534062" cy="3732028"/>
          </a:xfrm>
        </p:spPr>
        <p:txBody>
          <a:bodyPr>
            <a:normAutofit fontScale="92500"/>
          </a:bodyPr>
          <a:lstStyle/>
          <a:p>
            <a:pPr marL="0" indent="0" algn="ctr">
              <a:buNone/>
            </a:pPr>
            <a:r>
              <a:rPr lang="tr-TR" sz="2800" dirty="0">
                <a:solidFill>
                  <a:srgbClr val="7030A0"/>
                </a:solidFill>
              </a:rPr>
              <a:t>SİNİR HÜCRESİ VE FİZYOLOJİSİ</a:t>
            </a:r>
          </a:p>
          <a:p>
            <a:pPr marL="0" indent="0" algn="ctr">
              <a:buNone/>
            </a:pPr>
            <a:r>
              <a:rPr lang="tr-TR" sz="28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Nöronlar</a:t>
            </a:r>
          </a:p>
          <a:p>
            <a:pPr marL="0" indent="0" algn="ctr">
              <a:buNone/>
            </a:pPr>
            <a:r>
              <a:rPr lang="tr-TR"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Bir </a:t>
            </a:r>
            <a:r>
              <a:rPr lang="tr-TR"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postsinaptik</a:t>
            </a:r>
            <a:r>
              <a:rPr lang="tr-TR"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nöronun soması veya </a:t>
            </a:r>
            <a:r>
              <a:rPr lang="tr-TR"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dendritlerinde</a:t>
            </a:r>
            <a:r>
              <a:rPr lang="tr-TR"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binlerce </a:t>
            </a:r>
            <a:r>
              <a:rPr lang="tr-TR"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sinaptik</a:t>
            </a:r>
            <a:r>
              <a:rPr lang="tr-TR"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bağlantı bulunabilir. Ayrıca bir </a:t>
            </a:r>
            <a:r>
              <a:rPr lang="tr-TR"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presinaptik</a:t>
            </a:r>
            <a:r>
              <a:rPr lang="tr-TR"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nöronun aksonu tek bir nöronda sonlandığı gibi çok sayıda nöronla da </a:t>
            </a:r>
            <a:r>
              <a:rPr lang="tr-TR"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sinaptik</a:t>
            </a:r>
            <a:r>
              <a:rPr lang="tr-TR"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bağlantı yapabilir. </a:t>
            </a:r>
          </a:p>
        </p:txBody>
      </p:sp>
      <p:pic>
        <p:nvPicPr>
          <p:cNvPr id="3" name="Resim 2"/>
          <p:cNvPicPr>
            <a:picLocks noChangeAspect="1"/>
          </p:cNvPicPr>
          <p:nvPr/>
        </p:nvPicPr>
        <p:blipFill>
          <a:blip r:embed="rId2"/>
          <a:stretch>
            <a:fillRect/>
          </a:stretch>
        </p:blipFill>
        <p:spPr>
          <a:xfrm>
            <a:off x="6666615" y="3160455"/>
            <a:ext cx="5381991" cy="2493480"/>
          </a:xfrm>
          <a:prstGeom prst="rect">
            <a:avLst/>
          </a:prstGeom>
        </p:spPr>
      </p:pic>
    </p:spTree>
    <p:extLst>
      <p:ext uri="{BB962C8B-B14F-4D97-AF65-F5344CB8AC3E}">
        <p14:creationId xmlns:p14="http://schemas.microsoft.com/office/powerpoint/2010/main" val="3003191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813577" y="2365595"/>
            <a:ext cx="5534062" cy="3732028"/>
          </a:xfrm>
        </p:spPr>
        <p:txBody>
          <a:bodyPr>
            <a:normAutofit fontScale="77500" lnSpcReduction="20000"/>
          </a:bodyPr>
          <a:lstStyle/>
          <a:p>
            <a:pPr marL="0" indent="0" algn="ctr">
              <a:buNone/>
            </a:pPr>
            <a:r>
              <a:rPr lang="tr-TR" sz="2800" dirty="0">
                <a:solidFill>
                  <a:srgbClr val="7030A0"/>
                </a:solidFill>
              </a:rPr>
              <a:t>SİNİR HÜCRESİ VE FİZYOLOJİSİ</a:t>
            </a:r>
          </a:p>
          <a:p>
            <a:pPr marL="0" indent="0" algn="ctr">
              <a:buNone/>
            </a:pPr>
            <a:r>
              <a:rPr lang="tr-TR" sz="28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Nöronlar</a:t>
            </a:r>
          </a:p>
          <a:p>
            <a:pPr marL="0" indent="0" algn="ctr">
              <a:buNone/>
            </a:pPr>
            <a:r>
              <a:rPr lang="tr-TR"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Sinaptik bağlantı bölgeleri elektron mikroskopu ile incelendiğinde sinir kas kavşağı bağlantı bölgelerine benzerlik gösterdiği görülmektedir. Ancak bu iki yapı kesinlikle birbirlerine karıştırılmamalıdır. Sinaptik yumruları, </a:t>
            </a:r>
            <a:r>
              <a:rPr lang="tr-TR"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postsinaptik</a:t>
            </a:r>
            <a:r>
              <a:rPr lang="tr-TR"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nöron hücre zarı ile arasında 20nm </a:t>
            </a:r>
            <a:r>
              <a:rPr lang="tr-TR"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lik</a:t>
            </a:r>
            <a:r>
              <a:rPr lang="tr-TR"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bir açıklık kalacak şekilde sonlanmaktadır. Bu açıklığa </a:t>
            </a:r>
            <a:r>
              <a:rPr lang="tr-TR"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sinaptik</a:t>
            </a:r>
            <a:r>
              <a:rPr lang="tr-TR"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tr-TR"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kleft</a:t>
            </a:r>
            <a:r>
              <a:rPr lang="tr-TR"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tr-TR"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sinaptik</a:t>
            </a:r>
            <a:r>
              <a:rPr lang="tr-TR"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açıklık denilmektedir. </a:t>
            </a:r>
          </a:p>
        </p:txBody>
      </p:sp>
      <p:pic>
        <p:nvPicPr>
          <p:cNvPr id="3" name="Resim 2"/>
          <p:cNvPicPr>
            <a:picLocks noChangeAspect="1"/>
          </p:cNvPicPr>
          <p:nvPr/>
        </p:nvPicPr>
        <p:blipFill>
          <a:blip r:embed="rId2"/>
          <a:stretch>
            <a:fillRect/>
          </a:stretch>
        </p:blipFill>
        <p:spPr>
          <a:xfrm>
            <a:off x="6666615" y="3160455"/>
            <a:ext cx="5381991" cy="2493480"/>
          </a:xfrm>
          <a:prstGeom prst="rect">
            <a:avLst/>
          </a:prstGeom>
        </p:spPr>
      </p:pic>
    </p:spTree>
    <p:extLst>
      <p:ext uri="{BB962C8B-B14F-4D97-AF65-F5344CB8AC3E}">
        <p14:creationId xmlns:p14="http://schemas.microsoft.com/office/powerpoint/2010/main" val="3118242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813577" y="2365595"/>
            <a:ext cx="5534062" cy="3732028"/>
          </a:xfrm>
        </p:spPr>
        <p:txBody>
          <a:bodyPr>
            <a:normAutofit fontScale="70000" lnSpcReduction="20000"/>
          </a:bodyPr>
          <a:lstStyle/>
          <a:p>
            <a:pPr marL="0" indent="0" algn="ctr">
              <a:buNone/>
            </a:pPr>
            <a:r>
              <a:rPr lang="tr-TR" sz="2800" dirty="0">
                <a:solidFill>
                  <a:srgbClr val="7030A0"/>
                </a:solidFill>
              </a:rPr>
              <a:t>SİNİR HÜCRESİ VE FİZYOLOJİSİ</a:t>
            </a:r>
          </a:p>
          <a:p>
            <a:pPr marL="0" indent="0" algn="ctr">
              <a:buNone/>
            </a:pPr>
            <a:r>
              <a:rPr lang="tr-TR" sz="28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Nöronlar</a:t>
            </a:r>
          </a:p>
          <a:p>
            <a:pPr algn="just"/>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Sinaptik iletiden sorumlu </a:t>
            </a:r>
            <a:r>
              <a:rPr lang="tr-T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nörotransmitterler</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daha öncede söz edildiği gibi </a:t>
            </a:r>
            <a:r>
              <a:rPr lang="tr-T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presinaptik</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nöronun </a:t>
            </a:r>
            <a:r>
              <a:rPr lang="tr-T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sinaptik</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yumrusu içinde bulunmaktadır. </a:t>
            </a:r>
          </a:p>
          <a:p>
            <a:pPr algn="just"/>
            <a:r>
              <a:rPr lang="tr-T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Presinaptik</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nörondaki aksiyon potansiyeli, akson boyunca ilerleyip </a:t>
            </a:r>
            <a:r>
              <a:rPr lang="tr-T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sinaptik</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yumrulara ulaştığı zaman, veziküller içindeki </a:t>
            </a:r>
            <a:r>
              <a:rPr lang="tr-T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nörotransmitterler</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tr-T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ekzositoz</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ile </a:t>
            </a:r>
            <a:r>
              <a:rPr lang="tr-T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sinaptik</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aralığa boşalır, bunu takiben </a:t>
            </a:r>
            <a:r>
              <a:rPr lang="tr-T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nörotransmitterler</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tr-T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postsinaptik</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nöron zarında bulunan kendilerine özel reseptörlere bağlanarak, </a:t>
            </a:r>
            <a:r>
              <a:rPr lang="tr-T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postsinaptik</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nöronu ya uyarırlar ya da baskılarlar (</a:t>
            </a:r>
            <a:r>
              <a:rPr lang="tr-T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inhibisyon</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3" name="Resim 2"/>
          <p:cNvPicPr>
            <a:picLocks noChangeAspect="1"/>
          </p:cNvPicPr>
          <p:nvPr/>
        </p:nvPicPr>
        <p:blipFill>
          <a:blip r:embed="rId2"/>
          <a:stretch>
            <a:fillRect/>
          </a:stretch>
        </p:blipFill>
        <p:spPr>
          <a:xfrm>
            <a:off x="6666615" y="3160455"/>
            <a:ext cx="5381991" cy="2493480"/>
          </a:xfrm>
          <a:prstGeom prst="rect">
            <a:avLst/>
          </a:prstGeom>
        </p:spPr>
      </p:pic>
    </p:spTree>
    <p:extLst>
      <p:ext uri="{BB962C8B-B14F-4D97-AF65-F5344CB8AC3E}">
        <p14:creationId xmlns:p14="http://schemas.microsoft.com/office/powerpoint/2010/main" val="1402174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813577" y="2365595"/>
            <a:ext cx="5534062" cy="3732028"/>
          </a:xfrm>
        </p:spPr>
        <p:txBody>
          <a:bodyPr>
            <a:normAutofit fontScale="92500" lnSpcReduction="20000"/>
          </a:bodyPr>
          <a:lstStyle/>
          <a:p>
            <a:pPr marL="0" indent="0" algn="ctr">
              <a:buNone/>
            </a:pPr>
            <a:r>
              <a:rPr lang="tr-TR" sz="2800" dirty="0">
                <a:solidFill>
                  <a:srgbClr val="7030A0"/>
                </a:solidFill>
              </a:rPr>
              <a:t>SİNİR HÜCRESİ VE FİZYOLOJİSİ</a:t>
            </a:r>
          </a:p>
          <a:p>
            <a:pPr marL="0" indent="0" algn="ctr">
              <a:buNone/>
            </a:pPr>
            <a:r>
              <a:rPr lang="tr-TR" sz="28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Nöronlar</a:t>
            </a:r>
          </a:p>
          <a:p>
            <a:pPr algn="just"/>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Uyardıkları zaman, aksiyon potansiyeli </a:t>
            </a:r>
            <a:r>
              <a:rPr lang="tr-T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postsinaptik</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nöronun aksonu boyunca taşınmaya devam eder.</a:t>
            </a:r>
          </a:p>
          <a:p>
            <a:pPr algn="just"/>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Eğer </a:t>
            </a:r>
            <a:r>
              <a:rPr lang="tr-T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inhibisyon</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söz konusu ise </a:t>
            </a:r>
            <a:r>
              <a:rPr lang="tr-T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postsinaptik</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nöron uyarılmaz ve sinirsel ileti bu noktada kesintiye uğrar. </a:t>
            </a:r>
          </a:p>
        </p:txBody>
      </p:sp>
      <p:pic>
        <p:nvPicPr>
          <p:cNvPr id="3" name="Resim 2"/>
          <p:cNvPicPr>
            <a:picLocks noChangeAspect="1"/>
          </p:cNvPicPr>
          <p:nvPr/>
        </p:nvPicPr>
        <p:blipFill>
          <a:blip r:embed="rId2"/>
          <a:stretch>
            <a:fillRect/>
          </a:stretch>
        </p:blipFill>
        <p:spPr>
          <a:xfrm>
            <a:off x="6666615" y="3160455"/>
            <a:ext cx="5381991" cy="2493480"/>
          </a:xfrm>
          <a:prstGeom prst="rect">
            <a:avLst/>
          </a:prstGeom>
        </p:spPr>
      </p:pic>
    </p:spTree>
    <p:extLst>
      <p:ext uri="{BB962C8B-B14F-4D97-AF65-F5344CB8AC3E}">
        <p14:creationId xmlns:p14="http://schemas.microsoft.com/office/powerpoint/2010/main" val="3886525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813577" y="2365595"/>
            <a:ext cx="5534062" cy="3732028"/>
          </a:xfrm>
        </p:spPr>
        <p:txBody>
          <a:bodyPr>
            <a:normAutofit fontScale="92500" lnSpcReduction="20000"/>
          </a:bodyPr>
          <a:lstStyle/>
          <a:p>
            <a:pPr marL="0" indent="0" algn="ctr">
              <a:buNone/>
            </a:pPr>
            <a:r>
              <a:rPr lang="tr-TR" sz="2800" dirty="0">
                <a:solidFill>
                  <a:srgbClr val="7030A0"/>
                </a:solidFill>
              </a:rPr>
              <a:t>SİNİR HÜCRESİ VE FİZYOLOJİSİ</a:t>
            </a:r>
          </a:p>
          <a:p>
            <a:pPr marL="0" indent="0" algn="ctr">
              <a:buNone/>
            </a:pPr>
            <a:r>
              <a:rPr lang="tr-TR" sz="28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Nöronlar</a:t>
            </a:r>
          </a:p>
          <a:p>
            <a:pPr algn="just"/>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Postsinaptik nöronun uyarılması veya </a:t>
            </a:r>
            <a:r>
              <a:rPr lang="tr-T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inhibe</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edilmesi </a:t>
            </a:r>
            <a:r>
              <a:rPr lang="tr-T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presinaptik</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nörondan salıverilen </a:t>
            </a:r>
            <a:r>
              <a:rPr lang="tr-T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Nörotransmittere</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bağlıdır. </a:t>
            </a:r>
          </a:p>
          <a:p>
            <a:pPr algn="just"/>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Sinaptik iletide görev yaptığı saptanan çok sayıda kimyasal ajan bulunmuştur ve bunların sayıları yapılan sayısız deneyler sonucunda da her gün artış göstermektedir. </a:t>
            </a:r>
          </a:p>
        </p:txBody>
      </p:sp>
      <p:pic>
        <p:nvPicPr>
          <p:cNvPr id="3" name="Resim 2"/>
          <p:cNvPicPr>
            <a:picLocks noChangeAspect="1"/>
          </p:cNvPicPr>
          <p:nvPr/>
        </p:nvPicPr>
        <p:blipFill>
          <a:blip r:embed="rId2"/>
          <a:stretch>
            <a:fillRect/>
          </a:stretch>
        </p:blipFill>
        <p:spPr>
          <a:xfrm>
            <a:off x="6666615" y="3160455"/>
            <a:ext cx="5381991" cy="2493480"/>
          </a:xfrm>
          <a:prstGeom prst="rect">
            <a:avLst/>
          </a:prstGeom>
        </p:spPr>
      </p:pic>
    </p:spTree>
    <p:extLst>
      <p:ext uri="{BB962C8B-B14F-4D97-AF65-F5344CB8AC3E}">
        <p14:creationId xmlns:p14="http://schemas.microsoft.com/office/powerpoint/2010/main" val="1627604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813577" y="2365595"/>
            <a:ext cx="5534062" cy="3732028"/>
          </a:xfrm>
        </p:spPr>
        <p:txBody>
          <a:bodyPr>
            <a:normAutofit fontScale="70000" lnSpcReduction="20000"/>
          </a:bodyPr>
          <a:lstStyle/>
          <a:p>
            <a:pPr marL="0" indent="0" algn="ctr">
              <a:buNone/>
            </a:pPr>
            <a:r>
              <a:rPr lang="tr-TR" sz="2800" dirty="0">
                <a:solidFill>
                  <a:srgbClr val="7030A0"/>
                </a:solidFill>
              </a:rPr>
              <a:t>SİNİR HÜCRESİ VE FİZYOLOJİSİ</a:t>
            </a:r>
          </a:p>
          <a:p>
            <a:pPr marL="0" indent="0" algn="ctr">
              <a:buNone/>
            </a:pPr>
            <a:r>
              <a:rPr lang="tr-TR" sz="28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Nöronlar</a:t>
            </a:r>
          </a:p>
          <a:p>
            <a:pPr algn="just"/>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Bir aksiyon potansiyelin yayılması hücre içinde sodyum ve potasyum dengesinde bozulmaya yol açarak hücrenin içinde negatif veya pozitif yük dengesizliğine yol açmakta olup elektriksel aktiviteye yani aksiyon potansiyellerinin oluşumuna yol açarlar. </a:t>
            </a:r>
          </a:p>
          <a:p>
            <a:pPr algn="just"/>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Bu potansiyeller bir dış uyaran tarafından deneğin sinirsel yapılarında cevap olarak oluştuğundan bu potansiyellere uyandırılmış (</a:t>
            </a:r>
            <a:r>
              <a:rPr lang="tr-T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evoked</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potansiyeller denilmektedir. </a:t>
            </a:r>
          </a:p>
          <a:p>
            <a:pPr algn="just"/>
            <a:endPar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6666615" y="3160455"/>
            <a:ext cx="5381991" cy="2493480"/>
          </a:xfrm>
          <a:prstGeom prst="rect">
            <a:avLst/>
          </a:prstGeom>
        </p:spPr>
      </p:pic>
    </p:spTree>
    <p:extLst>
      <p:ext uri="{BB962C8B-B14F-4D97-AF65-F5344CB8AC3E}">
        <p14:creationId xmlns:p14="http://schemas.microsoft.com/office/powerpoint/2010/main" val="3804210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813577" y="2365595"/>
            <a:ext cx="5534062" cy="3732028"/>
          </a:xfrm>
        </p:spPr>
        <p:txBody>
          <a:bodyPr>
            <a:normAutofit fontScale="85000" lnSpcReduction="20000"/>
          </a:bodyPr>
          <a:lstStyle/>
          <a:p>
            <a:pPr marL="0" indent="0" algn="ctr">
              <a:buNone/>
            </a:pPr>
            <a:r>
              <a:rPr lang="tr-TR" sz="2800" dirty="0">
                <a:solidFill>
                  <a:srgbClr val="7030A0"/>
                </a:solidFill>
              </a:rPr>
              <a:t>SİNİR HÜCRESİ VE FİZYOLOJİSİ</a:t>
            </a:r>
          </a:p>
          <a:p>
            <a:pPr marL="0" indent="0" algn="ctr">
              <a:buNone/>
            </a:pPr>
            <a:r>
              <a:rPr lang="tr-TR" sz="28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Nöronlar</a:t>
            </a:r>
          </a:p>
          <a:p>
            <a:pPr algn="just"/>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Uyandırılmış potansiyel (UP, </a:t>
            </a:r>
            <a:r>
              <a:rPr lang="tr-T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evoked</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tr-T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potential</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=EP), bir dış uyarana karşı merkez sinir sisteminin (MSS) elektriksel aktivitesinde ortaya çıkan değişim olarak tanımlanabilir. </a:t>
            </a:r>
          </a:p>
          <a:p>
            <a:pPr algn="just"/>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Dışarıdan verilen uyaranlarla zamansal ilişki içinde olan bu aktivite değişimlerinin kaydedilmesi sinir yollarındaki iletim hakkında bilgi sağlar. </a:t>
            </a:r>
          </a:p>
        </p:txBody>
      </p:sp>
      <p:pic>
        <p:nvPicPr>
          <p:cNvPr id="3" name="Resim 2"/>
          <p:cNvPicPr>
            <a:picLocks noChangeAspect="1"/>
          </p:cNvPicPr>
          <p:nvPr/>
        </p:nvPicPr>
        <p:blipFill>
          <a:blip r:embed="rId2"/>
          <a:stretch>
            <a:fillRect/>
          </a:stretch>
        </p:blipFill>
        <p:spPr>
          <a:xfrm>
            <a:off x="6666615" y="3160455"/>
            <a:ext cx="5381991" cy="2493480"/>
          </a:xfrm>
          <a:prstGeom prst="rect">
            <a:avLst/>
          </a:prstGeom>
        </p:spPr>
      </p:pic>
    </p:spTree>
    <p:extLst>
      <p:ext uri="{BB962C8B-B14F-4D97-AF65-F5344CB8AC3E}">
        <p14:creationId xmlns:p14="http://schemas.microsoft.com/office/powerpoint/2010/main" val="2645535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813576" y="2365595"/>
            <a:ext cx="10145575" cy="3732028"/>
          </a:xfrm>
        </p:spPr>
        <p:txBody>
          <a:bodyPr>
            <a:normAutofit fontScale="85000" lnSpcReduction="20000"/>
          </a:bodyPr>
          <a:lstStyle/>
          <a:p>
            <a:pPr marL="0" indent="0" algn="ctr">
              <a:buNone/>
            </a:pPr>
            <a:r>
              <a:rPr lang="tr-TR" sz="2800" dirty="0">
                <a:solidFill>
                  <a:srgbClr val="7030A0"/>
                </a:solidFill>
              </a:rPr>
              <a:t>SİNİR HÜCRESİ VE FİZYOLOJİSİ</a:t>
            </a:r>
          </a:p>
          <a:p>
            <a:pPr marL="0" indent="0" algn="ctr">
              <a:buNone/>
            </a:pPr>
            <a:r>
              <a:rPr lang="tr-TR" sz="28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Nöronlar</a:t>
            </a:r>
          </a:p>
          <a:p>
            <a:pPr algn="just"/>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Biyoelektrik potansiyeller çok küçük voltaj değerlerine sahiptirler </a:t>
            </a:r>
          </a:p>
          <a:p>
            <a:pPr algn="just"/>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Beyin aktivitesinin ürettiği sinyaller ya da kendilerinden çok daha kuvvetli biyolojik ve çevresel (elektromanyetik) parazitlerin arasında kaybolurlar. </a:t>
            </a:r>
          </a:p>
          <a:p>
            <a:pPr algn="just"/>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Bu nedenle Uyarılmış Potansiyellerin incelemesinde uygulanan uyaranı izleyen belirli bir zaman periyoduna ait sinirsel aktivite </a:t>
            </a:r>
            <a:r>
              <a:rPr lang="tr-T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elektrodlar</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ile kaydedilip </a:t>
            </a:r>
            <a:r>
              <a:rPr lang="tr-T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amplifiye</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edilir. </a:t>
            </a:r>
          </a:p>
          <a:p>
            <a:pPr algn="just"/>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Bu şekilde yapılan çok sayıda kayıtlamanın elektronik olarak ortalamaları alınır. Bu ortalama alınması işlemine </a:t>
            </a:r>
            <a:r>
              <a:rPr lang="tr-TR" sz="2800" b="1" i="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AVERAJLAMA</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denir. </a:t>
            </a:r>
          </a:p>
        </p:txBody>
      </p:sp>
    </p:spTree>
    <p:extLst>
      <p:ext uri="{BB962C8B-B14F-4D97-AF65-F5344CB8AC3E}">
        <p14:creationId xmlns:p14="http://schemas.microsoft.com/office/powerpoint/2010/main" val="1557423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a:bodyPr>
          <a:lstStyle/>
          <a:p>
            <a:pPr algn="ctr"/>
            <a:r>
              <a:rPr lang="tr-TR" sz="5400" dirty="0">
                <a:solidFill>
                  <a:srgbClr val="FF0000"/>
                </a:solidFill>
              </a:rPr>
              <a:t>ELEKTRİKSEL ODYOMETRİ</a:t>
            </a:r>
          </a:p>
        </p:txBody>
      </p:sp>
      <p:sp>
        <p:nvSpPr>
          <p:cNvPr id="5" name="İçerik Yer Tutucusu 4"/>
          <p:cNvSpPr>
            <a:spLocks noGrp="1"/>
          </p:cNvSpPr>
          <p:nvPr>
            <p:ph idx="1"/>
          </p:nvPr>
        </p:nvSpPr>
        <p:spPr>
          <a:xfrm>
            <a:off x="2589212" y="4157330"/>
            <a:ext cx="8915400" cy="1753892"/>
          </a:xfrm>
        </p:spPr>
        <p:txBody>
          <a:bodyPr>
            <a:normAutofit/>
          </a:bodyPr>
          <a:lstStyle/>
          <a:p>
            <a:pPr marL="0" indent="0" algn="ctr">
              <a:buNone/>
            </a:pPr>
            <a:r>
              <a:rPr lang="tr-TR" sz="3600" dirty="0">
                <a:solidFill>
                  <a:srgbClr val="7030A0"/>
                </a:solidFill>
              </a:rPr>
              <a:t>ELEKTROELEKTROKOKLEOGRAFİ</a:t>
            </a:r>
          </a:p>
        </p:txBody>
      </p:sp>
    </p:spTree>
    <p:extLst>
      <p:ext uri="{BB962C8B-B14F-4D97-AF65-F5344CB8AC3E}">
        <p14:creationId xmlns:p14="http://schemas.microsoft.com/office/powerpoint/2010/main" val="2654045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813576" y="2129050"/>
            <a:ext cx="10145575" cy="4299045"/>
          </a:xfrm>
        </p:spPr>
        <p:txBody>
          <a:bodyPr>
            <a:normAutofit fontScale="92500" lnSpcReduction="10000"/>
          </a:bodyPr>
          <a:lstStyle/>
          <a:p>
            <a:pPr marL="0" indent="0" algn="ctr">
              <a:buNone/>
            </a:pPr>
            <a:r>
              <a:rPr lang="tr-TR" sz="2800" dirty="0">
                <a:solidFill>
                  <a:srgbClr val="7030A0"/>
                </a:solidFill>
              </a:rPr>
              <a:t>SİNİR HÜCRESİ VE FİZYOLOJİSİ</a:t>
            </a:r>
          </a:p>
          <a:p>
            <a:pPr marL="0" indent="0" algn="ctr">
              <a:buNone/>
            </a:pPr>
            <a:r>
              <a:rPr lang="tr-TR" sz="28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Nöronlar</a:t>
            </a:r>
          </a:p>
          <a:p>
            <a:pPr algn="just"/>
            <a:r>
              <a:rPr lang="tr-TR" sz="2800"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Averajlama</a:t>
            </a:r>
            <a:r>
              <a:rPr lang="tr-TR" sz="28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ve Filtreleme </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sayesinde uygulanan sinyale göre zamansal açıdan rasgele nitelik taşıyan aksiyon potansiyeli dalgaları silinirken, uyaranla zamansal ilişki içinde olan uyandırılmış potansiyeller kayıt </a:t>
            </a:r>
            <a:r>
              <a:rPr lang="tr-T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trasesi</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üzerinde belirginleşir. </a:t>
            </a:r>
          </a:p>
          <a:p>
            <a:pPr algn="just"/>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Birbirini izleyen en az iki </a:t>
            </a:r>
            <a:r>
              <a:rPr lang="tr-T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averajlama</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yapılarak elde edilen potansiyellerin uyarana yanıt olarak kaydedilmiş gerçek </a:t>
            </a:r>
            <a:r>
              <a:rPr lang="tr-T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biyoelektriksel</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potansiyeller olduğundan ve herhangi bir </a:t>
            </a:r>
            <a:r>
              <a:rPr lang="tr-T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artefakt</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kaynağından doğmadığından emin olunmaya çalışılır. </a:t>
            </a:r>
          </a:p>
        </p:txBody>
      </p:sp>
    </p:spTree>
    <p:extLst>
      <p:ext uri="{BB962C8B-B14F-4D97-AF65-F5344CB8AC3E}">
        <p14:creationId xmlns:p14="http://schemas.microsoft.com/office/powerpoint/2010/main" val="1551908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813576" y="2129050"/>
            <a:ext cx="10145575" cy="4299045"/>
          </a:xfrm>
        </p:spPr>
        <p:txBody>
          <a:bodyPr>
            <a:normAutofit fontScale="92500" lnSpcReduction="10000"/>
          </a:bodyPr>
          <a:lstStyle/>
          <a:p>
            <a:pPr marL="0" indent="0" algn="ctr">
              <a:buNone/>
            </a:pPr>
            <a:r>
              <a:rPr lang="tr-TR" sz="2800" dirty="0">
                <a:solidFill>
                  <a:srgbClr val="7030A0"/>
                </a:solidFill>
              </a:rPr>
              <a:t>SİNİR HÜCRESİ VE FİZYOLOJİSİ</a:t>
            </a:r>
          </a:p>
          <a:p>
            <a:pPr marL="0" indent="0" algn="ctr">
              <a:buNone/>
            </a:pPr>
            <a:r>
              <a:rPr lang="tr-TR" sz="28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Nöronlar</a:t>
            </a:r>
          </a:p>
          <a:p>
            <a:pPr algn="just"/>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Elde edilen potansiyellerin uyarana olan zamansal uzaklığı (</a:t>
            </a:r>
            <a:r>
              <a:rPr lang="tr-T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latans</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gecikme), sinir sisteminin farklı yapılarından kaynaklanan potansiyeller arasındaki </a:t>
            </a:r>
            <a:r>
              <a:rPr lang="tr-T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latans</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farkları ve söz konusu potansiyellerin genlik değerleri ölçülebilir. </a:t>
            </a:r>
          </a:p>
          <a:p>
            <a:pPr algn="just"/>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Bu değerlerin normal birey gruplarından elde edilenlere oranla belirgin farklılık göstermesi ya da aynı hastanın sağ ve sol tarafları arasında anlamlı derecede farklı oluşu söz konusu uyaranı taşıyan yollarda iletimin aksadığını gösterebilir.</a:t>
            </a:r>
          </a:p>
        </p:txBody>
      </p:sp>
    </p:spTree>
    <p:extLst>
      <p:ext uri="{BB962C8B-B14F-4D97-AF65-F5344CB8AC3E}">
        <p14:creationId xmlns:p14="http://schemas.microsoft.com/office/powerpoint/2010/main" val="798993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813576" y="2129050"/>
            <a:ext cx="10145575" cy="4299045"/>
          </a:xfrm>
        </p:spPr>
        <p:txBody>
          <a:bodyPr>
            <a:normAutofit fontScale="92500" lnSpcReduction="20000"/>
          </a:bodyPr>
          <a:lstStyle/>
          <a:p>
            <a:pPr marL="0" indent="0" algn="ctr">
              <a:buNone/>
            </a:pPr>
            <a:r>
              <a:rPr lang="tr-TR" sz="2800" dirty="0">
                <a:solidFill>
                  <a:srgbClr val="7030A0"/>
                </a:solidFill>
              </a:rPr>
              <a:t>SİNİR HÜCRESİ VE FİZYOLOJİSİ</a:t>
            </a:r>
          </a:p>
          <a:p>
            <a:pPr marL="0" indent="0" algn="ctr">
              <a:buNone/>
            </a:pPr>
            <a:r>
              <a:rPr lang="tr-TR" sz="28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Nöronlar</a:t>
            </a:r>
          </a:p>
          <a:p>
            <a:pPr algn="just"/>
            <a:r>
              <a:rPr lang="tr-T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MR’ın</a:t>
            </a:r>
            <a:r>
              <a:rPr lang="tr-T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kullanıma girmesi ile Uyarılmış Potansiyellerin klinikte kullanıldığı alanlar kısıtlanmış görünmektedir. Ancak;</a:t>
            </a:r>
          </a:p>
          <a:p>
            <a:pPr lvl="1" algn="just"/>
            <a:r>
              <a:rPr lang="tr-TR" sz="2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Görüntüleme yöntemleri siniri tutan lezyonlar hakkında daha çok anatomik bilgiler sağlarken, Uyarılmış Potansiyeller yardımı ile sinir sistemi içindeki iletimin fizyolojik özellikleri hakkında veri elde edilebilir. </a:t>
            </a:r>
          </a:p>
          <a:p>
            <a:pPr lvl="1" algn="just"/>
            <a:r>
              <a:rPr lang="tr-TR" sz="2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Mevcut yöntemlerle görüntülenemeyen lezyonların yol açtığı hasarlar hakkında bilgi verebilir. Çünkü </a:t>
            </a:r>
            <a:r>
              <a:rPr lang="tr-TR" sz="2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MR’da</a:t>
            </a:r>
            <a:r>
              <a:rPr lang="tr-TR" sz="2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bir lezyonun görüntülenebilmesi için en önemli kriter lezyonun belirli bir büyüklüğün üstüne çıkmış olması gerekliliğidir. </a:t>
            </a:r>
          </a:p>
        </p:txBody>
      </p:sp>
    </p:spTree>
    <p:extLst>
      <p:ext uri="{BB962C8B-B14F-4D97-AF65-F5344CB8AC3E}">
        <p14:creationId xmlns:p14="http://schemas.microsoft.com/office/powerpoint/2010/main" val="2503183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813576" y="2129050"/>
            <a:ext cx="10145575" cy="4299045"/>
          </a:xfrm>
        </p:spPr>
        <p:txBody>
          <a:bodyPr>
            <a:normAutofit/>
          </a:bodyPr>
          <a:lstStyle/>
          <a:p>
            <a:pPr marL="0" indent="0" algn="ctr">
              <a:buNone/>
            </a:pPr>
            <a:endParaRPr lang="tr-TR" sz="2800" dirty="0">
              <a:solidFill>
                <a:srgbClr val="7030A0"/>
              </a:solidFill>
            </a:endParaRPr>
          </a:p>
          <a:p>
            <a:pPr marL="0" indent="0" algn="ctr">
              <a:buNone/>
            </a:pPr>
            <a:endParaRPr lang="tr-TR" sz="2800" dirty="0">
              <a:solidFill>
                <a:srgbClr val="7030A0"/>
              </a:solidFill>
            </a:endParaRPr>
          </a:p>
          <a:p>
            <a:pPr marL="0" indent="0" algn="ctr">
              <a:buNone/>
            </a:pPr>
            <a:r>
              <a:rPr lang="tr-TR" sz="2800" dirty="0">
                <a:solidFill>
                  <a:srgbClr val="7030A0"/>
                </a:solidFill>
              </a:rPr>
              <a:t>Bu potansiyeller anatomik olarak oluştuğu sinirin hemen üstünde kayıt ediliyorsa bu tekniğe yakın alan tekniği denir. Bu nedenle </a:t>
            </a:r>
            <a:r>
              <a:rPr lang="tr-TR" sz="2800" dirty="0" err="1">
                <a:solidFill>
                  <a:srgbClr val="7030A0"/>
                </a:solidFill>
              </a:rPr>
              <a:t>ECochG</a:t>
            </a:r>
            <a:r>
              <a:rPr lang="tr-TR" sz="2800" dirty="0">
                <a:solidFill>
                  <a:srgbClr val="7030A0"/>
                </a:solidFill>
              </a:rPr>
              <a:t> bir </a:t>
            </a:r>
            <a:r>
              <a:rPr lang="tr-TR" sz="2800" u="sng" dirty="0">
                <a:solidFill>
                  <a:schemeClr val="tx1"/>
                </a:solidFill>
              </a:rPr>
              <a:t>yakın alan </a:t>
            </a:r>
            <a:r>
              <a:rPr lang="tr-TR" sz="2800" dirty="0">
                <a:solidFill>
                  <a:srgbClr val="7030A0"/>
                </a:solidFill>
              </a:rPr>
              <a:t>tekniğidir. </a:t>
            </a:r>
            <a:endParaRPr lang="tr-TR" sz="2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0555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813576" y="2129050"/>
            <a:ext cx="10145575" cy="4299045"/>
          </a:xfrm>
        </p:spPr>
        <p:txBody>
          <a:bodyPr>
            <a:normAutofit fontScale="77500" lnSpcReduction="20000"/>
          </a:bodyPr>
          <a:lstStyle/>
          <a:p>
            <a:pPr marL="0" indent="0" algn="ctr">
              <a:buNone/>
            </a:pPr>
            <a:endParaRPr lang="tr-TR" sz="2800" dirty="0">
              <a:solidFill>
                <a:srgbClr val="7030A0"/>
              </a:solidFill>
            </a:endParaRPr>
          </a:p>
          <a:p>
            <a:pPr marL="0" indent="0" algn="ctr">
              <a:buNone/>
            </a:pPr>
            <a:endParaRPr lang="tr-TR" sz="2800" dirty="0">
              <a:solidFill>
                <a:srgbClr val="7030A0"/>
              </a:solidFill>
            </a:endParaRPr>
          </a:p>
          <a:p>
            <a:pPr marL="0" indent="0" algn="just">
              <a:buNone/>
            </a:pPr>
            <a:r>
              <a:rPr lang="tr-TR" sz="4000" b="1" u="sng" dirty="0">
                <a:solidFill>
                  <a:srgbClr val="FF0000"/>
                </a:solidFill>
              </a:rPr>
              <a:t>Günümüzde </a:t>
            </a:r>
            <a:r>
              <a:rPr lang="tr-TR" sz="4000" b="1" u="sng" dirty="0" err="1">
                <a:solidFill>
                  <a:srgbClr val="FF0000"/>
                </a:solidFill>
              </a:rPr>
              <a:t>ECochG</a:t>
            </a:r>
            <a:r>
              <a:rPr lang="tr-TR" sz="4000" b="1" u="sng" dirty="0">
                <a:solidFill>
                  <a:srgbClr val="FF0000"/>
                </a:solidFill>
              </a:rPr>
              <a:t>;</a:t>
            </a:r>
            <a:endParaRPr lang="tr-TR" sz="4000" u="sng" dirty="0">
              <a:solidFill>
                <a:schemeClr val="tx1"/>
              </a:solidFill>
            </a:endParaRPr>
          </a:p>
          <a:p>
            <a:pPr marL="0" indent="0" algn="just">
              <a:buNone/>
            </a:pPr>
            <a:r>
              <a:rPr lang="tr-TR" sz="3200" dirty="0">
                <a:solidFill>
                  <a:schemeClr val="tx1"/>
                </a:solidFill>
              </a:rPr>
              <a:t>•</a:t>
            </a:r>
            <a:r>
              <a:rPr lang="tr-TR" sz="3200" dirty="0" err="1">
                <a:solidFill>
                  <a:schemeClr val="tx1"/>
                </a:solidFill>
              </a:rPr>
              <a:t>Meniere</a:t>
            </a:r>
            <a:r>
              <a:rPr lang="tr-TR" sz="3200" dirty="0">
                <a:solidFill>
                  <a:schemeClr val="tx1"/>
                </a:solidFill>
              </a:rPr>
              <a:t>/</a:t>
            </a:r>
            <a:r>
              <a:rPr lang="tr-TR" sz="3200" dirty="0" err="1">
                <a:solidFill>
                  <a:schemeClr val="tx1"/>
                </a:solidFill>
              </a:rPr>
              <a:t>endolenfatik</a:t>
            </a:r>
            <a:r>
              <a:rPr lang="tr-TR" sz="3200" dirty="0">
                <a:solidFill>
                  <a:schemeClr val="tx1"/>
                </a:solidFill>
              </a:rPr>
              <a:t> </a:t>
            </a:r>
            <a:r>
              <a:rPr lang="tr-TR" sz="3200" dirty="0" err="1">
                <a:solidFill>
                  <a:schemeClr val="tx1"/>
                </a:solidFill>
              </a:rPr>
              <a:t>hidrops</a:t>
            </a:r>
            <a:r>
              <a:rPr lang="tr-TR" sz="3200" dirty="0">
                <a:solidFill>
                  <a:schemeClr val="tx1"/>
                </a:solidFill>
              </a:rPr>
              <a:t> ve buna bağlı hastalıkların tanısının konulmasında ve izlenmesinde kullanılmaktadır. </a:t>
            </a:r>
          </a:p>
          <a:p>
            <a:pPr marL="0" indent="0" algn="just">
              <a:buNone/>
            </a:pPr>
            <a:r>
              <a:rPr lang="tr-TR" sz="3200" dirty="0">
                <a:solidFill>
                  <a:schemeClr val="tx1"/>
                </a:solidFill>
              </a:rPr>
              <a:t>•ABR testindeki I. dalganın temsil ettiği alanın detaylı kayıtlaması olduğundan bu özelliğine yönelik kullanımları da bulunmaktadır.   </a:t>
            </a:r>
          </a:p>
          <a:p>
            <a:pPr marL="0" indent="0" algn="just">
              <a:buNone/>
            </a:pPr>
            <a:r>
              <a:rPr lang="tr-TR" sz="3200" dirty="0">
                <a:solidFill>
                  <a:schemeClr val="tx1"/>
                </a:solidFill>
              </a:rPr>
              <a:t>•İşitsel </a:t>
            </a:r>
            <a:r>
              <a:rPr lang="tr-TR" sz="3200" dirty="0" err="1">
                <a:solidFill>
                  <a:schemeClr val="tx1"/>
                </a:solidFill>
              </a:rPr>
              <a:t>nöropatisi</a:t>
            </a:r>
            <a:r>
              <a:rPr lang="tr-TR" sz="3200" dirty="0">
                <a:solidFill>
                  <a:schemeClr val="tx1"/>
                </a:solidFill>
              </a:rPr>
              <a:t> olan hastalarda </a:t>
            </a:r>
            <a:r>
              <a:rPr lang="tr-TR" sz="3200" dirty="0" err="1">
                <a:solidFill>
                  <a:schemeClr val="tx1"/>
                </a:solidFill>
              </a:rPr>
              <a:t>kokleada</a:t>
            </a:r>
            <a:r>
              <a:rPr lang="tr-TR" sz="3200" dirty="0">
                <a:solidFill>
                  <a:schemeClr val="tx1"/>
                </a:solidFill>
              </a:rPr>
              <a:t> dış tüylü hücrelerin aktivasyonlarının gösterilmesi amacıyla kullanılmaktadır. </a:t>
            </a:r>
            <a:r>
              <a:rPr lang="tr-TR" sz="3200" u="sng" dirty="0" err="1">
                <a:solidFill>
                  <a:schemeClr val="tx1"/>
                </a:solidFill>
              </a:rPr>
              <a:t>KM’nin</a:t>
            </a:r>
            <a:r>
              <a:rPr lang="tr-TR" sz="3200" u="sng" dirty="0">
                <a:solidFill>
                  <a:schemeClr val="tx1"/>
                </a:solidFill>
              </a:rPr>
              <a:t> gösterilmesi dış tüylü hücrelerin aktive etmekte olduğu anlamına gelir.</a:t>
            </a:r>
          </a:p>
        </p:txBody>
      </p:sp>
    </p:spTree>
    <p:extLst>
      <p:ext uri="{BB962C8B-B14F-4D97-AF65-F5344CB8AC3E}">
        <p14:creationId xmlns:p14="http://schemas.microsoft.com/office/powerpoint/2010/main" val="3780243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813576" y="2129050"/>
            <a:ext cx="10145575" cy="4299045"/>
          </a:xfrm>
        </p:spPr>
        <p:txBody>
          <a:bodyPr>
            <a:normAutofit fontScale="77500" lnSpcReduction="20000"/>
          </a:bodyPr>
          <a:lstStyle/>
          <a:p>
            <a:pPr marL="0" indent="0" algn="ctr">
              <a:buNone/>
            </a:pPr>
            <a:endParaRPr lang="tr-TR" sz="2800" dirty="0">
              <a:solidFill>
                <a:srgbClr val="7030A0"/>
              </a:solidFill>
            </a:endParaRPr>
          </a:p>
          <a:p>
            <a:pPr marL="0" indent="0" algn="ctr">
              <a:buNone/>
            </a:pPr>
            <a:r>
              <a:rPr lang="tr-TR" sz="4000" b="1" i="1" u="sng" dirty="0">
                <a:solidFill>
                  <a:srgbClr val="FF0000"/>
                </a:solidFill>
              </a:rPr>
              <a:t>Polarite Tanımı</a:t>
            </a:r>
            <a:r>
              <a:rPr lang="tr-TR" sz="4000" dirty="0">
                <a:solidFill>
                  <a:srgbClr val="FF0000"/>
                </a:solidFill>
              </a:rPr>
              <a:t>: </a:t>
            </a:r>
          </a:p>
          <a:p>
            <a:pPr algn="just"/>
            <a:r>
              <a:rPr lang="tr-TR" sz="4000" dirty="0">
                <a:solidFill>
                  <a:schemeClr val="tx1"/>
                </a:solidFill>
              </a:rPr>
              <a:t>Uyaran polaritesi uyaranın hoparlör diyaframında oluşturduğu ilk hareket olarak tanımlanır. </a:t>
            </a:r>
          </a:p>
          <a:p>
            <a:pPr algn="just"/>
            <a:r>
              <a:rPr lang="tr-TR" sz="4000" dirty="0">
                <a:solidFill>
                  <a:schemeClr val="tx1"/>
                </a:solidFill>
              </a:rPr>
              <a:t>Üç farklı uyaran polaritesi vardır</a:t>
            </a:r>
          </a:p>
          <a:p>
            <a:pPr lvl="1" algn="just"/>
            <a:r>
              <a:rPr lang="tr-TR" sz="3800" dirty="0" err="1">
                <a:solidFill>
                  <a:schemeClr val="tx1"/>
                </a:solidFill>
              </a:rPr>
              <a:t>Rarefaksiyon</a:t>
            </a:r>
            <a:r>
              <a:rPr lang="tr-TR" sz="3800" dirty="0">
                <a:solidFill>
                  <a:schemeClr val="tx1"/>
                </a:solidFill>
              </a:rPr>
              <a:t>, </a:t>
            </a:r>
          </a:p>
          <a:p>
            <a:pPr lvl="1" algn="just"/>
            <a:r>
              <a:rPr lang="tr-TR" sz="3800" dirty="0" err="1">
                <a:solidFill>
                  <a:schemeClr val="tx1"/>
                </a:solidFill>
              </a:rPr>
              <a:t>Kondansasyon</a:t>
            </a:r>
            <a:r>
              <a:rPr lang="tr-TR" sz="3800" dirty="0">
                <a:solidFill>
                  <a:schemeClr val="tx1"/>
                </a:solidFill>
              </a:rPr>
              <a:t> </a:t>
            </a:r>
          </a:p>
          <a:p>
            <a:pPr lvl="1" algn="just"/>
            <a:r>
              <a:rPr lang="tr-TR" sz="3800" dirty="0" err="1">
                <a:solidFill>
                  <a:schemeClr val="tx1"/>
                </a:solidFill>
              </a:rPr>
              <a:t>Alternedir</a:t>
            </a:r>
            <a:r>
              <a:rPr lang="tr-TR" sz="3800" dirty="0">
                <a:solidFill>
                  <a:schemeClr val="tx1"/>
                </a:solidFill>
              </a:rPr>
              <a:t>. </a:t>
            </a:r>
            <a:endParaRPr lang="tr-TR" sz="3000" dirty="0">
              <a:solidFill>
                <a:schemeClr val="tx1"/>
              </a:solidFill>
            </a:endParaRPr>
          </a:p>
        </p:txBody>
      </p:sp>
    </p:spTree>
    <p:extLst>
      <p:ext uri="{BB962C8B-B14F-4D97-AF65-F5344CB8AC3E}">
        <p14:creationId xmlns:p14="http://schemas.microsoft.com/office/powerpoint/2010/main" val="430171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813576" y="2129050"/>
            <a:ext cx="10145575" cy="4299045"/>
          </a:xfrm>
        </p:spPr>
        <p:txBody>
          <a:bodyPr>
            <a:normAutofit fontScale="85000" lnSpcReduction="20000"/>
          </a:bodyPr>
          <a:lstStyle/>
          <a:p>
            <a:pPr marL="0" indent="0" algn="ctr">
              <a:buNone/>
            </a:pPr>
            <a:endParaRPr lang="tr-TR" sz="2800" dirty="0">
              <a:solidFill>
                <a:srgbClr val="7030A0"/>
              </a:solidFill>
            </a:endParaRPr>
          </a:p>
          <a:p>
            <a:pPr marL="0" indent="0" algn="ctr">
              <a:buNone/>
            </a:pPr>
            <a:r>
              <a:rPr lang="tr-TR" sz="4000" b="1" i="1" dirty="0" err="1">
                <a:solidFill>
                  <a:srgbClr val="FF0000"/>
                </a:solidFill>
              </a:rPr>
              <a:t>Rarefaksiyon</a:t>
            </a:r>
            <a:r>
              <a:rPr lang="tr-TR" sz="4000" b="1" i="1" dirty="0">
                <a:solidFill>
                  <a:srgbClr val="FF0000"/>
                </a:solidFill>
              </a:rPr>
              <a:t> polarite</a:t>
            </a:r>
          </a:p>
          <a:p>
            <a:r>
              <a:rPr lang="tr-TR" sz="4000" b="1" i="1" dirty="0">
                <a:solidFill>
                  <a:schemeClr val="tx1"/>
                </a:solidFill>
              </a:rPr>
              <a:t>Fizyolojik olarak </a:t>
            </a:r>
            <a:r>
              <a:rPr lang="tr-TR" sz="4000" b="1" i="1" dirty="0" err="1">
                <a:solidFill>
                  <a:schemeClr val="tx1"/>
                </a:solidFill>
              </a:rPr>
              <a:t>timpan</a:t>
            </a:r>
            <a:r>
              <a:rPr lang="tr-TR" sz="4000" b="1" i="1" dirty="0">
                <a:solidFill>
                  <a:schemeClr val="tx1"/>
                </a:solidFill>
              </a:rPr>
              <a:t> </a:t>
            </a:r>
            <a:r>
              <a:rPr lang="tr-TR" sz="4000" b="1" i="1" dirty="0" err="1">
                <a:solidFill>
                  <a:schemeClr val="tx1"/>
                </a:solidFill>
              </a:rPr>
              <a:t>membran</a:t>
            </a:r>
            <a:r>
              <a:rPr lang="tr-TR" sz="4000" b="1" i="1" dirty="0">
                <a:solidFill>
                  <a:schemeClr val="tx1"/>
                </a:solidFill>
              </a:rPr>
              <a:t> ve </a:t>
            </a:r>
            <a:r>
              <a:rPr lang="tr-TR" sz="4000" b="1" i="1" dirty="0" err="1">
                <a:solidFill>
                  <a:schemeClr val="tx1"/>
                </a:solidFill>
              </a:rPr>
              <a:t>stapes</a:t>
            </a:r>
            <a:r>
              <a:rPr lang="tr-TR" sz="4000" b="1" i="1" dirty="0">
                <a:solidFill>
                  <a:schemeClr val="tx1"/>
                </a:solidFill>
              </a:rPr>
              <a:t> tabanının dış yana doğru hareketine neden olur. </a:t>
            </a:r>
          </a:p>
          <a:p>
            <a:r>
              <a:rPr lang="tr-TR" sz="4000" b="1" i="1" dirty="0">
                <a:solidFill>
                  <a:schemeClr val="tx1"/>
                </a:solidFill>
              </a:rPr>
              <a:t>Böylece skala </a:t>
            </a:r>
            <a:r>
              <a:rPr lang="tr-TR" sz="4000" b="1" i="1" dirty="0" err="1">
                <a:solidFill>
                  <a:schemeClr val="tx1"/>
                </a:solidFill>
              </a:rPr>
              <a:t>vestibulide</a:t>
            </a:r>
            <a:r>
              <a:rPr lang="tr-TR" sz="4000" b="1" i="1" dirty="0">
                <a:solidFill>
                  <a:schemeClr val="tx1"/>
                </a:solidFill>
              </a:rPr>
              <a:t> yukarı doğru bir hareket oluşur ve </a:t>
            </a:r>
            <a:r>
              <a:rPr lang="tr-TR" sz="4000" b="1" i="1" dirty="0" err="1">
                <a:solidFill>
                  <a:schemeClr val="tx1"/>
                </a:solidFill>
              </a:rPr>
              <a:t>afferent</a:t>
            </a:r>
            <a:r>
              <a:rPr lang="tr-TR" sz="4000" b="1" i="1" dirty="0">
                <a:solidFill>
                  <a:schemeClr val="tx1"/>
                </a:solidFill>
              </a:rPr>
              <a:t> nöronların daha çok uyarılması sonucu </a:t>
            </a:r>
            <a:r>
              <a:rPr lang="tr-TR" sz="4000" b="1" i="1" u="sng" dirty="0" err="1">
                <a:solidFill>
                  <a:srgbClr val="FF0000"/>
                </a:solidFill>
              </a:rPr>
              <a:t>depolarizasyon</a:t>
            </a:r>
            <a:r>
              <a:rPr lang="tr-TR" sz="4000" b="1" i="1" dirty="0">
                <a:solidFill>
                  <a:schemeClr val="tx1"/>
                </a:solidFill>
              </a:rPr>
              <a:t> meydana gelir. </a:t>
            </a:r>
          </a:p>
        </p:txBody>
      </p:sp>
    </p:spTree>
    <p:extLst>
      <p:ext uri="{BB962C8B-B14F-4D97-AF65-F5344CB8AC3E}">
        <p14:creationId xmlns:p14="http://schemas.microsoft.com/office/powerpoint/2010/main" val="192898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813576" y="2129050"/>
            <a:ext cx="10145575" cy="4299045"/>
          </a:xfrm>
        </p:spPr>
        <p:txBody>
          <a:bodyPr>
            <a:normAutofit fontScale="85000" lnSpcReduction="10000"/>
          </a:bodyPr>
          <a:lstStyle/>
          <a:p>
            <a:pPr marL="0" indent="0" algn="ctr">
              <a:buNone/>
            </a:pPr>
            <a:endParaRPr lang="tr-TR" sz="2800" dirty="0">
              <a:solidFill>
                <a:srgbClr val="7030A0"/>
              </a:solidFill>
            </a:endParaRPr>
          </a:p>
          <a:p>
            <a:pPr marL="0" indent="0" algn="ctr">
              <a:buNone/>
            </a:pPr>
            <a:r>
              <a:rPr lang="tr-TR" sz="4000" b="1" i="1" dirty="0" err="1">
                <a:solidFill>
                  <a:srgbClr val="FF0000"/>
                </a:solidFill>
              </a:rPr>
              <a:t>Kondensasyon</a:t>
            </a:r>
            <a:r>
              <a:rPr lang="tr-TR" sz="4000" b="1" i="1" dirty="0">
                <a:solidFill>
                  <a:srgbClr val="FF0000"/>
                </a:solidFill>
              </a:rPr>
              <a:t> polarite </a:t>
            </a:r>
          </a:p>
          <a:p>
            <a:r>
              <a:rPr lang="tr-TR" sz="4000" b="1" i="1" dirty="0" err="1">
                <a:solidFill>
                  <a:schemeClr val="tx1"/>
                </a:solidFill>
              </a:rPr>
              <a:t>Rarefaksiyon</a:t>
            </a:r>
            <a:r>
              <a:rPr lang="tr-TR" sz="4000" b="1" i="1" dirty="0">
                <a:solidFill>
                  <a:schemeClr val="tx1"/>
                </a:solidFill>
              </a:rPr>
              <a:t> polaritenin tam tersi bir etkiye neden olur. </a:t>
            </a:r>
          </a:p>
          <a:p>
            <a:r>
              <a:rPr lang="tr-TR" sz="4000" b="1" i="1" dirty="0" err="1">
                <a:solidFill>
                  <a:schemeClr val="tx1"/>
                </a:solidFill>
              </a:rPr>
              <a:t>Kondensasyon</a:t>
            </a:r>
            <a:r>
              <a:rPr lang="tr-TR" sz="4000" b="1" i="1" dirty="0">
                <a:solidFill>
                  <a:schemeClr val="tx1"/>
                </a:solidFill>
              </a:rPr>
              <a:t> polaritede </a:t>
            </a:r>
            <a:r>
              <a:rPr lang="tr-TR" sz="4000" b="1" i="1" dirty="0" err="1">
                <a:solidFill>
                  <a:schemeClr val="tx1"/>
                </a:solidFill>
              </a:rPr>
              <a:t>timpan</a:t>
            </a:r>
            <a:r>
              <a:rPr lang="tr-TR" sz="4000" b="1" i="1" dirty="0">
                <a:solidFill>
                  <a:schemeClr val="tx1"/>
                </a:solidFill>
              </a:rPr>
              <a:t> </a:t>
            </a:r>
            <a:r>
              <a:rPr lang="tr-TR" sz="4000" b="1" i="1" dirty="0" err="1">
                <a:solidFill>
                  <a:schemeClr val="tx1"/>
                </a:solidFill>
              </a:rPr>
              <a:t>membran</a:t>
            </a:r>
            <a:r>
              <a:rPr lang="tr-TR" sz="4000" b="1" i="1" dirty="0">
                <a:solidFill>
                  <a:schemeClr val="tx1"/>
                </a:solidFill>
              </a:rPr>
              <a:t> ve </a:t>
            </a:r>
            <a:r>
              <a:rPr lang="tr-TR" sz="4000" b="1" i="1" dirty="0" err="1">
                <a:solidFill>
                  <a:schemeClr val="tx1"/>
                </a:solidFill>
              </a:rPr>
              <a:t>stapes</a:t>
            </a:r>
            <a:r>
              <a:rPr lang="tr-TR" sz="4000" b="1" i="1" dirty="0">
                <a:solidFill>
                  <a:schemeClr val="tx1"/>
                </a:solidFill>
              </a:rPr>
              <a:t> tabanı </a:t>
            </a:r>
            <a:r>
              <a:rPr lang="tr-TR" sz="4000" b="1" i="1" dirty="0" err="1">
                <a:solidFill>
                  <a:schemeClr val="tx1"/>
                </a:solidFill>
              </a:rPr>
              <a:t>kokleaya</a:t>
            </a:r>
            <a:r>
              <a:rPr lang="tr-TR" sz="4000" b="1" i="1" dirty="0">
                <a:solidFill>
                  <a:schemeClr val="tx1"/>
                </a:solidFill>
              </a:rPr>
              <a:t> doğru hareket eder ve skala </a:t>
            </a:r>
            <a:r>
              <a:rPr lang="tr-TR" sz="4000" b="1" i="1" dirty="0" err="1">
                <a:solidFill>
                  <a:schemeClr val="tx1"/>
                </a:solidFill>
              </a:rPr>
              <a:t>timpaninin</a:t>
            </a:r>
            <a:r>
              <a:rPr lang="tr-TR" sz="4000" b="1" i="1" dirty="0">
                <a:solidFill>
                  <a:schemeClr val="tx1"/>
                </a:solidFill>
              </a:rPr>
              <a:t> aşağı doğru hareketi ile </a:t>
            </a:r>
            <a:r>
              <a:rPr lang="tr-TR" sz="4000" b="1" i="1" u="sng" dirty="0" err="1">
                <a:solidFill>
                  <a:srgbClr val="FF0000"/>
                </a:solidFill>
              </a:rPr>
              <a:t>hiperpolarizasyon</a:t>
            </a:r>
            <a:r>
              <a:rPr lang="tr-TR" sz="4000" b="1" i="1" dirty="0">
                <a:solidFill>
                  <a:schemeClr val="tx1"/>
                </a:solidFill>
              </a:rPr>
              <a:t> oluşur. </a:t>
            </a:r>
          </a:p>
        </p:txBody>
      </p:sp>
    </p:spTree>
    <p:extLst>
      <p:ext uri="{BB962C8B-B14F-4D97-AF65-F5344CB8AC3E}">
        <p14:creationId xmlns:p14="http://schemas.microsoft.com/office/powerpoint/2010/main" val="11036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813576" y="2129050"/>
            <a:ext cx="10145575" cy="4299045"/>
          </a:xfrm>
        </p:spPr>
        <p:txBody>
          <a:bodyPr>
            <a:normAutofit/>
          </a:bodyPr>
          <a:lstStyle/>
          <a:p>
            <a:pPr marL="0" indent="0" algn="ctr">
              <a:buNone/>
            </a:pPr>
            <a:endParaRPr lang="tr-TR" sz="2800" dirty="0">
              <a:solidFill>
                <a:srgbClr val="7030A0"/>
              </a:solidFill>
            </a:endParaRPr>
          </a:p>
          <a:p>
            <a:pPr marL="0" indent="0" algn="ctr">
              <a:buNone/>
            </a:pPr>
            <a:r>
              <a:rPr lang="tr-TR" sz="4000" b="1" i="1" dirty="0" err="1">
                <a:solidFill>
                  <a:srgbClr val="FF0000"/>
                </a:solidFill>
              </a:rPr>
              <a:t>Alterne</a:t>
            </a:r>
            <a:r>
              <a:rPr lang="tr-TR" sz="4000" b="1" i="1" dirty="0">
                <a:solidFill>
                  <a:srgbClr val="FF0000"/>
                </a:solidFill>
              </a:rPr>
              <a:t> polarite</a:t>
            </a:r>
          </a:p>
          <a:p>
            <a:pPr marL="0" indent="0" algn="ctr">
              <a:buNone/>
            </a:pPr>
            <a:r>
              <a:rPr lang="tr-TR" sz="4000" b="1" i="1" dirty="0" err="1">
                <a:solidFill>
                  <a:schemeClr val="tx1"/>
                </a:solidFill>
              </a:rPr>
              <a:t>Rarefaksiyon</a:t>
            </a:r>
            <a:r>
              <a:rPr lang="tr-TR" sz="4000" b="1" i="1" dirty="0">
                <a:solidFill>
                  <a:schemeClr val="tx1"/>
                </a:solidFill>
              </a:rPr>
              <a:t> ve </a:t>
            </a:r>
            <a:r>
              <a:rPr lang="tr-TR" sz="4000" b="1" i="1" dirty="0" err="1">
                <a:solidFill>
                  <a:schemeClr val="tx1"/>
                </a:solidFill>
              </a:rPr>
              <a:t>Kondensasyon</a:t>
            </a:r>
            <a:r>
              <a:rPr lang="tr-TR" sz="4000" b="1" i="1" dirty="0">
                <a:solidFill>
                  <a:schemeClr val="tx1"/>
                </a:solidFill>
              </a:rPr>
              <a:t> Polaritenin art arda sunulması sonucunda ortaya çıkmaktadır. </a:t>
            </a:r>
          </a:p>
        </p:txBody>
      </p:sp>
    </p:spTree>
    <p:extLst>
      <p:ext uri="{BB962C8B-B14F-4D97-AF65-F5344CB8AC3E}">
        <p14:creationId xmlns:p14="http://schemas.microsoft.com/office/powerpoint/2010/main" val="714978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813576" y="2129050"/>
            <a:ext cx="10145575" cy="4299045"/>
          </a:xfrm>
        </p:spPr>
        <p:txBody>
          <a:bodyPr>
            <a:normAutofit/>
          </a:bodyPr>
          <a:lstStyle/>
          <a:p>
            <a:pPr marL="0" indent="0" algn="ctr">
              <a:buNone/>
            </a:pPr>
            <a:endParaRPr lang="tr-TR" sz="2800" dirty="0">
              <a:solidFill>
                <a:srgbClr val="7030A0"/>
              </a:solidFill>
            </a:endParaRPr>
          </a:p>
          <a:p>
            <a:pPr marL="0" indent="0" algn="ctr">
              <a:buNone/>
            </a:pPr>
            <a:r>
              <a:rPr lang="tr-TR" sz="4000" b="1" i="1" dirty="0">
                <a:solidFill>
                  <a:srgbClr val="FF0000"/>
                </a:solidFill>
              </a:rPr>
              <a:t>KOKLEAR POTANSİYELLER</a:t>
            </a:r>
          </a:p>
          <a:p>
            <a:pPr marL="0" indent="0" algn="ctr">
              <a:buNone/>
            </a:pPr>
            <a:r>
              <a:rPr lang="tr-TR" sz="4000" b="1" i="1" dirty="0">
                <a:solidFill>
                  <a:schemeClr val="tx1"/>
                </a:solidFill>
              </a:rPr>
              <a:t>•	</a:t>
            </a:r>
            <a:r>
              <a:rPr lang="tr-TR" sz="4000" b="1" i="1" dirty="0" err="1">
                <a:solidFill>
                  <a:schemeClr val="tx1"/>
                </a:solidFill>
              </a:rPr>
              <a:t>Koklear</a:t>
            </a:r>
            <a:r>
              <a:rPr lang="tr-TR" sz="4000" b="1" i="1" dirty="0">
                <a:solidFill>
                  <a:schemeClr val="tx1"/>
                </a:solidFill>
              </a:rPr>
              <a:t> </a:t>
            </a:r>
            <a:r>
              <a:rPr lang="tr-TR" sz="4000" b="1" i="1" dirty="0" err="1">
                <a:solidFill>
                  <a:schemeClr val="tx1"/>
                </a:solidFill>
              </a:rPr>
              <a:t>Mikrofoni</a:t>
            </a:r>
            <a:endParaRPr lang="tr-TR" sz="4000" b="1" i="1" dirty="0">
              <a:solidFill>
                <a:schemeClr val="tx1"/>
              </a:solidFill>
            </a:endParaRPr>
          </a:p>
          <a:p>
            <a:pPr marL="0" indent="0" algn="ctr">
              <a:buNone/>
            </a:pPr>
            <a:r>
              <a:rPr lang="tr-TR" sz="4000" b="1" i="1" dirty="0">
                <a:solidFill>
                  <a:schemeClr val="tx1"/>
                </a:solidFill>
              </a:rPr>
              <a:t>•	</a:t>
            </a:r>
            <a:r>
              <a:rPr lang="tr-TR" sz="4000" b="1" i="1" dirty="0" err="1">
                <a:solidFill>
                  <a:schemeClr val="tx1"/>
                </a:solidFill>
              </a:rPr>
              <a:t>Sumasyon</a:t>
            </a:r>
            <a:r>
              <a:rPr lang="tr-TR" sz="4000" b="1" i="1" dirty="0">
                <a:solidFill>
                  <a:schemeClr val="tx1"/>
                </a:solidFill>
              </a:rPr>
              <a:t> Potansiyelleri</a:t>
            </a:r>
          </a:p>
          <a:p>
            <a:pPr marL="0" indent="0" algn="ctr">
              <a:buNone/>
            </a:pPr>
            <a:r>
              <a:rPr lang="tr-TR" sz="4000" b="1" i="1" dirty="0">
                <a:solidFill>
                  <a:schemeClr val="tx1"/>
                </a:solidFill>
              </a:rPr>
              <a:t>•	Aksiyon Potansiyelleri</a:t>
            </a:r>
          </a:p>
        </p:txBody>
      </p:sp>
    </p:spTree>
    <p:extLst>
      <p:ext uri="{BB962C8B-B14F-4D97-AF65-F5344CB8AC3E}">
        <p14:creationId xmlns:p14="http://schemas.microsoft.com/office/powerpoint/2010/main" val="3042623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2589212" y="2062716"/>
            <a:ext cx="8915400" cy="3848506"/>
          </a:xfrm>
        </p:spPr>
        <p:txBody>
          <a:bodyPr>
            <a:normAutofit/>
          </a:bodyPr>
          <a:lstStyle/>
          <a:p>
            <a:pPr marL="0" indent="0">
              <a:buNone/>
            </a:pPr>
            <a:r>
              <a:rPr lang="tr-TR" sz="2800" dirty="0">
                <a:solidFill>
                  <a:srgbClr val="7030A0"/>
                </a:solidFill>
              </a:rPr>
              <a:t>GİRİŞ</a:t>
            </a:r>
          </a:p>
          <a:p>
            <a:r>
              <a:rPr lang="tr-TR" sz="2800" dirty="0" err="1">
                <a:solidFill>
                  <a:srgbClr val="7030A0"/>
                </a:solidFill>
              </a:rPr>
              <a:t>ElektroELEKTROKOKLEOGRAFİ</a:t>
            </a:r>
            <a:r>
              <a:rPr lang="tr-TR" sz="2800" dirty="0">
                <a:solidFill>
                  <a:srgbClr val="7030A0"/>
                </a:solidFill>
              </a:rPr>
              <a:t> (</a:t>
            </a:r>
            <a:r>
              <a:rPr lang="tr-TR" sz="2800" dirty="0" err="1">
                <a:solidFill>
                  <a:srgbClr val="7030A0"/>
                </a:solidFill>
              </a:rPr>
              <a:t>ECochG</a:t>
            </a:r>
            <a:r>
              <a:rPr lang="tr-TR" sz="2800" dirty="0">
                <a:solidFill>
                  <a:srgbClr val="7030A0"/>
                </a:solidFill>
              </a:rPr>
              <a:t>) </a:t>
            </a:r>
            <a:r>
              <a:rPr lang="tr-TR" sz="2800" dirty="0" err="1">
                <a:solidFill>
                  <a:srgbClr val="7030A0"/>
                </a:solidFill>
              </a:rPr>
              <a:t>koklea</a:t>
            </a:r>
            <a:r>
              <a:rPr lang="tr-TR" sz="2800" dirty="0">
                <a:solidFill>
                  <a:srgbClr val="7030A0"/>
                </a:solidFill>
              </a:rPr>
              <a:t> ve </a:t>
            </a:r>
            <a:r>
              <a:rPr lang="tr-TR" sz="2800" dirty="0" err="1">
                <a:solidFill>
                  <a:srgbClr val="7030A0"/>
                </a:solidFill>
              </a:rPr>
              <a:t>koklear</a:t>
            </a:r>
            <a:r>
              <a:rPr lang="tr-TR" sz="2800" dirty="0">
                <a:solidFill>
                  <a:srgbClr val="7030A0"/>
                </a:solidFill>
              </a:rPr>
              <a:t> sinirde oluşan elektriksel potansiyellerin kaydedilmese dayanır</a:t>
            </a:r>
          </a:p>
          <a:p>
            <a:r>
              <a:rPr lang="tr-TR" sz="2800" dirty="0">
                <a:solidFill>
                  <a:srgbClr val="7030A0"/>
                </a:solidFill>
              </a:rPr>
              <a:t>FİZYOLOJİK</a:t>
            </a:r>
          </a:p>
          <a:p>
            <a:r>
              <a:rPr lang="tr-TR" sz="2800" dirty="0">
                <a:solidFill>
                  <a:srgbClr val="7030A0"/>
                </a:solidFill>
              </a:rPr>
              <a:t>OBJEKTİF</a:t>
            </a:r>
          </a:p>
        </p:txBody>
      </p:sp>
    </p:spTree>
    <p:extLst>
      <p:ext uri="{BB962C8B-B14F-4D97-AF65-F5344CB8AC3E}">
        <p14:creationId xmlns:p14="http://schemas.microsoft.com/office/powerpoint/2010/main" val="24477380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813576" y="2129050"/>
            <a:ext cx="10145575" cy="4299045"/>
          </a:xfrm>
        </p:spPr>
        <p:txBody>
          <a:bodyPr>
            <a:normAutofit fontScale="77500" lnSpcReduction="20000"/>
          </a:bodyPr>
          <a:lstStyle/>
          <a:p>
            <a:pPr marL="0" indent="0" algn="ctr">
              <a:buNone/>
            </a:pPr>
            <a:endParaRPr lang="tr-TR" sz="2800" dirty="0">
              <a:solidFill>
                <a:srgbClr val="7030A0"/>
              </a:solidFill>
            </a:endParaRPr>
          </a:p>
          <a:p>
            <a:pPr marL="0" indent="0" algn="ctr">
              <a:buNone/>
            </a:pPr>
            <a:r>
              <a:rPr lang="tr-TR" sz="4000" b="1" i="1" u="sng" dirty="0" err="1">
                <a:solidFill>
                  <a:srgbClr val="FF0000"/>
                </a:solidFill>
              </a:rPr>
              <a:t>Koklear</a:t>
            </a:r>
            <a:r>
              <a:rPr lang="tr-TR" sz="4000" b="1" i="1" u="sng" dirty="0">
                <a:solidFill>
                  <a:srgbClr val="FF0000"/>
                </a:solidFill>
              </a:rPr>
              <a:t> </a:t>
            </a:r>
            <a:r>
              <a:rPr lang="tr-TR" sz="4000" b="1" i="1" u="sng" dirty="0" err="1">
                <a:solidFill>
                  <a:srgbClr val="FF0000"/>
                </a:solidFill>
              </a:rPr>
              <a:t>Mikrofoni</a:t>
            </a:r>
            <a:endParaRPr lang="tr-TR" sz="4000" b="1" i="1" u="sng" dirty="0">
              <a:solidFill>
                <a:srgbClr val="FF0000"/>
              </a:solidFill>
            </a:endParaRPr>
          </a:p>
          <a:p>
            <a:pPr algn="just"/>
            <a:r>
              <a:rPr lang="tr-TR" sz="4000" b="1" i="1" dirty="0">
                <a:solidFill>
                  <a:schemeClr val="tx1"/>
                </a:solidFill>
              </a:rPr>
              <a:t>Düşük ve orta şiddetteki uyarılara bağlı ortaya çıkmaktadır. </a:t>
            </a:r>
          </a:p>
          <a:p>
            <a:pPr algn="just"/>
            <a:r>
              <a:rPr lang="tr-TR" sz="4000" b="1" i="1" dirty="0">
                <a:solidFill>
                  <a:schemeClr val="tx1"/>
                </a:solidFill>
              </a:rPr>
              <a:t>Bazal kıvrımdaki dış tüylü hücrelerin oluşturduğu uyaranın polaritesini taklit eden potansiyellerdir. </a:t>
            </a:r>
          </a:p>
          <a:p>
            <a:pPr algn="just"/>
            <a:r>
              <a:rPr lang="tr-TR" sz="4000" b="1" i="1" dirty="0">
                <a:solidFill>
                  <a:schemeClr val="tx1"/>
                </a:solidFill>
              </a:rPr>
              <a:t>Dolayısıyla bu potansiyeller uyaranın formasyonunu taklit eder ve uyaran ile eşit süreye sahiptirler. </a:t>
            </a:r>
          </a:p>
        </p:txBody>
      </p:sp>
    </p:spTree>
    <p:extLst>
      <p:ext uri="{BB962C8B-B14F-4D97-AF65-F5344CB8AC3E}">
        <p14:creationId xmlns:p14="http://schemas.microsoft.com/office/powerpoint/2010/main" val="3323791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813576" y="2129050"/>
            <a:ext cx="10145575" cy="4299045"/>
          </a:xfrm>
        </p:spPr>
        <p:txBody>
          <a:bodyPr>
            <a:normAutofit fontScale="55000" lnSpcReduction="20000"/>
          </a:bodyPr>
          <a:lstStyle/>
          <a:p>
            <a:pPr marL="0" indent="0" algn="ctr">
              <a:buNone/>
            </a:pPr>
            <a:r>
              <a:rPr lang="tr-TR" sz="4000" b="1" i="1" u="sng" dirty="0" err="1">
                <a:solidFill>
                  <a:srgbClr val="FF0000"/>
                </a:solidFill>
              </a:rPr>
              <a:t>Sumasyon</a:t>
            </a:r>
            <a:r>
              <a:rPr lang="tr-TR" sz="4000" b="1" i="1" u="sng" dirty="0">
                <a:solidFill>
                  <a:srgbClr val="FF0000"/>
                </a:solidFill>
              </a:rPr>
              <a:t> Potansiyelleri</a:t>
            </a:r>
          </a:p>
          <a:p>
            <a:pPr algn="just"/>
            <a:r>
              <a:rPr lang="tr-TR" sz="4000" b="1" dirty="0">
                <a:solidFill>
                  <a:schemeClr val="tx1"/>
                </a:solidFill>
              </a:rPr>
              <a:t>İç tüylü hücrelerin aktivasyonundan oluşmaktadırlar. </a:t>
            </a:r>
          </a:p>
          <a:p>
            <a:pPr algn="just"/>
            <a:r>
              <a:rPr lang="tr-TR" sz="4000" b="1" dirty="0">
                <a:solidFill>
                  <a:schemeClr val="tx1"/>
                </a:solidFill>
              </a:rPr>
              <a:t>Bu potansiyeller uyaran ses dalgasının özelliklerini yansıtan potansiyellerdir. </a:t>
            </a:r>
          </a:p>
          <a:p>
            <a:pPr algn="just"/>
            <a:r>
              <a:rPr lang="tr-TR" sz="4000" b="1" dirty="0">
                <a:solidFill>
                  <a:schemeClr val="tx1"/>
                </a:solidFill>
              </a:rPr>
              <a:t>Süresi </a:t>
            </a:r>
            <a:r>
              <a:rPr lang="tr-TR" sz="4000" b="1" u="sng" dirty="0">
                <a:solidFill>
                  <a:schemeClr val="tx1"/>
                </a:solidFill>
              </a:rPr>
              <a:t>uyaran süresi ile uyum göstermekte </a:t>
            </a:r>
            <a:r>
              <a:rPr lang="tr-TR" sz="4000" b="1" dirty="0">
                <a:solidFill>
                  <a:schemeClr val="tx1"/>
                </a:solidFill>
              </a:rPr>
              <a:t>olduğu halde </a:t>
            </a:r>
            <a:r>
              <a:rPr lang="tr-TR" sz="4000" b="1" u="sng" dirty="0">
                <a:solidFill>
                  <a:schemeClr val="tx1"/>
                </a:solidFill>
              </a:rPr>
              <a:t>fazı farklılık</a:t>
            </a:r>
            <a:r>
              <a:rPr lang="tr-TR" sz="4000" b="1" dirty="0">
                <a:solidFill>
                  <a:schemeClr val="tx1"/>
                </a:solidFill>
              </a:rPr>
              <a:t> göstermektedir. </a:t>
            </a:r>
          </a:p>
          <a:p>
            <a:pPr algn="just"/>
            <a:r>
              <a:rPr lang="tr-TR" sz="4000" b="1" dirty="0" err="1">
                <a:solidFill>
                  <a:schemeClr val="tx1"/>
                </a:solidFill>
              </a:rPr>
              <a:t>Baziler</a:t>
            </a:r>
            <a:r>
              <a:rPr lang="tr-TR" sz="4000" b="1" dirty="0">
                <a:solidFill>
                  <a:schemeClr val="tx1"/>
                </a:solidFill>
              </a:rPr>
              <a:t> </a:t>
            </a:r>
            <a:r>
              <a:rPr lang="tr-TR" sz="4000" b="1" dirty="0" err="1">
                <a:solidFill>
                  <a:schemeClr val="tx1"/>
                </a:solidFill>
              </a:rPr>
              <a:t>membran</a:t>
            </a:r>
            <a:r>
              <a:rPr lang="tr-TR" sz="4000" b="1" dirty="0">
                <a:solidFill>
                  <a:schemeClr val="tx1"/>
                </a:solidFill>
              </a:rPr>
              <a:t> </a:t>
            </a:r>
            <a:r>
              <a:rPr lang="tr-TR" sz="4000" b="1" dirty="0" err="1">
                <a:solidFill>
                  <a:schemeClr val="tx1"/>
                </a:solidFill>
              </a:rPr>
              <a:t>titreşimideki</a:t>
            </a:r>
            <a:r>
              <a:rPr lang="tr-TR" sz="4000" b="1" dirty="0">
                <a:solidFill>
                  <a:schemeClr val="tx1"/>
                </a:solidFill>
              </a:rPr>
              <a:t> asimetriyi yansıtmaktadır. </a:t>
            </a:r>
          </a:p>
          <a:p>
            <a:pPr algn="just"/>
            <a:r>
              <a:rPr lang="tr-TR" sz="4000" b="1" dirty="0" err="1">
                <a:solidFill>
                  <a:schemeClr val="tx1"/>
                </a:solidFill>
              </a:rPr>
              <a:t>Transdüksiyon</a:t>
            </a:r>
            <a:r>
              <a:rPr lang="tr-TR" sz="4000" b="1" dirty="0">
                <a:solidFill>
                  <a:schemeClr val="tx1"/>
                </a:solidFill>
              </a:rPr>
              <a:t> aşamasında </a:t>
            </a:r>
            <a:r>
              <a:rPr lang="tr-TR" sz="4000" b="1" dirty="0" err="1">
                <a:solidFill>
                  <a:schemeClr val="tx1"/>
                </a:solidFill>
              </a:rPr>
              <a:t>kokleanın</a:t>
            </a:r>
            <a:r>
              <a:rPr lang="tr-TR" sz="4000" b="1" dirty="0">
                <a:solidFill>
                  <a:schemeClr val="tx1"/>
                </a:solidFill>
              </a:rPr>
              <a:t> </a:t>
            </a:r>
            <a:r>
              <a:rPr lang="tr-TR" sz="4000" b="1" dirty="0" err="1">
                <a:solidFill>
                  <a:schemeClr val="tx1"/>
                </a:solidFill>
              </a:rPr>
              <a:t>non</a:t>
            </a:r>
            <a:r>
              <a:rPr lang="tr-TR" sz="4000" b="1" dirty="0">
                <a:solidFill>
                  <a:schemeClr val="tx1"/>
                </a:solidFill>
              </a:rPr>
              <a:t>-lineer özelliğinden kaynaklı olarak </a:t>
            </a:r>
            <a:r>
              <a:rPr lang="tr-TR" sz="4000" b="1" dirty="0" err="1">
                <a:solidFill>
                  <a:schemeClr val="tx1"/>
                </a:solidFill>
              </a:rPr>
              <a:t>amplitüdünün</a:t>
            </a:r>
            <a:r>
              <a:rPr lang="tr-TR" sz="4000" b="1" dirty="0">
                <a:solidFill>
                  <a:schemeClr val="tx1"/>
                </a:solidFill>
              </a:rPr>
              <a:t> meydana geldiği düşünülmektedir. Yani </a:t>
            </a:r>
            <a:r>
              <a:rPr lang="tr-TR" sz="4000" b="1" dirty="0" err="1">
                <a:solidFill>
                  <a:schemeClr val="tx1"/>
                </a:solidFill>
              </a:rPr>
              <a:t>OAE’daki</a:t>
            </a:r>
            <a:r>
              <a:rPr lang="tr-TR" sz="4000" b="1" dirty="0">
                <a:solidFill>
                  <a:schemeClr val="tx1"/>
                </a:solidFill>
              </a:rPr>
              <a:t> </a:t>
            </a:r>
            <a:r>
              <a:rPr lang="tr-TR" sz="4000" b="1" dirty="0" err="1">
                <a:solidFill>
                  <a:schemeClr val="tx1"/>
                </a:solidFill>
              </a:rPr>
              <a:t>distorsiyon</a:t>
            </a:r>
            <a:r>
              <a:rPr lang="tr-TR" sz="4000" b="1" dirty="0">
                <a:solidFill>
                  <a:schemeClr val="tx1"/>
                </a:solidFill>
              </a:rPr>
              <a:t> </a:t>
            </a:r>
            <a:r>
              <a:rPr lang="tr-TR" sz="4000" b="1" dirty="0" err="1">
                <a:solidFill>
                  <a:schemeClr val="tx1"/>
                </a:solidFill>
              </a:rPr>
              <a:t>produkt</a:t>
            </a:r>
            <a:r>
              <a:rPr lang="tr-TR" sz="4000" b="1" dirty="0">
                <a:solidFill>
                  <a:schemeClr val="tx1"/>
                </a:solidFill>
              </a:rPr>
              <a:t> benzeri özellikler gösteren potansiyellerdir. Bu özellikleri klinikte kullanım alanı yaratmaktadır.</a:t>
            </a:r>
          </a:p>
        </p:txBody>
      </p:sp>
    </p:spTree>
    <p:extLst>
      <p:ext uri="{BB962C8B-B14F-4D97-AF65-F5344CB8AC3E}">
        <p14:creationId xmlns:p14="http://schemas.microsoft.com/office/powerpoint/2010/main" val="42086468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813576" y="2129050"/>
            <a:ext cx="10145575" cy="4299045"/>
          </a:xfrm>
        </p:spPr>
        <p:txBody>
          <a:bodyPr>
            <a:normAutofit fontScale="62500" lnSpcReduction="20000"/>
          </a:bodyPr>
          <a:lstStyle/>
          <a:p>
            <a:pPr marL="0" indent="0" algn="ctr">
              <a:buNone/>
            </a:pPr>
            <a:r>
              <a:rPr lang="tr-TR" sz="4000" b="1" i="1" dirty="0">
                <a:solidFill>
                  <a:srgbClr val="FF0000"/>
                </a:solidFill>
              </a:rPr>
              <a:t>Aksiyon Potansiyelleri</a:t>
            </a:r>
          </a:p>
          <a:p>
            <a:pPr algn="just"/>
            <a:r>
              <a:rPr lang="tr-TR" sz="4000" b="1" dirty="0" err="1">
                <a:solidFill>
                  <a:schemeClr val="tx1"/>
                </a:solidFill>
              </a:rPr>
              <a:t>ABR’deki</a:t>
            </a:r>
            <a:r>
              <a:rPr lang="tr-TR" sz="4000" b="1" dirty="0">
                <a:solidFill>
                  <a:schemeClr val="tx1"/>
                </a:solidFill>
              </a:rPr>
              <a:t> birinci dalganın karşılığı olan potansiyellerdir. </a:t>
            </a:r>
          </a:p>
          <a:p>
            <a:pPr algn="just"/>
            <a:r>
              <a:rPr lang="tr-TR" sz="4000" b="1" dirty="0">
                <a:solidFill>
                  <a:schemeClr val="tx1"/>
                </a:solidFill>
              </a:rPr>
              <a:t>Aksiyon potansiyelleri </a:t>
            </a:r>
            <a:r>
              <a:rPr lang="tr-TR" sz="4000" b="1" dirty="0" err="1">
                <a:solidFill>
                  <a:schemeClr val="tx1"/>
                </a:solidFill>
              </a:rPr>
              <a:t>koklear</a:t>
            </a:r>
            <a:r>
              <a:rPr lang="tr-TR" sz="4000" b="1" dirty="0">
                <a:solidFill>
                  <a:schemeClr val="tx1"/>
                </a:solidFill>
              </a:rPr>
              <a:t> sinirin ürettiği aksiyon </a:t>
            </a:r>
            <a:r>
              <a:rPr lang="tr-TR" sz="4000" b="1" dirty="0" err="1">
                <a:solidFill>
                  <a:schemeClr val="tx1"/>
                </a:solidFill>
              </a:rPr>
              <a:t>potasiyellerinin</a:t>
            </a:r>
            <a:r>
              <a:rPr lang="tr-TR" sz="4000" b="1" dirty="0">
                <a:solidFill>
                  <a:schemeClr val="tx1"/>
                </a:solidFill>
              </a:rPr>
              <a:t> kombine yanıtını yansıtan potansiyellerdir. </a:t>
            </a:r>
          </a:p>
          <a:p>
            <a:pPr algn="just"/>
            <a:r>
              <a:rPr lang="tr-TR" sz="4000" b="1" dirty="0">
                <a:solidFill>
                  <a:schemeClr val="tx1"/>
                </a:solidFill>
              </a:rPr>
              <a:t>Aksiyon potansiyelleri </a:t>
            </a:r>
            <a:r>
              <a:rPr lang="tr-TR" sz="4000" b="1" dirty="0" err="1">
                <a:solidFill>
                  <a:schemeClr val="tx1"/>
                </a:solidFill>
              </a:rPr>
              <a:t>koklear</a:t>
            </a:r>
            <a:r>
              <a:rPr lang="tr-TR" sz="4000" b="1" dirty="0">
                <a:solidFill>
                  <a:schemeClr val="tx1"/>
                </a:solidFill>
              </a:rPr>
              <a:t> </a:t>
            </a:r>
            <a:r>
              <a:rPr lang="tr-TR" sz="4000" b="1" dirty="0" err="1">
                <a:solidFill>
                  <a:schemeClr val="tx1"/>
                </a:solidFill>
              </a:rPr>
              <a:t>mikrofoniden</a:t>
            </a:r>
            <a:r>
              <a:rPr lang="tr-TR" sz="4000" b="1" dirty="0">
                <a:solidFill>
                  <a:schemeClr val="tx1"/>
                </a:solidFill>
              </a:rPr>
              <a:t> ayıran en önemli yanı uyaran polaritesinden bağımsız polariteye sahip potansiyeller olmasıdır. </a:t>
            </a:r>
          </a:p>
          <a:p>
            <a:pPr algn="just"/>
            <a:r>
              <a:rPr lang="tr-TR" sz="4000" b="1" dirty="0" err="1">
                <a:solidFill>
                  <a:schemeClr val="tx1"/>
                </a:solidFill>
              </a:rPr>
              <a:t>Averajlama</a:t>
            </a:r>
            <a:r>
              <a:rPr lang="tr-TR" sz="4000" b="1" dirty="0">
                <a:solidFill>
                  <a:schemeClr val="tx1"/>
                </a:solidFill>
              </a:rPr>
              <a:t> sırasında </a:t>
            </a:r>
            <a:r>
              <a:rPr lang="tr-TR" sz="4000" b="1" dirty="0" err="1">
                <a:solidFill>
                  <a:schemeClr val="tx1"/>
                </a:solidFill>
              </a:rPr>
              <a:t>koklear</a:t>
            </a:r>
            <a:r>
              <a:rPr lang="tr-TR" sz="4000" b="1" dirty="0">
                <a:solidFill>
                  <a:schemeClr val="tx1"/>
                </a:solidFill>
              </a:rPr>
              <a:t> </a:t>
            </a:r>
            <a:r>
              <a:rPr lang="tr-TR" sz="4000" b="1" dirty="0" err="1">
                <a:solidFill>
                  <a:schemeClr val="tx1"/>
                </a:solidFill>
              </a:rPr>
              <a:t>mikrofoni</a:t>
            </a:r>
            <a:r>
              <a:rPr lang="tr-TR" sz="4000" b="1" dirty="0">
                <a:solidFill>
                  <a:schemeClr val="tx1"/>
                </a:solidFill>
              </a:rPr>
              <a:t> bu özelliği sayesinde yok olabilecekken aksiyon potansiyelleri ve </a:t>
            </a:r>
            <a:r>
              <a:rPr lang="tr-TR" sz="4000" b="1" dirty="0" err="1">
                <a:solidFill>
                  <a:schemeClr val="tx1"/>
                </a:solidFill>
              </a:rPr>
              <a:t>sumasyon</a:t>
            </a:r>
            <a:r>
              <a:rPr lang="tr-TR" sz="4000" b="1" dirty="0">
                <a:solidFill>
                  <a:schemeClr val="tx1"/>
                </a:solidFill>
              </a:rPr>
              <a:t> potansiyelleri varlığını sürdürmektedir. Bu bilgiye göre aksiyon potansiyelleri ile </a:t>
            </a:r>
            <a:r>
              <a:rPr lang="tr-TR" sz="4000" b="1" dirty="0" err="1">
                <a:solidFill>
                  <a:schemeClr val="tx1"/>
                </a:solidFill>
              </a:rPr>
              <a:t>sumasyon</a:t>
            </a:r>
            <a:r>
              <a:rPr lang="tr-TR" sz="4000" b="1" dirty="0">
                <a:solidFill>
                  <a:schemeClr val="tx1"/>
                </a:solidFill>
              </a:rPr>
              <a:t> potansiyellerinin polaritesi her zaman aynıdır. </a:t>
            </a:r>
          </a:p>
        </p:txBody>
      </p:sp>
    </p:spTree>
    <p:extLst>
      <p:ext uri="{BB962C8B-B14F-4D97-AF65-F5344CB8AC3E}">
        <p14:creationId xmlns:p14="http://schemas.microsoft.com/office/powerpoint/2010/main" val="31102282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813576" y="2129050"/>
            <a:ext cx="10145575" cy="4299045"/>
          </a:xfrm>
        </p:spPr>
        <p:txBody>
          <a:bodyPr>
            <a:normAutofit fontScale="62500" lnSpcReduction="20000"/>
          </a:bodyPr>
          <a:lstStyle/>
          <a:p>
            <a:pPr marL="0" indent="0" algn="ctr">
              <a:buNone/>
            </a:pPr>
            <a:r>
              <a:rPr lang="tr-TR" sz="4000" b="1" i="1" dirty="0" err="1">
                <a:solidFill>
                  <a:srgbClr val="FF0000"/>
                </a:solidFill>
              </a:rPr>
              <a:t>EcochG’de</a:t>
            </a:r>
            <a:r>
              <a:rPr lang="tr-TR" sz="4000" b="1" i="1" dirty="0">
                <a:solidFill>
                  <a:srgbClr val="FF0000"/>
                </a:solidFill>
              </a:rPr>
              <a:t> iki tip </a:t>
            </a:r>
            <a:r>
              <a:rPr lang="tr-TR" sz="4000" b="1" i="1" dirty="0" err="1">
                <a:solidFill>
                  <a:srgbClr val="FF0000"/>
                </a:solidFill>
              </a:rPr>
              <a:t>elektrod</a:t>
            </a:r>
            <a:r>
              <a:rPr lang="tr-TR" sz="4000" b="1" i="1" dirty="0">
                <a:solidFill>
                  <a:srgbClr val="FF0000"/>
                </a:solidFill>
              </a:rPr>
              <a:t> yerleşimi olabilir.</a:t>
            </a:r>
          </a:p>
          <a:p>
            <a:pPr marL="0" indent="0" algn="ctr">
              <a:buNone/>
            </a:pPr>
            <a:r>
              <a:rPr lang="tr-TR" sz="4000" b="1" i="1" dirty="0">
                <a:solidFill>
                  <a:srgbClr val="FF0000"/>
                </a:solidFill>
              </a:rPr>
              <a:t>•	</a:t>
            </a:r>
            <a:r>
              <a:rPr lang="tr-TR" sz="4000" b="1" i="1" dirty="0" err="1">
                <a:solidFill>
                  <a:srgbClr val="FF0000"/>
                </a:solidFill>
              </a:rPr>
              <a:t>Transtimpanik</a:t>
            </a:r>
            <a:endParaRPr lang="tr-TR" sz="4000" b="1" i="1" dirty="0">
              <a:solidFill>
                <a:srgbClr val="FF0000"/>
              </a:solidFill>
            </a:endParaRPr>
          </a:p>
          <a:p>
            <a:pPr marL="0" indent="0" algn="ctr">
              <a:buNone/>
            </a:pPr>
            <a:r>
              <a:rPr lang="tr-TR" sz="4000" b="1" i="1" dirty="0">
                <a:solidFill>
                  <a:srgbClr val="FF0000"/>
                </a:solidFill>
              </a:rPr>
              <a:t>•	</a:t>
            </a:r>
            <a:r>
              <a:rPr lang="tr-TR" sz="4000" b="1" i="1" dirty="0" err="1">
                <a:solidFill>
                  <a:srgbClr val="FF0000"/>
                </a:solidFill>
              </a:rPr>
              <a:t>Ekstratimpanik</a:t>
            </a:r>
            <a:r>
              <a:rPr lang="tr-TR" sz="4000" b="1" i="1" dirty="0">
                <a:solidFill>
                  <a:srgbClr val="FF0000"/>
                </a:solidFill>
              </a:rPr>
              <a:t> </a:t>
            </a:r>
          </a:p>
          <a:p>
            <a:r>
              <a:rPr lang="tr-TR" sz="4000" b="1" u="sng" dirty="0" err="1">
                <a:solidFill>
                  <a:schemeClr val="tx1"/>
                </a:solidFill>
              </a:rPr>
              <a:t>Transtimpanik</a:t>
            </a:r>
            <a:r>
              <a:rPr lang="tr-TR" sz="4000" b="1" dirty="0">
                <a:solidFill>
                  <a:schemeClr val="tx1"/>
                </a:solidFill>
              </a:rPr>
              <a:t> yöntemde </a:t>
            </a:r>
            <a:r>
              <a:rPr lang="tr-TR" sz="4000" b="1" dirty="0" err="1">
                <a:solidFill>
                  <a:schemeClr val="tx1"/>
                </a:solidFill>
              </a:rPr>
              <a:t>timpan</a:t>
            </a:r>
            <a:r>
              <a:rPr lang="tr-TR" sz="4000" b="1" dirty="0">
                <a:solidFill>
                  <a:schemeClr val="tx1"/>
                </a:solidFill>
              </a:rPr>
              <a:t> </a:t>
            </a:r>
            <a:r>
              <a:rPr lang="tr-TR" sz="4000" b="1" dirty="0" err="1">
                <a:solidFill>
                  <a:schemeClr val="tx1"/>
                </a:solidFill>
              </a:rPr>
              <a:t>membran</a:t>
            </a:r>
            <a:r>
              <a:rPr lang="tr-TR" sz="4000" b="1" dirty="0">
                <a:solidFill>
                  <a:schemeClr val="tx1"/>
                </a:solidFill>
              </a:rPr>
              <a:t> geçilip </a:t>
            </a:r>
            <a:r>
              <a:rPr lang="tr-TR" sz="4000" b="1" dirty="0" err="1">
                <a:solidFill>
                  <a:schemeClr val="tx1"/>
                </a:solidFill>
              </a:rPr>
              <a:t>promontoriuma</a:t>
            </a:r>
            <a:r>
              <a:rPr lang="tr-TR" sz="4000" b="1" dirty="0">
                <a:solidFill>
                  <a:schemeClr val="tx1"/>
                </a:solidFill>
              </a:rPr>
              <a:t> direk olarak uygulanmak zorundadır. </a:t>
            </a:r>
            <a:r>
              <a:rPr lang="tr-TR" sz="4000" b="1" dirty="0" err="1">
                <a:solidFill>
                  <a:schemeClr val="tx1"/>
                </a:solidFill>
              </a:rPr>
              <a:t>İnvaziv</a:t>
            </a:r>
            <a:r>
              <a:rPr lang="tr-TR" sz="4000" b="1" dirty="0">
                <a:solidFill>
                  <a:schemeClr val="tx1"/>
                </a:solidFill>
              </a:rPr>
              <a:t> yani ağrılı bir yöntemdir. </a:t>
            </a:r>
          </a:p>
          <a:p>
            <a:r>
              <a:rPr lang="tr-TR" sz="4000" b="1" u="sng" dirty="0" err="1">
                <a:solidFill>
                  <a:schemeClr val="tx1"/>
                </a:solidFill>
              </a:rPr>
              <a:t>Ekstratimpanik</a:t>
            </a:r>
            <a:r>
              <a:rPr lang="tr-TR" sz="4000" b="1" dirty="0">
                <a:solidFill>
                  <a:schemeClr val="tx1"/>
                </a:solidFill>
              </a:rPr>
              <a:t> yöntemde ise ya </a:t>
            </a:r>
          </a:p>
          <a:p>
            <a:pPr lvl="1"/>
            <a:r>
              <a:rPr lang="tr-TR" sz="3800" b="1" dirty="0">
                <a:solidFill>
                  <a:schemeClr val="tx1"/>
                </a:solidFill>
              </a:rPr>
              <a:t>Kulak zarına (</a:t>
            </a:r>
            <a:r>
              <a:rPr lang="tr-TR" sz="3800" b="1" u="sng" dirty="0" err="1">
                <a:solidFill>
                  <a:schemeClr val="tx1"/>
                </a:solidFill>
              </a:rPr>
              <a:t>Timpanomembranik</a:t>
            </a:r>
            <a:r>
              <a:rPr lang="tr-TR" sz="3800" b="1" dirty="0">
                <a:solidFill>
                  <a:schemeClr val="tx1"/>
                </a:solidFill>
              </a:rPr>
              <a:t> uygulama) </a:t>
            </a:r>
            <a:r>
              <a:rPr lang="tr-TR" sz="3800" b="1" dirty="0" err="1">
                <a:solidFill>
                  <a:schemeClr val="tx1"/>
                </a:solidFill>
              </a:rPr>
              <a:t>elektrodun</a:t>
            </a:r>
            <a:r>
              <a:rPr lang="tr-TR" sz="3800" b="1" dirty="0">
                <a:solidFill>
                  <a:schemeClr val="tx1"/>
                </a:solidFill>
              </a:rPr>
              <a:t> yapıştırılması gerekmektedir.</a:t>
            </a:r>
          </a:p>
          <a:p>
            <a:pPr lvl="1"/>
            <a:r>
              <a:rPr lang="tr-TR" sz="3800" b="1" u="sng" dirty="0" err="1">
                <a:solidFill>
                  <a:schemeClr val="tx1"/>
                </a:solidFill>
              </a:rPr>
              <a:t>Extratimpanik</a:t>
            </a:r>
            <a:r>
              <a:rPr lang="tr-TR" sz="3800" b="1" dirty="0">
                <a:solidFill>
                  <a:schemeClr val="tx1"/>
                </a:solidFill>
              </a:rPr>
              <a:t> yöntem dış kulak yoluna </a:t>
            </a:r>
            <a:r>
              <a:rPr lang="tr-TR" sz="3800" b="1" dirty="0" err="1">
                <a:solidFill>
                  <a:schemeClr val="tx1"/>
                </a:solidFill>
              </a:rPr>
              <a:t>elektrodun</a:t>
            </a:r>
            <a:r>
              <a:rPr lang="tr-TR" sz="3800" b="1" dirty="0">
                <a:solidFill>
                  <a:schemeClr val="tx1"/>
                </a:solidFill>
              </a:rPr>
              <a:t> uygulanması ile yapılır.</a:t>
            </a:r>
          </a:p>
        </p:txBody>
      </p:sp>
    </p:spTree>
    <p:extLst>
      <p:ext uri="{BB962C8B-B14F-4D97-AF65-F5344CB8AC3E}">
        <p14:creationId xmlns:p14="http://schemas.microsoft.com/office/powerpoint/2010/main" val="238699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813576" y="2129050"/>
            <a:ext cx="10145575" cy="4299045"/>
          </a:xfrm>
        </p:spPr>
        <p:txBody>
          <a:bodyPr>
            <a:normAutofit fontScale="92500" lnSpcReduction="10000"/>
          </a:bodyPr>
          <a:lstStyle/>
          <a:p>
            <a:pPr marL="0" indent="0" algn="ctr">
              <a:buNone/>
            </a:pPr>
            <a:r>
              <a:rPr lang="tr-TR" sz="4000" b="1" i="1" dirty="0" err="1">
                <a:solidFill>
                  <a:srgbClr val="FF0000"/>
                </a:solidFill>
              </a:rPr>
              <a:t>EcochG’de</a:t>
            </a:r>
            <a:r>
              <a:rPr lang="tr-TR" sz="4000" b="1" i="1" dirty="0">
                <a:solidFill>
                  <a:srgbClr val="FF0000"/>
                </a:solidFill>
              </a:rPr>
              <a:t> iki tip </a:t>
            </a:r>
            <a:r>
              <a:rPr lang="tr-TR" sz="4000" b="1" i="1" dirty="0" err="1">
                <a:solidFill>
                  <a:srgbClr val="FF0000"/>
                </a:solidFill>
              </a:rPr>
              <a:t>elektrod</a:t>
            </a:r>
            <a:r>
              <a:rPr lang="tr-TR" sz="4000" b="1" i="1" dirty="0">
                <a:solidFill>
                  <a:srgbClr val="FF0000"/>
                </a:solidFill>
              </a:rPr>
              <a:t> yerleşimi olabilir.</a:t>
            </a:r>
          </a:p>
          <a:p>
            <a:pPr marL="0" indent="0" algn="ctr">
              <a:buNone/>
            </a:pPr>
            <a:r>
              <a:rPr lang="tr-TR" sz="4000" b="1" i="1" dirty="0">
                <a:solidFill>
                  <a:srgbClr val="FF0000"/>
                </a:solidFill>
              </a:rPr>
              <a:t>•	</a:t>
            </a:r>
            <a:r>
              <a:rPr lang="tr-TR" sz="4000" b="1" i="1" dirty="0" err="1">
                <a:solidFill>
                  <a:srgbClr val="FF0000"/>
                </a:solidFill>
              </a:rPr>
              <a:t>Transtimpanik</a:t>
            </a:r>
            <a:endParaRPr lang="tr-TR" sz="4000" b="1" i="1" dirty="0">
              <a:solidFill>
                <a:srgbClr val="FF0000"/>
              </a:solidFill>
            </a:endParaRPr>
          </a:p>
          <a:p>
            <a:pPr marL="0" indent="0" algn="ctr">
              <a:buNone/>
            </a:pPr>
            <a:r>
              <a:rPr lang="tr-TR" sz="4000" b="1" i="1" dirty="0">
                <a:solidFill>
                  <a:srgbClr val="FF0000"/>
                </a:solidFill>
              </a:rPr>
              <a:t>•	</a:t>
            </a:r>
            <a:r>
              <a:rPr lang="tr-TR" sz="4000" b="1" i="1" dirty="0" err="1">
                <a:solidFill>
                  <a:srgbClr val="FF0000"/>
                </a:solidFill>
              </a:rPr>
              <a:t>Ekstratimpanik</a:t>
            </a:r>
            <a:r>
              <a:rPr lang="tr-TR" sz="4000" b="1" i="1" dirty="0">
                <a:solidFill>
                  <a:srgbClr val="FF0000"/>
                </a:solidFill>
              </a:rPr>
              <a:t> </a:t>
            </a:r>
          </a:p>
          <a:p>
            <a:pPr marL="0" indent="0">
              <a:buNone/>
            </a:pPr>
            <a:r>
              <a:rPr lang="tr-TR" sz="4000" b="1" dirty="0">
                <a:solidFill>
                  <a:schemeClr val="tx1"/>
                </a:solidFill>
              </a:rPr>
              <a:t>Potansiyellerin kaynağından uzaklaşıldığı ölçüde cevap olarak oluşacak aksiyon potansiyellerinin </a:t>
            </a:r>
            <a:r>
              <a:rPr lang="tr-TR" sz="4000" b="1" dirty="0" err="1">
                <a:solidFill>
                  <a:schemeClr val="tx1"/>
                </a:solidFill>
              </a:rPr>
              <a:t>amplitüdlerinin</a:t>
            </a:r>
            <a:r>
              <a:rPr lang="tr-TR" sz="4000" b="1" dirty="0">
                <a:solidFill>
                  <a:schemeClr val="tx1"/>
                </a:solidFill>
              </a:rPr>
              <a:t> düşeceği ve parazitlerin artacağını bilmek gerekir.</a:t>
            </a:r>
            <a:endParaRPr lang="tr-TR" sz="3800" b="1" dirty="0">
              <a:solidFill>
                <a:schemeClr val="tx1"/>
              </a:solidFill>
            </a:endParaRPr>
          </a:p>
        </p:txBody>
      </p:sp>
    </p:spTree>
    <p:extLst>
      <p:ext uri="{BB962C8B-B14F-4D97-AF65-F5344CB8AC3E}">
        <p14:creationId xmlns:p14="http://schemas.microsoft.com/office/powerpoint/2010/main" val="2086477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690327229"/>
              </p:ext>
            </p:extLst>
          </p:nvPr>
        </p:nvGraphicFramePr>
        <p:xfrm>
          <a:off x="1856096" y="545911"/>
          <a:ext cx="9034816" cy="5923128"/>
        </p:xfrm>
        <a:graphic>
          <a:graphicData uri="http://schemas.openxmlformats.org/drawingml/2006/table">
            <a:tbl>
              <a:tblPr firstRow="1" firstCol="1" bandRow="1"/>
              <a:tblGrid>
                <a:gridCol w="1920097">
                  <a:extLst>
                    <a:ext uri="{9D8B030D-6E8A-4147-A177-3AD203B41FA5}">
                      <a16:colId xmlns:a16="http://schemas.microsoft.com/office/drawing/2014/main" val="20000"/>
                    </a:ext>
                  </a:extLst>
                </a:gridCol>
                <a:gridCol w="2597310">
                  <a:extLst>
                    <a:ext uri="{9D8B030D-6E8A-4147-A177-3AD203B41FA5}">
                      <a16:colId xmlns:a16="http://schemas.microsoft.com/office/drawing/2014/main" val="20001"/>
                    </a:ext>
                  </a:extLst>
                </a:gridCol>
                <a:gridCol w="2033233">
                  <a:extLst>
                    <a:ext uri="{9D8B030D-6E8A-4147-A177-3AD203B41FA5}">
                      <a16:colId xmlns:a16="http://schemas.microsoft.com/office/drawing/2014/main" val="20002"/>
                    </a:ext>
                  </a:extLst>
                </a:gridCol>
                <a:gridCol w="2484176">
                  <a:extLst>
                    <a:ext uri="{9D8B030D-6E8A-4147-A177-3AD203B41FA5}">
                      <a16:colId xmlns:a16="http://schemas.microsoft.com/office/drawing/2014/main" val="20003"/>
                    </a:ext>
                  </a:extLst>
                </a:gridCol>
              </a:tblGrid>
              <a:tr h="267036">
                <a:tc>
                  <a:txBody>
                    <a:bodyPr/>
                    <a:lstStyle/>
                    <a:p>
                      <a:pPr algn="ctr">
                        <a:lnSpc>
                          <a:spcPct val="115000"/>
                        </a:lnSpc>
                        <a:spcAft>
                          <a:spcPts val="0"/>
                        </a:spcAft>
                      </a:pPr>
                      <a:r>
                        <a:rPr lang="tr-TR" sz="1400" b="1" dirty="0" err="1">
                          <a:effectLst/>
                          <a:latin typeface="Times New Roman"/>
                          <a:ea typeface="Calibri"/>
                          <a:cs typeface="Times New Roman"/>
                        </a:rPr>
                        <a:t>Elektrod</a:t>
                      </a:r>
                      <a:r>
                        <a:rPr lang="tr-TR" sz="1400" b="1" dirty="0">
                          <a:effectLst/>
                          <a:latin typeface="Times New Roman"/>
                          <a:ea typeface="Calibri"/>
                          <a:cs typeface="Times New Roman"/>
                        </a:rPr>
                        <a:t> Yerleşimi</a:t>
                      </a:r>
                      <a:endParaRPr lang="tr-TR" sz="1200" b="1" dirty="0">
                        <a:effectLst/>
                        <a:latin typeface="Calibri"/>
                        <a:ea typeface="Calibri"/>
                        <a:cs typeface="Times New Roman"/>
                      </a:endParaRPr>
                    </a:p>
                  </a:txBody>
                  <a:tcPr marL="56742" marR="56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tr-TR" sz="1400" b="1">
                          <a:effectLst/>
                          <a:latin typeface="Times New Roman"/>
                          <a:ea typeface="Calibri"/>
                          <a:cs typeface="Times New Roman"/>
                        </a:rPr>
                        <a:t>Kullanım Alanı</a:t>
                      </a:r>
                      <a:endParaRPr lang="tr-TR" sz="1200" b="1">
                        <a:effectLst/>
                        <a:latin typeface="Calibri"/>
                        <a:ea typeface="Calibri"/>
                        <a:cs typeface="Times New Roman"/>
                      </a:endParaRPr>
                    </a:p>
                  </a:txBody>
                  <a:tcPr marL="56742" marR="56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tr-TR" sz="1400" b="1">
                          <a:effectLst/>
                          <a:latin typeface="Times New Roman"/>
                          <a:ea typeface="Calibri"/>
                          <a:cs typeface="Times New Roman"/>
                        </a:rPr>
                        <a:t>Avantaj</a:t>
                      </a:r>
                      <a:endParaRPr lang="tr-TR" sz="1200" b="1">
                        <a:effectLst/>
                        <a:latin typeface="Calibri"/>
                        <a:ea typeface="Calibri"/>
                        <a:cs typeface="Times New Roman"/>
                      </a:endParaRPr>
                    </a:p>
                  </a:txBody>
                  <a:tcPr marL="56742" marR="56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tr-TR" sz="1400" b="1">
                          <a:effectLst/>
                          <a:latin typeface="Times New Roman"/>
                          <a:ea typeface="Calibri"/>
                          <a:cs typeface="Times New Roman"/>
                        </a:rPr>
                        <a:t>Dezavantaj</a:t>
                      </a:r>
                      <a:endParaRPr lang="tr-TR" sz="1200" b="1">
                        <a:effectLst/>
                        <a:latin typeface="Calibri"/>
                        <a:ea typeface="Calibri"/>
                        <a:cs typeface="Times New Roman"/>
                      </a:endParaRPr>
                    </a:p>
                  </a:txBody>
                  <a:tcPr marL="56742" marR="56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767529">
                <a:tc>
                  <a:txBody>
                    <a:bodyPr/>
                    <a:lstStyle/>
                    <a:p>
                      <a:pPr algn="ctr">
                        <a:lnSpc>
                          <a:spcPct val="115000"/>
                        </a:lnSpc>
                        <a:spcAft>
                          <a:spcPts val="0"/>
                        </a:spcAft>
                      </a:pPr>
                      <a:r>
                        <a:rPr lang="tr-TR" sz="2000" b="1" dirty="0">
                          <a:effectLst/>
                          <a:latin typeface="Times New Roman"/>
                          <a:ea typeface="Calibri"/>
                          <a:cs typeface="Times New Roman"/>
                        </a:rPr>
                        <a:t>Dış Kulak Yolu</a:t>
                      </a:r>
                      <a:endParaRPr lang="tr-TR" sz="1200" b="1" dirty="0">
                        <a:effectLst/>
                        <a:latin typeface="Calibri"/>
                        <a:ea typeface="Calibri"/>
                        <a:cs typeface="Times New Roman"/>
                      </a:endParaRPr>
                    </a:p>
                  </a:txBody>
                  <a:tcPr marL="56742" marR="56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42900" lvl="0" indent="-342900">
                        <a:lnSpc>
                          <a:spcPct val="115000"/>
                        </a:lnSpc>
                        <a:spcAft>
                          <a:spcPts val="0"/>
                        </a:spcAft>
                        <a:buFont typeface="Symbol"/>
                        <a:buChar char=""/>
                      </a:pPr>
                      <a:r>
                        <a:rPr lang="tr-TR" sz="2000" b="1" dirty="0">
                          <a:effectLst/>
                          <a:latin typeface="Times New Roman"/>
                          <a:ea typeface="Calibri"/>
                          <a:cs typeface="Times New Roman"/>
                        </a:rPr>
                        <a:t>ABR I. Dalga Kayıt Problemi</a:t>
                      </a:r>
                      <a:endParaRPr lang="tr-TR" sz="1200" b="1" dirty="0">
                        <a:effectLst/>
                        <a:latin typeface="Calibri"/>
                        <a:ea typeface="Calibri"/>
                        <a:cs typeface="Times New Roman"/>
                      </a:endParaRPr>
                    </a:p>
                    <a:p>
                      <a:pPr marL="342900" lvl="0" indent="-342900">
                        <a:lnSpc>
                          <a:spcPct val="115000"/>
                        </a:lnSpc>
                        <a:spcAft>
                          <a:spcPts val="0"/>
                        </a:spcAft>
                        <a:buFont typeface="Symbol"/>
                        <a:buChar char=""/>
                      </a:pPr>
                      <a:r>
                        <a:rPr lang="tr-TR" sz="2000" b="1" dirty="0">
                          <a:effectLst/>
                          <a:latin typeface="Times New Roman"/>
                          <a:ea typeface="Calibri"/>
                          <a:cs typeface="Times New Roman"/>
                        </a:rPr>
                        <a:t>İşitsel </a:t>
                      </a:r>
                      <a:r>
                        <a:rPr lang="tr-TR" sz="2000" b="1" dirty="0" err="1">
                          <a:effectLst/>
                          <a:latin typeface="Times New Roman"/>
                          <a:ea typeface="Calibri"/>
                          <a:cs typeface="Times New Roman"/>
                        </a:rPr>
                        <a:t>Nöropati</a:t>
                      </a:r>
                      <a:endParaRPr lang="tr-TR" sz="1200" b="1" dirty="0">
                        <a:effectLst/>
                        <a:latin typeface="Calibri"/>
                        <a:ea typeface="Calibri"/>
                        <a:cs typeface="Times New Roman"/>
                      </a:endParaRPr>
                    </a:p>
                    <a:p>
                      <a:pPr marL="342900" lvl="0" indent="-342900">
                        <a:lnSpc>
                          <a:spcPct val="115000"/>
                        </a:lnSpc>
                        <a:spcAft>
                          <a:spcPts val="0"/>
                        </a:spcAft>
                        <a:buFont typeface="Symbol"/>
                        <a:buChar char=""/>
                      </a:pPr>
                      <a:r>
                        <a:rPr lang="tr-TR" sz="2000" b="1" dirty="0">
                          <a:effectLst/>
                          <a:latin typeface="Times New Roman"/>
                          <a:ea typeface="Calibri"/>
                          <a:cs typeface="Times New Roman"/>
                        </a:rPr>
                        <a:t>KM Pozitifliği</a:t>
                      </a:r>
                      <a:endParaRPr lang="tr-TR" sz="1200" b="1" dirty="0">
                        <a:effectLst/>
                        <a:latin typeface="Calibri"/>
                        <a:ea typeface="Calibri"/>
                        <a:cs typeface="Times New Roman"/>
                      </a:endParaRPr>
                    </a:p>
                  </a:txBody>
                  <a:tcPr marL="56742" marR="56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42900" lvl="0" indent="-342900">
                        <a:lnSpc>
                          <a:spcPct val="115000"/>
                        </a:lnSpc>
                        <a:spcAft>
                          <a:spcPts val="0"/>
                        </a:spcAft>
                        <a:buFont typeface="Symbol"/>
                        <a:buChar char=""/>
                      </a:pPr>
                      <a:r>
                        <a:rPr lang="tr-TR" sz="2000" b="1" dirty="0" err="1">
                          <a:effectLst/>
                          <a:latin typeface="Times New Roman"/>
                          <a:ea typeface="Calibri"/>
                          <a:cs typeface="Times New Roman"/>
                        </a:rPr>
                        <a:t>Non-İnvaziv</a:t>
                      </a:r>
                      <a:endParaRPr lang="tr-TR" sz="1200" b="1" dirty="0">
                        <a:effectLst/>
                        <a:latin typeface="Calibri"/>
                        <a:ea typeface="Calibri"/>
                        <a:cs typeface="Times New Roman"/>
                      </a:endParaRPr>
                    </a:p>
                  </a:txBody>
                  <a:tcPr marL="56742" marR="56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42900" lvl="0" indent="-342900">
                        <a:lnSpc>
                          <a:spcPct val="115000"/>
                        </a:lnSpc>
                        <a:spcAft>
                          <a:spcPts val="0"/>
                        </a:spcAft>
                        <a:buFont typeface="Symbol"/>
                        <a:buChar char=""/>
                      </a:pPr>
                      <a:r>
                        <a:rPr lang="tr-TR" sz="2000" b="1">
                          <a:effectLst/>
                          <a:latin typeface="Times New Roman"/>
                          <a:ea typeface="Calibri"/>
                          <a:cs typeface="Times New Roman"/>
                        </a:rPr>
                        <a:t>Amplitüdler Düşük</a:t>
                      </a:r>
                      <a:endParaRPr lang="tr-TR" sz="1200" b="1">
                        <a:effectLst/>
                        <a:latin typeface="Calibri"/>
                        <a:ea typeface="Calibri"/>
                        <a:cs typeface="Times New Roman"/>
                      </a:endParaRPr>
                    </a:p>
                    <a:p>
                      <a:pPr marL="342900" lvl="0" indent="-342900">
                        <a:lnSpc>
                          <a:spcPct val="115000"/>
                        </a:lnSpc>
                        <a:spcAft>
                          <a:spcPts val="0"/>
                        </a:spcAft>
                        <a:buFont typeface="Symbol"/>
                        <a:buChar char=""/>
                      </a:pPr>
                      <a:r>
                        <a:rPr lang="tr-TR" sz="2000" b="1">
                          <a:effectLst/>
                          <a:latin typeface="Times New Roman"/>
                          <a:ea typeface="Calibri"/>
                          <a:cs typeface="Times New Roman"/>
                        </a:rPr>
                        <a:t>İşitme Kayıplı Hastada sınırlı Değerli</a:t>
                      </a:r>
                      <a:endParaRPr lang="tr-TR" sz="1200" b="1">
                        <a:effectLst/>
                        <a:latin typeface="Calibri"/>
                        <a:ea typeface="Calibri"/>
                        <a:cs typeface="Times New Roman"/>
                      </a:endParaRPr>
                    </a:p>
                  </a:txBody>
                  <a:tcPr marL="56742" marR="56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1767529">
                <a:tc>
                  <a:txBody>
                    <a:bodyPr/>
                    <a:lstStyle/>
                    <a:p>
                      <a:pPr algn="ctr">
                        <a:lnSpc>
                          <a:spcPct val="115000"/>
                        </a:lnSpc>
                        <a:spcAft>
                          <a:spcPts val="0"/>
                        </a:spcAft>
                      </a:pPr>
                      <a:r>
                        <a:rPr lang="tr-TR" sz="2000" b="1">
                          <a:effectLst/>
                          <a:latin typeface="Times New Roman"/>
                          <a:ea typeface="Calibri"/>
                          <a:cs typeface="Times New Roman"/>
                        </a:rPr>
                        <a:t>Timpan Membran</a:t>
                      </a:r>
                      <a:endParaRPr lang="tr-TR" sz="1200" b="1">
                        <a:effectLst/>
                        <a:latin typeface="Calibri"/>
                        <a:ea typeface="Calibri"/>
                        <a:cs typeface="Times New Roman"/>
                      </a:endParaRPr>
                    </a:p>
                  </a:txBody>
                  <a:tcPr marL="56742" marR="56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42900" lvl="0" indent="-342900">
                        <a:lnSpc>
                          <a:spcPct val="115000"/>
                        </a:lnSpc>
                        <a:spcAft>
                          <a:spcPts val="0"/>
                        </a:spcAft>
                        <a:buFont typeface="Symbol"/>
                        <a:buChar char=""/>
                      </a:pPr>
                      <a:r>
                        <a:rPr lang="tr-TR" sz="2000" b="1" dirty="0" err="1">
                          <a:effectLst/>
                          <a:latin typeface="Times New Roman"/>
                          <a:ea typeface="Calibri"/>
                          <a:cs typeface="Times New Roman"/>
                        </a:rPr>
                        <a:t>Meniere</a:t>
                      </a:r>
                      <a:r>
                        <a:rPr lang="tr-TR" sz="2000" b="1" dirty="0">
                          <a:effectLst/>
                          <a:latin typeface="Times New Roman"/>
                          <a:ea typeface="Calibri"/>
                          <a:cs typeface="Times New Roman"/>
                        </a:rPr>
                        <a:t> Hastalığı</a:t>
                      </a:r>
                      <a:endParaRPr lang="tr-TR" sz="1200" b="1" dirty="0">
                        <a:effectLst/>
                        <a:latin typeface="Calibri"/>
                        <a:ea typeface="Calibri"/>
                        <a:cs typeface="Times New Roman"/>
                      </a:endParaRPr>
                    </a:p>
                  </a:txBody>
                  <a:tcPr marL="56742" marR="56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42900" lvl="0" indent="-342900">
                        <a:lnSpc>
                          <a:spcPct val="115000"/>
                        </a:lnSpc>
                        <a:spcAft>
                          <a:spcPts val="0"/>
                        </a:spcAft>
                        <a:buFont typeface="Symbol"/>
                        <a:buChar char=""/>
                      </a:pPr>
                      <a:r>
                        <a:rPr lang="tr-TR" sz="2000" b="1" dirty="0" err="1">
                          <a:effectLst/>
                          <a:latin typeface="Times New Roman"/>
                          <a:ea typeface="Calibri"/>
                          <a:cs typeface="Times New Roman"/>
                        </a:rPr>
                        <a:t>Non-İnvaziv</a:t>
                      </a:r>
                      <a:endParaRPr lang="tr-TR" sz="1200" b="1" dirty="0">
                        <a:effectLst/>
                        <a:latin typeface="Calibri"/>
                        <a:ea typeface="Calibri"/>
                        <a:cs typeface="Times New Roman"/>
                      </a:endParaRPr>
                    </a:p>
                    <a:p>
                      <a:pPr marL="342900" lvl="0" indent="-342900">
                        <a:lnSpc>
                          <a:spcPct val="115000"/>
                        </a:lnSpc>
                        <a:spcAft>
                          <a:spcPts val="0"/>
                        </a:spcAft>
                        <a:buFont typeface="Symbol"/>
                        <a:buChar char=""/>
                      </a:pPr>
                      <a:r>
                        <a:rPr lang="tr-TR" sz="2000" b="1" dirty="0" err="1">
                          <a:effectLst/>
                          <a:latin typeface="Times New Roman"/>
                          <a:ea typeface="Calibri"/>
                          <a:cs typeface="Times New Roman"/>
                        </a:rPr>
                        <a:t>Amplitüdler</a:t>
                      </a:r>
                      <a:r>
                        <a:rPr lang="tr-TR" sz="2000" b="1" dirty="0">
                          <a:effectLst/>
                          <a:latin typeface="Times New Roman"/>
                          <a:ea typeface="Calibri"/>
                          <a:cs typeface="Times New Roman"/>
                        </a:rPr>
                        <a:t> Yüksek</a:t>
                      </a:r>
                      <a:endParaRPr lang="tr-TR" sz="1200" b="1" dirty="0">
                        <a:effectLst/>
                        <a:latin typeface="Calibri"/>
                        <a:ea typeface="Calibri"/>
                        <a:cs typeface="Times New Roman"/>
                      </a:endParaRPr>
                    </a:p>
                  </a:txBody>
                  <a:tcPr marL="56742" marR="56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42900" lvl="0" indent="-342900">
                        <a:lnSpc>
                          <a:spcPct val="115000"/>
                        </a:lnSpc>
                        <a:spcAft>
                          <a:spcPts val="0"/>
                        </a:spcAft>
                        <a:buFont typeface="Symbol"/>
                        <a:buChar char=""/>
                      </a:pPr>
                      <a:r>
                        <a:rPr lang="tr-TR" sz="2000" b="1" dirty="0">
                          <a:effectLst/>
                          <a:latin typeface="Times New Roman"/>
                          <a:ea typeface="Calibri"/>
                          <a:cs typeface="Times New Roman"/>
                        </a:rPr>
                        <a:t>Bazı Hastalarda Uygulanması Zordur.</a:t>
                      </a:r>
                      <a:endParaRPr lang="tr-TR" sz="1200" b="1" dirty="0">
                        <a:effectLst/>
                        <a:latin typeface="Calibri"/>
                        <a:ea typeface="Calibri"/>
                        <a:cs typeface="Times New Roman"/>
                      </a:endParaRPr>
                    </a:p>
                    <a:p>
                      <a:pPr marL="342900" lvl="0" indent="-342900">
                        <a:lnSpc>
                          <a:spcPct val="115000"/>
                        </a:lnSpc>
                        <a:spcAft>
                          <a:spcPts val="0"/>
                        </a:spcAft>
                        <a:buFont typeface="Symbol"/>
                        <a:buChar char=""/>
                      </a:pPr>
                      <a:r>
                        <a:rPr lang="tr-TR" sz="2000" b="1" dirty="0">
                          <a:effectLst/>
                          <a:latin typeface="Times New Roman"/>
                          <a:ea typeface="Calibri"/>
                          <a:cs typeface="Times New Roman"/>
                        </a:rPr>
                        <a:t>Teknik Olarak Zor</a:t>
                      </a:r>
                      <a:endParaRPr lang="tr-TR" sz="1200" b="1" dirty="0">
                        <a:effectLst/>
                        <a:latin typeface="Calibri"/>
                        <a:ea typeface="Calibri"/>
                        <a:cs typeface="Times New Roman"/>
                      </a:endParaRPr>
                    </a:p>
                  </a:txBody>
                  <a:tcPr marL="56742" marR="56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2121034">
                <a:tc>
                  <a:txBody>
                    <a:bodyPr/>
                    <a:lstStyle/>
                    <a:p>
                      <a:pPr algn="ctr">
                        <a:lnSpc>
                          <a:spcPct val="115000"/>
                        </a:lnSpc>
                        <a:spcAft>
                          <a:spcPts val="0"/>
                        </a:spcAft>
                      </a:pPr>
                      <a:r>
                        <a:rPr lang="tr-TR" sz="2000" b="1">
                          <a:effectLst/>
                          <a:latin typeface="Times New Roman"/>
                          <a:ea typeface="Calibri"/>
                          <a:cs typeface="Times New Roman"/>
                        </a:rPr>
                        <a:t>Transtimpanik (Promontorium)</a:t>
                      </a:r>
                      <a:endParaRPr lang="tr-TR" sz="1200" b="1">
                        <a:effectLst/>
                        <a:latin typeface="Calibri"/>
                        <a:ea typeface="Calibri"/>
                        <a:cs typeface="Times New Roman"/>
                      </a:endParaRPr>
                    </a:p>
                  </a:txBody>
                  <a:tcPr marL="56742" marR="56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42900" lvl="0" indent="-342900">
                        <a:lnSpc>
                          <a:spcPct val="115000"/>
                        </a:lnSpc>
                        <a:spcAft>
                          <a:spcPts val="0"/>
                        </a:spcAft>
                        <a:buFont typeface="Symbol"/>
                        <a:buChar char=""/>
                      </a:pPr>
                      <a:r>
                        <a:rPr lang="tr-TR" sz="2000" b="1">
                          <a:effectLst/>
                          <a:latin typeface="Times New Roman"/>
                          <a:ea typeface="Calibri"/>
                          <a:cs typeface="Times New Roman"/>
                        </a:rPr>
                        <a:t>Meniere Hastalığı/Endolenfatik Hidrops</a:t>
                      </a:r>
                      <a:endParaRPr lang="tr-TR" sz="1200" b="1">
                        <a:effectLst/>
                        <a:latin typeface="Calibri"/>
                        <a:ea typeface="Calibri"/>
                        <a:cs typeface="Times New Roman"/>
                      </a:endParaRPr>
                    </a:p>
                    <a:p>
                      <a:pPr marL="342900" lvl="0" indent="-342900">
                        <a:lnSpc>
                          <a:spcPct val="115000"/>
                        </a:lnSpc>
                        <a:spcAft>
                          <a:spcPts val="0"/>
                        </a:spcAft>
                        <a:buFont typeface="Symbol"/>
                        <a:buChar char=""/>
                      </a:pPr>
                      <a:r>
                        <a:rPr lang="tr-TR" sz="2000" b="1">
                          <a:effectLst/>
                          <a:latin typeface="Times New Roman"/>
                          <a:ea typeface="Calibri"/>
                          <a:cs typeface="Times New Roman"/>
                        </a:rPr>
                        <a:t>Operasyon Sırasında Moniterizasyon</a:t>
                      </a:r>
                      <a:endParaRPr lang="tr-TR" sz="1200" b="1">
                        <a:effectLst/>
                        <a:latin typeface="Calibri"/>
                        <a:ea typeface="Calibri"/>
                        <a:cs typeface="Times New Roman"/>
                      </a:endParaRPr>
                    </a:p>
                  </a:txBody>
                  <a:tcPr marL="56742" marR="56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42900" lvl="0" indent="-342900">
                        <a:lnSpc>
                          <a:spcPct val="115000"/>
                        </a:lnSpc>
                        <a:spcAft>
                          <a:spcPts val="0"/>
                        </a:spcAft>
                        <a:buFont typeface="Symbol"/>
                        <a:buChar char=""/>
                      </a:pPr>
                      <a:r>
                        <a:rPr lang="tr-TR" sz="2000" b="1">
                          <a:effectLst/>
                          <a:latin typeface="Times New Roman"/>
                          <a:ea typeface="Calibri"/>
                          <a:cs typeface="Times New Roman"/>
                        </a:rPr>
                        <a:t>Terarlayan Yanıtlar</a:t>
                      </a:r>
                      <a:endParaRPr lang="tr-TR" sz="1200" b="1">
                        <a:effectLst/>
                        <a:latin typeface="Calibri"/>
                        <a:ea typeface="Calibri"/>
                        <a:cs typeface="Times New Roman"/>
                      </a:endParaRPr>
                    </a:p>
                    <a:p>
                      <a:pPr marL="342900" lvl="0" indent="-342900">
                        <a:lnSpc>
                          <a:spcPct val="115000"/>
                        </a:lnSpc>
                        <a:spcAft>
                          <a:spcPts val="0"/>
                        </a:spcAft>
                        <a:buFont typeface="Symbol"/>
                        <a:buChar char=""/>
                      </a:pPr>
                      <a:r>
                        <a:rPr lang="tr-TR" sz="2000" b="1">
                          <a:effectLst/>
                          <a:latin typeface="Times New Roman"/>
                          <a:ea typeface="Calibri"/>
                          <a:cs typeface="Times New Roman"/>
                        </a:rPr>
                        <a:t>Sabit Yerleşim</a:t>
                      </a:r>
                      <a:endParaRPr lang="tr-TR" sz="1200" b="1">
                        <a:effectLst/>
                        <a:latin typeface="Calibri"/>
                        <a:ea typeface="Calibri"/>
                        <a:cs typeface="Times New Roman"/>
                      </a:endParaRPr>
                    </a:p>
                    <a:p>
                      <a:pPr marL="342900" lvl="0" indent="-342900">
                        <a:lnSpc>
                          <a:spcPct val="115000"/>
                        </a:lnSpc>
                        <a:spcAft>
                          <a:spcPts val="0"/>
                        </a:spcAft>
                        <a:buFont typeface="Symbol"/>
                        <a:buChar char=""/>
                      </a:pPr>
                      <a:r>
                        <a:rPr lang="tr-TR" sz="2000" b="1">
                          <a:effectLst/>
                          <a:latin typeface="Times New Roman"/>
                          <a:ea typeface="Calibri"/>
                          <a:cs typeface="Times New Roman"/>
                        </a:rPr>
                        <a:t>Büyük Amplitüdler</a:t>
                      </a:r>
                      <a:endParaRPr lang="tr-TR" sz="1200" b="1">
                        <a:effectLst/>
                        <a:latin typeface="Calibri"/>
                        <a:ea typeface="Calibri"/>
                        <a:cs typeface="Times New Roman"/>
                      </a:endParaRPr>
                    </a:p>
                  </a:txBody>
                  <a:tcPr marL="56742" marR="56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42900" lvl="0" indent="-342900">
                        <a:lnSpc>
                          <a:spcPct val="115000"/>
                        </a:lnSpc>
                        <a:spcAft>
                          <a:spcPts val="0"/>
                        </a:spcAft>
                        <a:buFont typeface="Symbol"/>
                        <a:buChar char=""/>
                      </a:pPr>
                      <a:r>
                        <a:rPr lang="tr-TR" sz="2000" b="1" dirty="0" err="1">
                          <a:effectLst/>
                          <a:latin typeface="Times New Roman"/>
                          <a:ea typeface="Calibri"/>
                          <a:cs typeface="Times New Roman"/>
                        </a:rPr>
                        <a:t>İnvazif</a:t>
                      </a:r>
                      <a:endParaRPr lang="tr-TR" sz="1200" b="1" dirty="0">
                        <a:effectLst/>
                        <a:latin typeface="Calibri"/>
                        <a:ea typeface="Calibri"/>
                        <a:cs typeface="Times New Roman"/>
                      </a:endParaRPr>
                    </a:p>
                    <a:p>
                      <a:pPr marL="342900" lvl="0" indent="-342900">
                        <a:lnSpc>
                          <a:spcPct val="115000"/>
                        </a:lnSpc>
                        <a:spcAft>
                          <a:spcPts val="0"/>
                        </a:spcAft>
                        <a:buFont typeface="Symbol"/>
                        <a:buChar char=""/>
                      </a:pPr>
                      <a:r>
                        <a:rPr lang="tr-TR" sz="2000" b="1" dirty="0">
                          <a:effectLst/>
                          <a:latin typeface="Times New Roman"/>
                          <a:ea typeface="Calibri"/>
                          <a:cs typeface="Times New Roman"/>
                        </a:rPr>
                        <a:t>KBB Uzmanı ile yapılır</a:t>
                      </a:r>
                      <a:endParaRPr lang="tr-TR" sz="1200" b="1" dirty="0">
                        <a:effectLst/>
                        <a:latin typeface="Calibri"/>
                        <a:ea typeface="Calibri"/>
                        <a:cs typeface="Times New Roman"/>
                      </a:endParaRPr>
                    </a:p>
                  </a:txBody>
                  <a:tcPr marL="56742" marR="56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920671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813576" y="2129050"/>
            <a:ext cx="10145575" cy="4299045"/>
          </a:xfrm>
        </p:spPr>
        <p:txBody>
          <a:bodyPr>
            <a:normAutofit fontScale="55000" lnSpcReduction="20000"/>
          </a:bodyPr>
          <a:lstStyle/>
          <a:p>
            <a:pPr marL="0" indent="0">
              <a:buNone/>
            </a:pPr>
            <a:r>
              <a:rPr lang="tr-TR" sz="4000" b="1" i="1" dirty="0">
                <a:solidFill>
                  <a:srgbClr val="FF0000"/>
                </a:solidFill>
              </a:rPr>
              <a:t>Uyaran Tipi</a:t>
            </a:r>
          </a:p>
          <a:p>
            <a:r>
              <a:rPr lang="tr-TR" sz="4000" b="1" i="1" dirty="0">
                <a:solidFill>
                  <a:schemeClr val="tx1"/>
                </a:solidFill>
              </a:rPr>
              <a:t>Klik uyaran </a:t>
            </a:r>
            <a:r>
              <a:rPr lang="tr-TR" sz="4000" b="1" i="1" dirty="0" err="1">
                <a:solidFill>
                  <a:schemeClr val="tx1"/>
                </a:solidFill>
              </a:rPr>
              <a:t>koklear</a:t>
            </a:r>
            <a:r>
              <a:rPr lang="tr-TR" sz="4000" b="1" i="1" dirty="0">
                <a:solidFill>
                  <a:schemeClr val="tx1"/>
                </a:solidFill>
              </a:rPr>
              <a:t> siniri en iyi uyaran </a:t>
            </a:r>
            <a:r>
              <a:rPr lang="tr-TR" sz="4000" b="1" i="1" dirty="0" err="1">
                <a:solidFill>
                  <a:schemeClr val="tx1"/>
                </a:solidFill>
              </a:rPr>
              <a:t>uyaran</a:t>
            </a:r>
            <a:r>
              <a:rPr lang="tr-TR" sz="4000" b="1" i="1" dirty="0">
                <a:solidFill>
                  <a:schemeClr val="tx1"/>
                </a:solidFill>
              </a:rPr>
              <a:t> tipidir</a:t>
            </a:r>
          </a:p>
          <a:p>
            <a:r>
              <a:rPr lang="tr-TR" sz="4000" b="1" i="1" dirty="0" err="1">
                <a:solidFill>
                  <a:schemeClr val="tx1"/>
                </a:solidFill>
              </a:rPr>
              <a:t>Tone</a:t>
            </a:r>
            <a:r>
              <a:rPr lang="tr-TR" sz="4000" b="1" i="1" dirty="0">
                <a:solidFill>
                  <a:schemeClr val="tx1"/>
                </a:solidFill>
              </a:rPr>
              <a:t> </a:t>
            </a:r>
            <a:r>
              <a:rPr lang="tr-TR" sz="4000" b="1" i="1" dirty="0" err="1">
                <a:solidFill>
                  <a:schemeClr val="tx1"/>
                </a:solidFill>
              </a:rPr>
              <a:t>Burst</a:t>
            </a:r>
            <a:r>
              <a:rPr lang="tr-TR" sz="4000" b="1" i="1" dirty="0">
                <a:solidFill>
                  <a:schemeClr val="tx1"/>
                </a:solidFill>
              </a:rPr>
              <a:t> uyaran 1000 </a:t>
            </a:r>
            <a:r>
              <a:rPr lang="tr-TR" sz="4000" b="1" i="1" dirty="0" err="1">
                <a:solidFill>
                  <a:schemeClr val="tx1"/>
                </a:solidFill>
              </a:rPr>
              <a:t>Hz’de</a:t>
            </a:r>
            <a:r>
              <a:rPr lang="tr-TR" sz="4000" b="1" i="1" dirty="0">
                <a:solidFill>
                  <a:schemeClr val="tx1"/>
                </a:solidFill>
              </a:rPr>
              <a:t> </a:t>
            </a:r>
            <a:r>
              <a:rPr lang="tr-TR" sz="4000" b="1" i="1" dirty="0" err="1">
                <a:solidFill>
                  <a:schemeClr val="tx1"/>
                </a:solidFill>
              </a:rPr>
              <a:t>Meniere</a:t>
            </a:r>
            <a:r>
              <a:rPr lang="tr-TR" sz="4000" b="1" i="1" dirty="0">
                <a:solidFill>
                  <a:schemeClr val="tx1"/>
                </a:solidFill>
              </a:rPr>
              <a:t> Hastalığının tanısında tercih edilir.</a:t>
            </a:r>
          </a:p>
          <a:p>
            <a:pPr marL="0" indent="0">
              <a:buNone/>
            </a:pPr>
            <a:r>
              <a:rPr lang="tr-TR" sz="4000" b="1" i="1" dirty="0">
                <a:solidFill>
                  <a:srgbClr val="FF0000"/>
                </a:solidFill>
              </a:rPr>
              <a:t>Uyaran Süresi</a:t>
            </a:r>
          </a:p>
          <a:p>
            <a:r>
              <a:rPr lang="tr-TR" sz="4000" b="1" i="1" dirty="0">
                <a:solidFill>
                  <a:schemeClr val="tx1"/>
                </a:solidFill>
              </a:rPr>
              <a:t>AP’nin oluşabilmesi için kısa süreli uyaranlar kullanılmalıdır.</a:t>
            </a:r>
          </a:p>
          <a:p>
            <a:pPr marL="0" indent="0">
              <a:buNone/>
            </a:pPr>
            <a:r>
              <a:rPr lang="tr-TR" sz="4000" b="1" i="1" dirty="0">
                <a:solidFill>
                  <a:srgbClr val="FF0000"/>
                </a:solidFill>
              </a:rPr>
              <a:t>Uyaran Sıklığı</a:t>
            </a:r>
          </a:p>
          <a:p>
            <a:r>
              <a:rPr lang="tr-TR" sz="4000" b="1" i="1" dirty="0">
                <a:solidFill>
                  <a:schemeClr val="tx1"/>
                </a:solidFill>
              </a:rPr>
              <a:t>Uyaran sıklığı 7,1 sinyal/</a:t>
            </a:r>
            <a:r>
              <a:rPr lang="tr-TR" sz="4000" b="1" i="1" dirty="0" err="1">
                <a:solidFill>
                  <a:schemeClr val="tx1"/>
                </a:solidFill>
              </a:rPr>
              <a:t>sn</a:t>
            </a:r>
            <a:r>
              <a:rPr lang="tr-TR" sz="4000" b="1" i="1" dirty="0">
                <a:solidFill>
                  <a:schemeClr val="tx1"/>
                </a:solidFill>
              </a:rPr>
              <a:t> olarak ayarlanmalıdır.</a:t>
            </a:r>
          </a:p>
          <a:p>
            <a:pPr marL="0" indent="0">
              <a:buNone/>
            </a:pPr>
            <a:r>
              <a:rPr lang="tr-TR" sz="4000" b="1" i="1" dirty="0">
                <a:solidFill>
                  <a:srgbClr val="FF0000"/>
                </a:solidFill>
              </a:rPr>
              <a:t>Analiz Zamanı</a:t>
            </a:r>
          </a:p>
          <a:p>
            <a:r>
              <a:rPr lang="tr-TR" sz="4000" b="1" i="1" dirty="0">
                <a:solidFill>
                  <a:schemeClr val="tx1"/>
                </a:solidFill>
              </a:rPr>
              <a:t>Sadece </a:t>
            </a:r>
            <a:r>
              <a:rPr lang="tr-TR" sz="4000" b="1" i="1" dirty="0" err="1">
                <a:solidFill>
                  <a:schemeClr val="tx1"/>
                </a:solidFill>
              </a:rPr>
              <a:t>kokleografi</a:t>
            </a:r>
            <a:r>
              <a:rPr lang="tr-TR" sz="4000" b="1" i="1" dirty="0">
                <a:solidFill>
                  <a:schemeClr val="tx1"/>
                </a:solidFill>
              </a:rPr>
              <a:t> yapılacak ise 5 milisaniye</a:t>
            </a:r>
          </a:p>
          <a:p>
            <a:r>
              <a:rPr lang="tr-TR" sz="4000" b="1" i="1" dirty="0">
                <a:solidFill>
                  <a:schemeClr val="tx1"/>
                </a:solidFill>
              </a:rPr>
              <a:t>ABR ile kombine edilecek ise 10-15 milisaniye</a:t>
            </a:r>
          </a:p>
        </p:txBody>
      </p:sp>
    </p:spTree>
    <p:extLst>
      <p:ext uri="{BB962C8B-B14F-4D97-AF65-F5344CB8AC3E}">
        <p14:creationId xmlns:p14="http://schemas.microsoft.com/office/powerpoint/2010/main" val="42649876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9"/>
            <a:ext cx="8911687" cy="1280890"/>
          </a:xfrm>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813576" y="2129050"/>
            <a:ext cx="10145575" cy="4299045"/>
          </a:xfrm>
        </p:spPr>
        <p:txBody>
          <a:bodyPr>
            <a:normAutofit/>
          </a:bodyPr>
          <a:lstStyle/>
          <a:p>
            <a:pPr marL="0" indent="0" algn="ctr">
              <a:buNone/>
            </a:pPr>
            <a:r>
              <a:rPr lang="tr-TR" sz="5100" b="1" i="1" dirty="0">
                <a:solidFill>
                  <a:srgbClr val="00B0F0"/>
                </a:solidFill>
              </a:rPr>
              <a:t>KULLANIM ALANI</a:t>
            </a:r>
          </a:p>
          <a:p>
            <a:r>
              <a:rPr lang="tr-TR" sz="4000" b="1" i="1" dirty="0">
                <a:solidFill>
                  <a:schemeClr val="tx1"/>
                </a:solidFill>
              </a:rPr>
              <a:t>I. Dalganın saptanması</a:t>
            </a:r>
          </a:p>
        </p:txBody>
      </p:sp>
    </p:spTree>
    <p:extLst>
      <p:ext uri="{BB962C8B-B14F-4D97-AF65-F5344CB8AC3E}">
        <p14:creationId xmlns:p14="http://schemas.microsoft.com/office/powerpoint/2010/main" val="3871146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9"/>
            <a:ext cx="8911687" cy="1280890"/>
          </a:xfrm>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813576" y="2129050"/>
            <a:ext cx="10145575" cy="4299045"/>
          </a:xfrm>
        </p:spPr>
        <p:txBody>
          <a:bodyPr>
            <a:normAutofit fontScale="55000" lnSpcReduction="20000"/>
          </a:bodyPr>
          <a:lstStyle/>
          <a:p>
            <a:pPr marL="0" indent="0" algn="ctr">
              <a:buNone/>
            </a:pPr>
            <a:r>
              <a:rPr lang="tr-TR" sz="5100" b="1" i="1" dirty="0">
                <a:solidFill>
                  <a:srgbClr val="00B0F0"/>
                </a:solidFill>
              </a:rPr>
              <a:t>KULLANIM ALANI</a:t>
            </a:r>
          </a:p>
          <a:p>
            <a:r>
              <a:rPr lang="tr-TR" sz="4000" b="1" i="1" dirty="0" err="1">
                <a:solidFill>
                  <a:schemeClr val="tx1"/>
                </a:solidFill>
              </a:rPr>
              <a:t>Meniere</a:t>
            </a:r>
            <a:r>
              <a:rPr lang="tr-TR" sz="4000" b="1" i="1" dirty="0">
                <a:solidFill>
                  <a:schemeClr val="tx1"/>
                </a:solidFill>
              </a:rPr>
              <a:t> Hastalığının tanısında başlarda kullanılmış olsa da bu hastalığın tanısı için </a:t>
            </a:r>
            <a:r>
              <a:rPr lang="tr-TR" sz="4000" b="1" i="1" dirty="0" err="1">
                <a:solidFill>
                  <a:schemeClr val="tx1"/>
                </a:solidFill>
              </a:rPr>
              <a:t>klinisyenler</a:t>
            </a:r>
            <a:r>
              <a:rPr lang="tr-TR" sz="4000" b="1" i="1" dirty="0">
                <a:solidFill>
                  <a:schemeClr val="tx1"/>
                </a:solidFill>
              </a:rPr>
              <a:t> tarafından fazla </a:t>
            </a:r>
            <a:r>
              <a:rPr lang="tr-TR" sz="4000" b="1" i="1" dirty="0" err="1">
                <a:solidFill>
                  <a:schemeClr val="tx1"/>
                </a:solidFill>
              </a:rPr>
              <a:t>invazif</a:t>
            </a:r>
            <a:r>
              <a:rPr lang="tr-TR" sz="4000" b="1" i="1" dirty="0">
                <a:solidFill>
                  <a:schemeClr val="tx1"/>
                </a:solidFill>
              </a:rPr>
              <a:t> bulunmaktadır. </a:t>
            </a:r>
          </a:p>
          <a:p>
            <a:r>
              <a:rPr lang="tr-TR" sz="4000" b="1" i="1" dirty="0">
                <a:solidFill>
                  <a:schemeClr val="tx1"/>
                </a:solidFill>
              </a:rPr>
              <a:t>Bu kadar </a:t>
            </a:r>
            <a:r>
              <a:rPr lang="tr-TR" sz="4000" b="1" i="1" dirty="0" err="1">
                <a:solidFill>
                  <a:schemeClr val="tx1"/>
                </a:solidFill>
              </a:rPr>
              <a:t>invazif</a:t>
            </a:r>
            <a:r>
              <a:rPr lang="tr-TR" sz="4000" b="1" i="1" dirty="0">
                <a:solidFill>
                  <a:schemeClr val="tx1"/>
                </a:solidFill>
              </a:rPr>
              <a:t> bir yöntem olmasına rağmen Meniere Hastalığının tanısında yeterince hassas bir yöntem değildir.</a:t>
            </a:r>
          </a:p>
          <a:p>
            <a:pPr marL="0" indent="0">
              <a:buNone/>
            </a:pPr>
            <a:r>
              <a:rPr lang="tr-TR" sz="4000" b="1" i="1" dirty="0" err="1">
                <a:solidFill>
                  <a:schemeClr val="tx1"/>
                </a:solidFill>
              </a:rPr>
              <a:t>i.Meniere</a:t>
            </a:r>
            <a:r>
              <a:rPr lang="tr-TR" sz="4000" b="1" i="1" dirty="0">
                <a:solidFill>
                  <a:schemeClr val="tx1"/>
                </a:solidFill>
              </a:rPr>
              <a:t>, iç kulakta bulunan ve dengeden sorumlu olan sıvılardaki basıncın </a:t>
            </a:r>
            <a:r>
              <a:rPr lang="tr-TR" sz="4000" b="1" i="1" dirty="0" err="1">
                <a:solidFill>
                  <a:schemeClr val="tx1"/>
                </a:solidFill>
              </a:rPr>
              <a:t>mikrobiyotik</a:t>
            </a:r>
            <a:r>
              <a:rPr lang="tr-TR" sz="4000" b="1" i="1" dirty="0">
                <a:solidFill>
                  <a:schemeClr val="tx1"/>
                </a:solidFill>
              </a:rPr>
              <a:t> oluşumlar nedeniyle artmasından kaynaklanmaktadır. </a:t>
            </a:r>
          </a:p>
          <a:p>
            <a:pPr marL="0" indent="0">
              <a:buNone/>
            </a:pPr>
            <a:r>
              <a:rPr lang="tr-TR" sz="4000" b="1" i="1" dirty="0" err="1">
                <a:solidFill>
                  <a:schemeClr val="tx1"/>
                </a:solidFill>
              </a:rPr>
              <a:t>ii.Hastalığın</a:t>
            </a:r>
            <a:r>
              <a:rPr lang="tr-TR" sz="4000" b="1" i="1" dirty="0">
                <a:solidFill>
                  <a:schemeClr val="tx1"/>
                </a:solidFill>
              </a:rPr>
              <a:t> en önemli belirtisi, ataklar halinde gelen baş dönmesidir. </a:t>
            </a:r>
          </a:p>
          <a:p>
            <a:pPr marL="0" indent="0">
              <a:buNone/>
            </a:pPr>
            <a:r>
              <a:rPr lang="tr-TR" sz="4000" b="1" i="1" dirty="0" err="1">
                <a:solidFill>
                  <a:schemeClr val="tx1"/>
                </a:solidFill>
              </a:rPr>
              <a:t>iii.Meniere’de</a:t>
            </a:r>
            <a:r>
              <a:rPr lang="tr-TR" sz="4000" b="1" i="1" dirty="0">
                <a:solidFill>
                  <a:schemeClr val="tx1"/>
                </a:solidFill>
              </a:rPr>
              <a:t>, iç kulak sıvılarındaki basınç değişimi; hastada, denge ve işitme kaybına neden olmaktadır.</a:t>
            </a:r>
          </a:p>
        </p:txBody>
      </p:sp>
    </p:spTree>
    <p:extLst>
      <p:ext uri="{BB962C8B-B14F-4D97-AF65-F5344CB8AC3E}">
        <p14:creationId xmlns:p14="http://schemas.microsoft.com/office/powerpoint/2010/main" val="33275513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9"/>
            <a:ext cx="8911687" cy="1280890"/>
          </a:xfrm>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813576" y="1924334"/>
            <a:ext cx="10145575" cy="4933666"/>
          </a:xfrm>
        </p:spPr>
        <p:txBody>
          <a:bodyPr>
            <a:normAutofit fontScale="55000" lnSpcReduction="20000"/>
          </a:bodyPr>
          <a:lstStyle/>
          <a:p>
            <a:pPr marL="0" indent="0" algn="ctr">
              <a:buNone/>
            </a:pPr>
            <a:r>
              <a:rPr lang="tr-TR" sz="5100" b="1" i="1" dirty="0">
                <a:solidFill>
                  <a:srgbClr val="00B0F0"/>
                </a:solidFill>
              </a:rPr>
              <a:t>KULLANIM ALANI</a:t>
            </a:r>
          </a:p>
          <a:p>
            <a:r>
              <a:rPr lang="tr-TR" sz="4000" b="1" i="1" dirty="0">
                <a:solidFill>
                  <a:schemeClr val="tx1"/>
                </a:solidFill>
              </a:rPr>
              <a:t>İşitsel </a:t>
            </a:r>
            <a:r>
              <a:rPr lang="tr-TR" sz="4000" b="1" i="1" dirty="0" err="1">
                <a:solidFill>
                  <a:schemeClr val="tx1"/>
                </a:solidFill>
              </a:rPr>
              <a:t>nöropatinin</a:t>
            </a:r>
            <a:r>
              <a:rPr lang="tr-TR" sz="4000" b="1" i="1" dirty="0">
                <a:solidFill>
                  <a:schemeClr val="tx1"/>
                </a:solidFill>
              </a:rPr>
              <a:t> tanısında ve izlenmesinde etkin bir yöntemdir.</a:t>
            </a:r>
          </a:p>
          <a:p>
            <a:r>
              <a:rPr lang="tr-TR" sz="4000" b="1" i="1" dirty="0">
                <a:solidFill>
                  <a:schemeClr val="tx1"/>
                </a:solidFill>
              </a:rPr>
              <a:t>İşitsel </a:t>
            </a:r>
            <a:r>
              <a:rPr lang="tr-TR" sz="4000" b="1" i="1" dirty="0" err="1">
                <a:solidFill>
                  <a:schemeClr val="tx1"/>
                </a:solidFill>
              </a:rPr>
              <a:t>nöropati</a:t>
            </a:r>
            <a:r>
              <a:rPr lang="tr-TR" sz="4000" b="1" i="1" dirty="0">
                <a:solidFill>
                  <a:schemeClr val="tx1"/>
                </a:solidFill>
              </a:rPr>
              <a:t> , işitsel beyin sapı cevabı yokluğu veya ciddi derecede azalması, </a:t>
            </a:r>
            <a:r>
              <a:rPr lang="tr-TR" sz="4000" b="1" i="1" dirty="0" err="1">
                <a:solidFill>
                  <a:schemeClr val="tx1"/>
                </a:solidFill>
              </a:rPr>
              <a:t>koklear</a:t>
            </a:r>
            <a:r>
              <a:rPr lang="tr-TR" sz="4000" b="1" i="1" dirty="0">
                <a:solidFill>
                  <a:schemeClr val="tx1"/>
                </a:solidFill>
              </a:rPr>
              <a:t> mikrofonik ve otoakustik emisyon cevabı mevcut olan işitme kaybı ile karakterize bir hastalıktır. </a:t>
            </a:r>
          </a:p>
          <a:p>
            <a:r>
              <a:rPr lang="tr-TR" sz="4000" b="1" i="1" dirty="0">
                <a:solidFill>
                  <a:schemeClr val="tx1"/>
                </a:solidFill>
              </a:rPr>
              <a:t>Klinik olarak;</a:t>
            </a:r>
          </a:p>
          <a:p>
            <a:pPr lvl="1"/>
            <a:r>
              <a:rPr lang="tr-TR" sz="3800" b="1" i="1" dirty="0" err="1">
                <a:solidFill>
                  <a:schemeClr val="tx1"/>
                </a:solidFill>
              </a:rPr>
              <a:t>Bilateral</a:t>
            </a:r>
            <a:r>
              <a:rPr lang="tr-TR" sz="3800" b="1" i="1" dirty="0">
                <a:solidFill>
                  <a:schemeClr val="tx1"/>
                </a:solidFill>
              </a:rPr>
              <a:t> işitme kaybı, </a:t>
            </a:r>
          </a:p>
          <a:p>
            <a:pPr lvl="1"/>
            <a:r>
              <a:rPr lang="tr-TR" sz="3800" b="1" i="1" dirty="0">
                <a:solidFill>
                  <a:schemeClr val="tx1"/>
                </a:solidFill>
              </a:rPr>
              <a:t>Normal dış tüylü hücre varlığı, </a:t>
            </a:r>
          </a:p>
          <a:p>
            <a:pPr lvl="1"/>
            <a:r>
              <a:rPr lang="tr-TR" sz="3800" b="1" i="1" dirty="0" err="1">
                <a:solidFill>
                  <a:schemeClr val="tx1"/>
                </a:solidFill>
              </a:rPr>
              <a:t>Auditory</a:t>
            </a:r>
            <a:r>
              <a:rPr lang="tr-TR" sz="3800" b="1" i="1" dirty="0">
                <a:solidFill>
                  <a:schemeClr val="tx1"/>
                </a:solidFill>
              </a:rPr>
              <a:t> </a:t>
            </a:r>
            <a:r>
              <a:rPr lang="tr-TR" sz="3800" b="1" i="1" dirty="0" err="1">
                <a:solidFill>
                  <a:schemeClr val="tx1"/>
                </a:solidFill>
              </a:rPr>
              <a:t>Brainstem</a:t>
            </a:r>
            <a:r>
              <a:rPr lang="tr-TR" sz="3800" b="1" i="1" dirty="0">
                <a:solidFill>
                  <a:schemeClr val="tx1"/>
                </a:solidFill>
              </a:rPr>
              <a:t> </a:t>
            </a:r>
            <a:r>
              <a:rPr lang="tr-TR" sz="3800" b="1" i="1" dirty="0" err="1">
                <a:solidFill>
                  <a:schemeClr val="tx1"/>
                </a:solidFill>
              </a:rPr>
              <a:t>Response</a:t>
            </a:r>
            <a:r>
              <a:rPr lang="tr-TR" sz="3800" b="1" i="1" dirty="0">
                <a:solidFill>
                  <a:schemeClr val="tx1"/>
                </a:solidFill>
              </a:rPr>
              <a:t> (ABR)’ de 1.dalga ile başlayan anormal uyarılmış potansiyeller</a:t>
            </a:r>
          </a:p>
          <a:p>
            <a:pPr lvl="1"/>
            <a:r>
              <a:rPr lang="tr-TR" sz="3800" b="1" i="1" dirty="0">
                <a:solidFill>
                  <a:schemeClr val="tx1"/>
                </a:solidFill>
              </a:rPr>
              <a:t>Düşük konuşma algılaması </a:t>
            </a:r>
          </a:p>
          <a:p>
            <a:pPr lvl="1"/>
            <a:r>
              <a:rPr lang="tr-TR" sz="3800" b="1" i="1" dirty="0">
                <a:solidFill>
                  <a:schemeClr val="tx1"/>
                </a:solidFill>
              </a:rPr>
              <a:t>110dB seviyesinde </a:t>
            </a:r>
            <a:r>
              <a:rPr lang="tr-TR" sz="3800" b="1" i="1" dirty="0" err="1">
                <a:solidFill>
                  <a:schemeClr val="tx1"/>
                </a:solidFill>
              </a:rPr>
              <a:t>ipsicontralateral</a:t>
            </a:r>
            <a:r>
              <a:rPr lang="tr-TR" sz="3800" b="1" i="1" dirty="0">
                <a:solidFill>
                  <a:schemeClr val="tx1"/>
                </a:solidFill>
              </a:rPr>
              <a:t> akustik refleks cevabı alınamaması ile ortaya konulmaktadır.</a:t>
            </a:r>
          </a:p>
        </p:txBody>
      </p:sp>
    </p:spTree>
    <p:extLst>
      <p:ext uri="{BB962C8B-B14F-4D97-AF65-F5344CB8AC3E}">
        <p14:creationId xmlns:p14="http://schemas.microsoft.com/office/powerpoint/2010/main" val="3500595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2589212" y="2062716"/>
            <a:ext cx="8915400" cy="3848506"/>
          </a:xfrm>
        </p:spPr>
        <p:txBody>
          <a:bodyPr>
            <a:normAutofit/>
          </a:bodyPr>
          <a:lstStyle/>
          <a:p>
            <a:pPr marL="0" indent="0">
              <a:buNone/>
            </a:pPr>
            <a:r>
              <a:rPr lang="tr-TR" sz="2800" dirty="0">
                <a:solidFill>
                  <a:srgbClr val="7030A0"/>
                </a:solidFill>
              </a:rPr>
              <a:t>GİRİŞ</a:t>
            </a:r>
          </a:p>
          <a:p>
            <a:pPr indent="449580" algn="just">
              <a:lnSpc>
                <a:spcPct val="115000"/>
              </a:lnSpc>
              <a:spcAft>
                <a:spcPts val="1000"/>
              </a:spcAft>
            </a:pPr>
            <a:r>
              <a:rPr lang="tr-TR" sz="2800" dirty="0">
                <a:solidFill>
                  <a:srgbClr val="7030A0"/>
                </a:solidFill>
              </a:rPr>
              <a:t> </a:t>
            </a:r>
            <a:r>
              <a:rPr lang="tr-TR" sz="2800" dirty="0">
                <a:latin typeface="Times New Roman" panose="02020603050405020304" pitchFamily="18" charset="0"/>
                <a:ea typeface="Calibri" panose="020F0502020204030204" pitchFamily="34" charset="0"/>
                <a:cs typeface="Times New Roman" panose="02020603050405020304" pitchFamily="18" charset="0"/>
              </a:rPr>
              <a:t>Bu yöntem dış kulak yolundan gönderilen ses dalgalarının </a:t>
            </a:r>
            <a:r>
              <a:rPr lang="tr-TR" sz="2800" dirty="0" err="1">
                <a:latin typeface="Times New Roman" panose="02020603050405020304" pitchFamily="18" charset="0"/>
                <a:ea typeface="Calibri" panose="020F0502020204030204" pitchFamily="34" charset="0"/>
                <a:cs typeface="Times New Roman" panose="02020603050405020304" pitchFamily="18" charset="0"/>
              </a:rPr>
              <a:t>kokleada</a:t>
            </a:r>
            <a:r>
              <a:rPr lang="tr-TR" sz="2800" dirty="0">
                <a:latin typeface="Times New Roman" panose="02020603050405020304" pitchFamily="18" charset="0"/>
                <a:ea typeface="Calibri" panose="020F0502020204030204" pitchFamily="34" charset="0"/>
                <a:cs typeface="Times New Roman" panose="02020603050405020304" pitchFamily="18" charset="0"/>
              </a:rPr>
              <a:t> elektriksel akımı yani aksiyon potansiyeller oluşturması ve bu aksiyon potansiyellerini kayıt etmeye dayalı bir yöntemdir.  </a:t>
            </a:r>
            <a:endParaRPr lang="tr-TR" dirty="0">
              <a:latin typeface="Calibri" panose="020F0502020204030204" pitchFamily="34" charset="0"/>
              <a:ea typeface="Calibri" panose="020F0502020204030204" pitchFamily="34" charset="0"/>
              <a:cs typeface="Times New Roman" panose="02020603050405020304" pitchFamily="18" charset="0"/>
            </a:endParaRPr>
          </a:p>
          <a:p>
            <a:endParaRPr lang="tr-TR" sz="2800" dirty="0">
              <a:solidFill>
                <a:srgbClr val="7030A0"/>
              </a:solidFill>
            </a:endParaRPr>
          </a:p>
        </p:txBody>
      </p:sp>
    </p:spTree>
    <p:extLst>
      <p:ext uri="{BB962C8B-B14F-4D97-AF65-F5344CB8AC3E}">
        <p14:creationId xmlns:p14="http://schemas.microsoft.com/office/powerpoint/2010/main" val="10915778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9"/>
            <a:ext cx="8911687" cy="1280890"/>
          </a:xfrm>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813576" y="1924334"/>
            <a:ext cx="10145575" cy="4933666"/>
          </a:xfrm>
        </p:spPr>
        <p:txBody>
          <a:bodyPr>
            <a:normAutofit fontScale="77500" lnSpcReduction="20000"/>
          </a:bodyPr>
          <a:lstStyle/>
          <a:p>
            <a:pPr marL="0" indent="0" algn="ctr">
              <a:buNone/>
            </a:pPr>
            <a:r>
              <a:rPr lang="tr-TR" sz="5100" b="1" i="1" u="sng" dirty="0">
                <a:solidFill>
                  <a:srgbClr val="00B0F0"/>
                </a:solidFill>
              </a:rPr>
              <a:t>İşitsel </a:t>
            </a:r>
            <a:r>
              <a:rPr lang="tr-TR" sz="5100" b="1" i="1" u="sng" dirty="0" err="1">
                <a:solidFill>
                  <a:srgbClr val="00B0F0"/>
                </a:solidFill>
              </a:rPr>
              <a:t>nöropati</a:t>
            </a:r>
            <a:r>
              <a:rPr lang="tr-TR" sz="5100" b="1" i="1" u="sng" dirty="0">
                <a:solidFill>
                  <a:srgbClr val="00B0F0"/>
                </a:solidFill>
              </a:rPr>
              <a:t> </a:t>
            </a:r>
          </a:p>
          <a:p>
            <a:pPr algn="just"/>
            <a:r>
              <a:rPr lang="tr-TR" sz="5100" b="1" i="1" dirty="0">
                <a:solidFill>
                  <a:schemeClr val="tx1"/>
                </a:solidFill>
              </a:rPr>
              <a:t>Normal dış tüylü hücre fonksiyonu mevcut iken, iç tüylü hücreler, </a:t>
            </a:r>
            <a:r>
              <a:rPr lang="tr-TR" sz="5100" b="1" i="1" dirty="0" err="1">
                <a:solidFill>
                  <a:schemeClr val="tx1"/>
                </a:solidFill>
              </a:rPr>
              <a:t>koklear</a:t>
            </a:r>
            <a:r>
              <a:rPr lang="tr-TR" sz="5100" b="1" i="1" dirty="0">
                <a:solidFill>
                  <a:schemeClr val="tx1"/>
                </a:solidFill>
              </a:rPr>
              <a:t> sinir veya bu sinir ile tüylü hücreler arasındaki </a:t>
            </a:r>
            <a:r>
              <a:rPr lang="tr-TR" sz="5100" b="1" i="1" dirty="0" err="1">
                <a:solidFill>
                  <a:schemeClr val="tx1"/>
                </a:solidFill>
              </a:rPr>
              <a:t>nöral</a:t>
            </a:r>
            <a:r>
              <a:rPr lang="tr-TR" sz="5100" b="1" i="1" dirty="0">
                <a:solidFill>
                  <a:schemeClr val="tx1"/>
                </a:solidFill>
              </a:rPr>
              <a:t> veya </a:t>
            </a:r>
            <a:r>
              <a:rPr lang="tr-TR" sz="5100" b="1" i="1" dirty="0" err="1">
                <a:solidFill>
                  <a:schemeClr val="tx1"/>
                </a:solidFill>
              </a:rPr>
              <a:t>sensöriyel</a:t>
            </a:r>
            <a:r>
              <a:rPr lang="tr-TR" sz="5100" b="1" i="1" dirty="0">
                <a:solidFill>
                  <a:schemeClr val="tx1"/>
                </a:solidFill>
              </a:rPr>
              <a:t> cevapta bozukluk mevcuttur. </a:t>
            </a:r>
          </a:p>
          <a:p>
            <a:pPr algn="just"/>
            <a:r>
              <a:rPr lang="tr-TR" sz="5100" b="1" i="1" dirty="0">
                <a:solidFill>
                  <a:schemeClr val="tx1"/>
                </a:solidFill>
              </a:rPr>
              <a:t>Fakat santral sinir sisteminde patoloji söz konusu değildir. </a:t>
            </a:r>
            <a:endParaRPr lang="tr-TR" sz="3800" b="1" i="1" dirty="0">
              <a:solidFill>
                <a:schemeClr val="tx1"/>
              </a:solidFill>
            </a:endParaRPr>
          </a:p>
        </p:txBody>
      </p:sp>
    </p:spTree>
    <p:extLst>
      <p:ext uri="{BB962C8B-B14F-4D97-AF65-F5344CB8AC3E}">
        <p14:creationId xmlns:p14="http://schemas.microsoft.com/office/powerpoint/2010/main" val="26888604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9"/>
            <a:ext cx="8911687" cy="1280890"/>
          </a:xfrm>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813576" y="1924334"/>
            <a:ext cx="10145575" cy="4933666"/>
          </a:xfrm>
        </p:spPr>
        <p:txBody>
          <a:bodyPr>
            <a:normAutofit fontScale="92500" lnSpcReduction="20000"/>
          </a:bodyPr>
          <a:lstStyle/>
          <a:p>
            <a:pPr marL="0" indent="0" algn="ctr">
              <a:buNone/>
            </a:pPr>
            <a:r>
              <a:rPr lang="tr-TR" sz="5100" b="1" i="1" dirty="0">
                <a:solidFill>
                  <a:srgbClr val="00B0F0"/>
                </a:solidFill>
              </a:rPr>
              <a:t>ANALİZ</a:t>
            </a:r>
          </a:p>
          <a:p>
            <a:pPr marL="0" indent="0" algn="ctr">
              <a:buNone/>
            </a:pPr>
            <a:r>
              <a:rPr lang="tr-TR" sz="5100" b="1" i="1" dirty="0" err="1">
                <a:solidFill>
                  <a:schemeClr val="tx1"/>
                </a:solidFill>
              </a:rPr>
              <a:t>Elektrokokleogramdaki</a:t>
            </a:r>
            <a:r>
              <a:rPr lang="tr-TR" sz="5100" b="1" i="1" dirty="0">
                <a:solidFill>
                  <a:schemeClr val="tx1"/>
                </a:solidFill>
              </a:rPr>
              <a:t> bazı parametreler ile değerlendirme yapılmaktadır. Bu parametreler;</a:t>
            </a:r>
            <a:endParaRPr lang="tr-TR" sz="5100" b="1" i="1" dirty="0">
              <a:solidFill>
                <a:srgbClr val="FF0000"/>
              </a:solidFill>
            </a:endParaRPr>
          </a:p>
          <a:p>
            <a:pPr marL="0" indent="0" algn="ctr">
              <a:buNone/>
            </a:pPr>
            <a:r>
              <a:rPr lang="tr-TR" sz="5100" b="1" i="1" dirty="0">
                <a:solidFill>
                  <a:srgbClr val="FF0000"/>
                </a:solidFill>
              </a:rPr>
              <a:t>i.	</a:t>
            </a:r>
            <a:r>
              <a:rPr lang="tr-TR" sz="5100" b="1" i="1" dirty="0" err="1">
                <a:solidFill>
                  <a:srgbClr val="FF0000"/>
                </a:solidFill>
              </a:rPr>
              <a:t>Latans</a:t>
            </a:r>
            <a:endParaRPr lang="tr-TR" sz="5100" b="1" i="1" dirty="0">
              <a:solidFill>
                <a:srgbClr val="FF0000"/>
              </a:solidFill>
            </a:endParaRPr>
          </a:p>
          <a:p>
            <a:pPr marL="0" indent="0" algn="ctr">
              <a:buNone/>
            </a:pPr>
            <a:r>
              <a:rPr lang="tr-TR" sz="5100" b="1" i="1" dirty="0">
                <a:solidFill>
                  <a:srgbClr val="FF0000"/>
                </a:solidFill>
              </a:rPr>
              <a:t>ii.	</a:t>
            </a:r>
            <a:r>
              <a:rPr lang="tr-TR" sz="5100" b="1" i="1" dirty="0" err="1">
                <a:solidFill>
                  <a:srgbClr val="FF0000"/>
                </a:solidFill>
              </a:rPr>
              <a:t>Amplitüd</a:t>
            </a:r>
            <a:endParaRPr lang="tr-TR" sz="5100" b="1" i="1" dirty="0">
              <a:solidFill>
                <a:srgbClr val="FF0000"/>
              </a:solidFill>
            </a:endParaRPr>
          </a:p>
          <a:p>
            <a:pPr marL="0" indent="0" algn="ctr">
              <a:buNone/>
            </a:pPr>
            <a:r>
              <a:rPr lang="tr-TR" sz="5100" b="1" i="1" dirty="0">
                <a:solidFill>
                  <a:srgbClr val="FF0000"/>
                </a:solidFill>
              </a:rPr>
              <a:t>iii.	Eğri altı alan analizi</a:t>
            </a:r>
          </a:p>
        </p:txBody>
      </p:sp>
    </p:spTree>
    <p:extLst>
      <p:ext uri="{BB962C8B-B14F-4D97-AF65-F5344CB8AC3E}">
        <p14:creationId xmlns:p14="http://schemas.microsoft.com/office/powerpoint/2010/main" val="5596000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9"/>
            <a:ext cx="8911687" cy="1280890"/>
          </a:xfrm>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813577" y="1924334"/>
            <a:ext cx="6719988" cy="4933666"/>
          </a:xfrm>
        </p:spPr>
        <p:txBody>
          <a:bodyPr>
            <a:normAutofit fontScale="55000" lnSpcReduction="20000"/>
          </a:bodyPr>
          <a:lstStyle/>
          <a:p>
            <a:pPr marL="0" indent="0" algn="ctr">
              <a:buNone/>
            </a:pPr>
            <a:r>
              <a:rPr lang="tr-TR" sz="5100" b="1" i="1" dirty="0">
                <a:solidFill>
                  <a:srgbClr val="00B0F0"/>
                </a:solidFill>
              </a:rPr>
              <a:t>ANALİZ</a:t>
            </a:r>
          </a:p>
          <a:p>
            <a:pPr marL="0" indent="0" algn="ctr">
              <a:buNone/>
            </a:pPr>
            <a:r>
              <a:rPr lang="tr-TR" sz="5100" b="1" i="1" u="sng" dirty="0">
                <a:solidFill>
                  <a:srgbClr val="FF0000"/>
                </a:solidFill>
              </a:rPr>
              <a:t>AMPLİTÜD ANALİZİ</a:t>
            </a:r>
          </a:p>
          <a:p>
            <a:pPr algn="just"/>
            <a:r>
              <a:rPr lang="tr-TR" sz="5100" b="1" i="1" dirty="0" err="1">
                <a:solidFill>
                  <a:schemeClr val="tx1"/>
                </a:solidFill>
              </a:rPr>
              <a:t>Sumasyon</a:t>
            </a:r>
            <a:r>
              <a:rPr lang="tr-TR" sz="5100" b="1" i="1" dirty="0">
                <a:solidFill>
                  <a:schemeClr val="tx1"/>
                </a:solidFill>
              </a:rPr>
              <a:t> </a:t>
            </a:r>
            <a:r>
              <a:rPr lang="tr-TR" sz="5100" b="1" i="1" dirty="0" err="1">
                <a:solidFill>
                  <a:schemeClr val="tx1"/>
                </a:solidFill>
              </a:rPr>
              <a:t>potanisyelleri</a:t>
            </a:r>
            <a:r>
              <a:rPr lang="tr-TR" sz="5100" b="1" i="1" dirty="0">
                <a:solidFill>
                  <a:schemeClr val="tx1"/>
                </a:solidFill>
              </a:rPr>
              <a:t> bazal </a:t>
            </a:r>
            <a:r>
              <a:rPr lang="tr-TR" sz="5100" b="1" i="1" dirty="0" err="1">
                <a:solidFill>
                  <a:schemeClr val="tx1"/>
                </a:solidFill>
              </a:rPr>
              <a:t>membranın</a:t>
            </a:r>
            <a:r>
              <a:rPr lang="tr-TR" sz="5100" b="1" i="1" dirty="0">
                <a:solidFill>
                  <a:schemeClr val="tx1"/>
                </a:solidFill>
              </a:rPr>
              <a:t> titreşmesindeki asimetriyi yansıtacağına göre </a:t>
            </a:r>
            <a:r>
              <a:rPr lang="tr-TR" sz="5100" b="1" i="1" dirty="0" err="1">
                <a:solidFill>
                  <a:schemeClr val="tx1"/>
                </a:solidFill>
              </a:rPr>
              <a:t>endolenf</a:t>
            </a:r>
            <a:r>
              <a:rPr lang="tr-TR" sz="5100" b="1" i="1" dirty="0">
                <a:solidFill>
                  <a:schemeClr val="tx1"/>
                </a:solidFill>
              </a:rPr>
              <a:t> basıncı artışı ile giden </a:t>
            </a:r>
            <a:r>
              <a:rPr lang="tr-TR" sz="5100" b="1" i="1" dirty="0" err="1">
                <a:solidFill>
                  <a:schemeClr val="tx1"/>
                </a:solidFill>
              </a:rPr>
              <a:t>Meniere</a:t>
            </a:r>
            <a:r>
              <a:rPr lang="tr-TR" sz="5100" b="1" i="1" dirty="0">
                <a:solidFill>
                  <a:schemeClr val="tx1"/>
                </a:solidFill>
              </a:rPr>
              <a:t> Hastalığında bu </a:t>
            </a:r>
            <a:r>
              <a:rPr lang="tr-TR" sz="5100" b="1" i="1" dirty="0" err="1">
                <a:solidFill>
                  <a:schemeClr val="tx1"/>
                </a:solidFill>
              </a:rPr>
              <a:t>membranın</a:t>
            </a:r>
            <a:r>
              <a:rPr lang="tr-TR" sz="5100" b="1" i="1" dirty="0">
                <a:solidFill>
                  <a:schemeClr val="tx1"/>
                </a:solidFill>
              </a:rPr>
              <a:t> titreşmesindeki asimetri artacaktır.</a:t>
            </a:r>
          </a:p>
          <a:p>
            <a:pPr algn="just"/>
            <a:r>
              <a:rPr lang="tr-TR" sz="5100" b="1" i="1" dirty="0">
                <a:solidFill>
                  <a:schemeClr val="tx1"/>
                </a:solidFill>
              </a:rPr>
              <a:t> Yani </a:t>
            </a:r>
            <a:r>
              <a:rPr lang="tr-TR" sz="5100" b="1" i="1" dirty="0" err="1">
                <a:solidFill>
                  <a:schemeClr val="tx1"/>
                </a:solidFill>
              </a:rPr>
              <a:t>Meniere</a:t>
            </a:r>
            <a:r>
              <a:rPr lang="tr-TR" sz="5100" b="1" i="1" dirty="0">
                <a:solidFill>
                  <a:schemeClr val="tx1"/>
                </a:solidFill>
              </a:rPr>
              <a:t> Hastalığında SP </a:t>
            </a:r>
            <a:r>
              <a:rPr lang="tr-TR" sz="5100" b="1" i="1" dirty="0" err="1">
                <a:solidFill>
                  <a:schemeClr val="tx1"/>
                </a:solidFill>
              </a:rPr>
              <a:t>amplitüdleri</a:t>
            </a:r>
            <a:r>
              <a:rPr lang="tr-TR" sz="5100" b="1" i="1" dirty="0">
                <a:solidFill>
                  <a:schemeClr val="tx1"/>
                </a:solidFill>
              </a:rPr>
              <a:t> artacaktır. Bu durumda SP/AP </a:t>
            </a:r>
            <a:r>
              <a:rPr lang="tr-TR" sz="5100" b="1" i="1" dirty="0" err="1">
                <a:solidFill>
                  <a:schemeClr val="tx1"/>
                </a:solidFill>
              </a:rPr>
              <a:t>amplitüd</a:t>
            </a:r>
            <a:r>
              <a:rPr lang="tr-TR" sz="5100" b="1" i="1" dirty="0">
                <a:solidFill>
                  <a:schemeClr val="tx1"/>
                </a:solidFill>
              </a:rPr>
              <a:t> oranında artış olacaktır.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9730" y="2347415"/>
            <a:ext cx="3277047" cy="201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9730" y="4435522"/>
            <a:ext cx="3277047" cy="230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52995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9"/>
            <a:ext cx="8911687" cy="1280890"/>
          </a:xfrm>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813577" y="1924334"/>
            <a:ext cx="6719988" cy="4933666"/>
          </a:xfrm>
        </p:spPr>
        <p:txBody>
          <a:bodyPr>
            <a:normAutofit fontScale="70000" lnSpcReduction="20000"/>
          </a:bodyPr>
          <a:lstStyle/>
          <a:p>
            <a:pPr marL="0" indent="0" algn="ctr">
              <a:buNone/>
            </a:pPr>
            <a:r>
              <a:rPr lang="tr-TR" sz="5100" b="1" i="1" dirty="0">
                <a:solidFill>
                  <a:srgbClr val="00B0F0"/>
                </a:solidFill>
              </a:rPr>
              <a:t>ANALİZ</a:t>
            </a:r>
          </a:p>
          <a:p>
            <a:pPr marL="0" indent="0" algn="ctr">
              <a:buNone/>
            </a:pPr>
            <a:r>
              <a:rPr lang="tr-TR" sz="5100" b="1" i="1" u="sng" dirty="0">
                <a:solidFill>
                  <a:srgbClr val="FF0000"/>
                </a:solidFill>
              </a:rPr>
              <a:t>Eğri altında kalan alan analizi</a:t>
            </a:r>
          </a:p>
          <a:p>
            <a:pPr algn="just"/>
            <a:r>
              <a:rPr lang="tr-TR" sz="4000" b="1" dirty="0">
                <a:solidFill>
                  <a:schemeClr val="tx1"/>
                </a:solidFill>
              </a:rPr>
              <a:t>SP/AP alan analizi potansiyellerin değerlendirilmesinde daha </a:t>
            </a:r>
            <a:r>
              <a:rPr lang="tr-TR" sz="4000" b="1" dirty="0" err="1">
                <a:solidFill>
                  <a:schemeClr val="tx1"/>
                </a:solidFill>
              </a:rPr>
              <a:t>hasssas</a:t>
            </a:r>
            <a:r>
              <a:rPr lang="tr-TR" sz="4000" b="1" dirty="0">
                <a:solidFill>
                  <a:schemeClr val="tx1"/>
                </a:solidFill>
              </a:rPr>
              <a:t> bir yöntemdir. Şekilde gösterildiği şekilde alana analizleri yapmak mümkündür.</a:t>
            </a:r>
          </a:p>
          <a:p>
            <a:pPr algn="just"/>
            <a:r>
              <a:rPr lang="tr-TR" sz="4000" b="1" dirty="0" err="1">
                <a:solidFill>
                  <a:schemeClr val="tx1"/>
                </a:solidFill>
              </a:rPr>
              <a:t>Meniere</a:t>
            </a:r>
            <a:r>
              <a:rPr lang="tr-TR" sz="4000" b="1" dirty="0">
                <a:solidFill>
                  <a:schemeClr val="tx1"/>
                </a:solidFill>
              </a:rPr>
              <a:t> Hastalığında SP alanı /AP alanı ARTACAKTIR.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6948" y="2224585"/>
            <a:ext cx="4433172" cy="4203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4737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9"/>
            <a:ext cx="8911687" cy="1280890"/>
          </a:xfrm>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813577" y="1924334"/>
            <a:ext cx="9640608" cy="4933666"/>
          </a:xfrm>
        </p:spPr>
        <p:txBody>
          <a:bodyPr>
            <a:normAutofit/>
          </a:bodyPr>
          <a:lstStyle/>
          <a:p>
            <a:pPr marL="0" indent="0" algn="ctr">
              <a:buNone/>
            </a:pPr>
            <a:r>
              <a:rPr lang="tr-TR" sz="5100" b="1" i="1" dirty="0">
                <a:solidFill>
                  <a:srgbClr val="00B0F0"/>
                </a:solidFill>
              </a:rPr>
              <a:t>ANALİZ</a:t>
            </a:r>
          </a:p>
          <a:p>
            <a:pPr marL="0" indent="0" algn="ctr">
              <a:buNone/>
            </a:pPr>
            <a:r>
              <a:rPr lang="nn-NO" sz="5100" b="1" i="1" u="sng" dirty="0">
                <a:solidFill>
                  <a:srgbClr val="FF0000"/>
                </a:solidFill>
              </a:rPr>
              <a:t>Latans Analizi</a:t>
            </a:r>
          </a:p>
          <a:p>
            <a:pPr marL="0" indent="0" algn="ctr">
              <a:buNone/>
            </a:pPr>
            <a:r>
              <a:rPr lang="nn-NO" sz="5100" b="1" dirty="0">
                <a:solidFill>
                  <a:srgbClr val="FF0000"/>
                </a:solidFill>
              </a:rPr>
              <a:t>	Meniere Hastalığı olan bir kişide latansları artmış olarak tespit edilir.</a:t>
            </a:r>
          </a:p>
        </p:txBody>
      </p:sp>
    </p:spTree>
    <p:extLst>
      <p:ext uri="{BB962C8B-B14F-4D97-AF65-F5344CB8AC3E}">
        <p14:creationId xmlns:p14="http://schemas.microsoft.com/office/powerpoint/2010/main" val="23573050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9"/>
            <a:ext cx="8911687" cy="1280890"/>
          </a:xfrm>
        </p:spPr>
        <p:txBody>
          <a:bodyPr>
            <a:normAutofit fontScale="90000"/>
          </a:bodyPr>
          <a:lstStyle/>
          <a:p>
            <a:pPr algn="ctr"/>
            <a:r>
              <a:rPr lang="tr-TR" sz="6000" b="1" u="sng" dirty="0">
                <a:solidFill>
                  <a:srgbClr val="7030A0"/>
                </a:solidFill>
              </a:rPr>
              <a:t>ELEKTRİKSEL ODYOMETRİ</a:t>
            </a:r>
            <a:br>
              <a:rPr lang="tr-TR" sz="5400" b="1" u="sng" dirty="0">
                <a:solidFill>
                  <a:srgbClr val="7030A0"/>
                </a:solidFill>
              </a:rPr>
            </a:br>
            <a:r>
              <a:rPr lang="tr-TR" sz="4000" b="1" dirty="0">
                <a:solidFill>
                  <a:srgbClr val="FF0000"/>
                </a:solidFill>
              </a:rPr>
              <a:t>ASSR</a:t>
            </a:r>
            <a:br>
              <a:rPr lang="tr-TR" sz="4000" b="1" dirty="0">
                <a:solidFill>
                  <a:srgbClr val="FF0000"/>
                </a:solidFill>
              </a:rPr>
            </a:br>
            <a:r>
              <a:rPr lang="tr-TR" sz="4000" b="1" dirty="0">
                <a:solidFill>
                  <a:srgbClr val="FF0000"/>
                </a:solidFill>
              </a:rPr>
              <a:t>(AUDİTORY STEADY STATE RESPONSE)</a:t>
            </a:r>
            <a:br>
              <a:rPr lang="tr-TR" sz="4000" b="1" dirty="0">
                <a:solidFill>
                  <a:srgbClr val="FF0000"/>
                </a:solidFill>
              </a:rPr>
            </a:br>
            <a:r>
              <a:rPr lang="tr-TR" sz="4000" b="1" dirty="0">
                <a:solidFill>
                  <a:srgbClr val="FF0000"/>
                </a:solidFill>
              </a:rPr>
              <a:t>(İŞİTSEL KARARLI DURUM CEVABI)</a:t>
            </a:r>
          </a:p>
        </p:txBody>
      </p:sp>
      <p:sp>
        <p:nvSpPr>
          <p:cNvPr id="5" name="İçerik Yer Tutucusu 4"/>
          <p:cNvSpPr>
            <a:spLocks noGrp="1"/>
          </p:cNvSpPr>
          <p:nvPr>
            <p:ph idx="1"/>
          </p:nvPr>
        </p:nvSpPr>
        <p:spPr>
          <a:xfrm>
            <a:off x="813577" y="3179928"/>
            <a:ext cx="9640608" cy="3678072"/>
          </a:xfrm>
        </p:spPr>
        <p:txBody>
          <a:bodyPr>
            <a:normAutofit/>
          </a:bodyPr>
          <a:lstStyle/>
          <a:p>
            <a:r>
              <a:rPr lang="en-US" sz="3000" b="1" dirty="0">
                <a:solidFill>
                  <a:srgbClr val="C00000"/>
                </a:solidFill>
              </a:rPr>
              <a:t>SSEP</a:t>
            </a:r>
            <a:r>
              <a:rPr lang="en-US" sz="3000" b="1" dirty="0">
                <a:solidFill>
                  <a:srgbClr val="7030A0"/>
                </a:solidFill>
              </a:rPr>
              <a:t> Steady State Evoked Potential</a:t>
            </a:r>
          </a:p>
          <a:p>
            <a:r>
              <a:rPr lang="en-US" sz="3000" b="1" dirty="0">
                <a:solidFill>
                  <a:srgbClr val="C00000"/>
                </a:solidFill>
              </a:rPr>
              <a:t>SSER</a:t>
            </a:r>
            <a:r>
              <a:rPr lang="en-US" sz="3000" b="1" dirty="0">
                <a:solidFill>
                  <a:srgbClr val="7030A0"/>
                </a:solidFill>
              </a:rPr>
              <a:t> Steady State Evoked Response</a:t>
            </a:r>
          </a:p>
          <a:p>
            <a:r>
              <a:rPr lang="en-US" sz="3000" b="1" dirty="0">
                <a:solidFill>
                  <a:srgbClr val="C00000"/>
                </a:solidFill>
              </a:rPr>
              <a:t>ASSEP</a:t>
            </a:r>
            <a:r>
              <a:rPr lang="en-US" sz="3000" b="1" dirty="0">
                <a:solidFill>
                  <a:srgbClr val="7030A0"/>
                </a:solidFill>
              </a:rPr>
              <a:t> Auditory Steady State Evoked Potential</a:t>
            </a:r>
          </a:p>
          <a:p>
            <a:r>
              <a:rPr lang="en-US" sz="3000" b="1" dirty="0">
                <a:solidFill>
                  <a:srgbClr val="C00000"/>
                </a:solidFill>
              </a:rPr>
              <a:t>AMFR</a:t>
            </a:r>
            <a:r>
              <a:rPr lang="en-US" sz="3000" b="1" dirty="0">
                <a:solidFill>
                  <a:srgbClr val="7030A0"/>
                </a:solidFill>
              </a:rPr>
              <a:t> Amplitude Modulation Following Response</a:t>
            </a:r>
          </a:p>
          <a:p>
            <a:r>
              <a:rPr lang="en-US" sz="3000" b="1" dirty="0">
                <a:solidFill>
                  <a:srgbClr val="C00000"/>
                </a:solidFill>
              </a:rPr>
              <a:t>FFR </a:t>
            </a:r>
            <a:r>
              <a:rPr lang="en-US" sz="3000" b="1" dirty="0">
                <a:solidFill>
                  <a:srgbClr val="7030A0"/>
                </a:solidFill>
              </a:rPr>
              <a:t>Frequency Following Response</a:t>
            </a:r>
          </a:p>
          <a:p>
            <a:pPr marL="0" indent="0" algn="ctr">
              <a:buNone/>
            </a:pPr>
            <a:endParaRPr lang="nn-NO" sz="5100" b="1" dirty="0">
              <a:solidFill>
                <a:srgbClr val="FF0000"/>
              </a:solidFill>
            </a:endParaRPr>
          </a:p>
        </p:txBody>
      </p:sp>
    </p:spTree>
    <p:extLst>
      <p:ext uri="{BB962C8B-B14F-4D97-AF65-F5344CB8AC3E}">
        <p14:creationId xmlns:p14="http://schemas.microsoft.com/office/powerpoint/2010/main" val="547036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8"/>
            <a:ext cx="8911687" cy="1477645"/>
          </a:xfrm>
        </p:spPr>
        <p:txBody>
          <a:bodyPr>
            <a:normAutofit/>
          </a:bodyPr>
          <a:lstStyle/>
          <a:p>
            <a:pPr algn="ctr"/>
            <a:r>
              <a:rPr lang="tr-TR" sz="4800" b="1" u="sng" dirty="0">
                <a:solidFill>
                  <a:srgbClr val="7030A0"/>
                </a:solidFill>
              </a:rPr>
              <a:t>ELEKTRİKSEL ODYOMETRİ</a:t>
            </a:r>
            <a:br>
              <a:rPr lang="tr-TR" sz="5400" b="1" u="sng" dirty="0">
                <a:solidFill>
                  <a:srgbClr val="7030A0"/>
                </a:solidFill>
              </a:rPr>
            </a:br>
            <a:r>
              <a:rPr lang="tr-TR" sz="4000" b="1" dirty="0">
                <a:solidFill>
                  <a:srgbClr val="FF0000"/>
                </a:solidFill>
              </a:rPr>
              <a:t>ASSR</a:t>
            </a:r>
          </a:p>
        </p:txBody>
      </p:sp>
      <p:sp>
        <p:nvSpPr>
          <p:cNvPr id="5" name="İçerik Yer Tutucusu 4"/>
          <p:cNvSpPr>
            <a:spLocks noGrp="1"/>
          </p:cNvSpPr>
          <p:nvPr>
            <p:ph idx="1"/>
          </p:nvPr>
        </p:nvSpPr>
        <p:spPr>
          <a:xfrm>
            <a:off x="813577" y="2306472"/>
            <a:ext cx="9640608" cy="4094328"/>
          </a:xfrm>
        </p:spPr>
        <p:txBody>
          <a:bodyPr>
            <a:normAutofit fontScale="92500" lnSpcReduction="10000"/>
          </a:bodyPr>
          <a:lstStyle/>
          <a:p>
            <a:r>
              <a:rPr lang="en-US" sz="3000" b="1" dirty="0" err="1">
                <a:solidFill>
                  <a:srgbClr val="C00000"/>
                </a:solidFill>
              </a:rPr>
              <a:t>ABR’ye</a:t>
            </a:r>
            <a:r>
              <a:rPr lang="en-US" sz="3000" b="1" dirty="0">
                <a:solidFill>
                  <a:srgbClr val="C00000"/>
                </a:solidFill>
              </a:rPr>
              <a:t> </a:t>
            </a:r>
            <a:r>
              <a:rPr lang="en-US" sz="3000" b="1" dirty="0" err="1">
                <a:solidFill>
                  <a:srgbClr val="C00000"/>
                </a:solidFill>
              </a:rPr>
              <a:t>alternatif</a:t>
            </a:r>
            <a:r>
              <a:rPr lang="en-US" sz="3000" b="1" dirty="0">
                <a:solidFill>
                  <a:srgbClr val="C00000"/>
                </a:solidFill>
              </a:rPr>
              <a:t> </a:t>
            </a:r>
            <a:r>
              <a:rPr lang="en-US" sz="3000" b="1" dirty="0" err="1">
                <a:solidFill>
                  <a:srgbClr val="C00000"/>
                </a:solidFill>
              </a:rPr>
              <a:t>olarak</a:t>
            </a:r>
            <a:r>
              <a:rPr lang="en-US" sz="3000" b="1" dirty="0">
                <a:solidFill>
                  <a:srgbClr val="C00000"/>
                </a:solidFill>
              </a:rPr>
              <a:t> </a:t>
            </a:r>
            <a:r>
              <a:rPr lang="en-US" sz="3000" b="1" dirty="0" err="1">
                <a:solidFill>
                  <a:srgbClr val="C00000"/>
                </a:solidFill>
              </a:rPr>
              <a:t>geliştirilmiş</a:t>
            </a:r>
            <a:r>
              <a:rPr lang="en-US" sz="3000" b="1" dirty="0">
                <a:solidFill>
                  <a:srgbClr val="C00000"/>
                </a:solidFill>
              </a:rPr>
              <a:t> </a:t>
            </a:r>
            <a:r>
              <a:rPr lang="en-US" sz="3000" b="1" dirty="0" err="1">
                <a:solidFill>
                  <a:srgbClr val="C00000"/>
                </a:solidFill>
              </a:rPr>
              <a:t>bir</a:t>
            </a:r>
            <a:r>
              <a:rPr lang="en-US" sz="3000" b="1" dirty="0">
                <a:solidFill>
                  <a:srgbClr val="C00000"/>
                </a:solidFill>
              </a:rPr>
              <a:t> </a:t>
            </a:r>
            <a:r>
              <a:rPr lang="en-US" sz="3000" b="1" dirty="0" err="1">
                <a:solidFill>
                  <a:srgbClr val="C00000"/>
                </a:solidFill>
              </a:rPr>
              <a:t>yöntemdir</a:t>
            </a:r>
            <a:r>
              <a:rPr lang="en-US" sz="3000" b="1" dirty="0">
                <a:solidFill>
                  <a:srgbClr val="C00000"/>
                </a:solidFill>
              </a:rPr>
              <a:t>.</a:t>
            </a:r>
          </a:p>
          <a:p>
            <a:r>
              <a:rPr lang="en-US" sz="3000" b="1" dirty="0" err="1">
                <a:solidFill>
                  <a:srgbClr val="C00000"/>
                </a:solidFill>
              </a:rPr>
              <a:t>Uyuyan</a:t>
            </a:r>
            <a:r>
              <a:rPr lang="en-US" sz="3000" b="1" dirty="0">
                <a:solidFill>
                  <a:srgbClr val="C00000"/>
                </a:solidFill>
              </a:rPr>
              <a:t> </a:t>
            </a:r>
            <a:r>
              <a:rPr lang="en-US" sz="3000" b="1" dirty="0" err="1">
                <a:solidFill>
                  <a:srgbClr val="C00000"/>
                </a:solidFill>
              </a:rPr>
              <a:t>ve</a:t>
            </a:r>
            <a:r>
              <a:rPr lang="en-US" sz="3000" b="1" dirty="0">
                <a:solidFill>
                  <a:srgbClr val="C00000"/>
                </a:solidFill>
              </a:rPr>
              <a:t> </a:t>
            </a:r>
            <a:r>
              <a:rPr lang="en-US" sz="3000" b="1" dirty="0" err="1">
                <a:solidFill>
                  <a:srgbClr val="C00000"/>
                </a:solidFill>
              </a:rPr>
              <a:t>uyanık</a:t>
            </a:r>
            <a:r>
              <a:rPr lang="en-US" sz="3000" b="1" dirty="0">
                <a:solidFill>
                  <a:srgbClr val="C00000"/>
                </a:solidFill>
              </a:rPr>
              <a:t> </a:t>
            </a:r>
            <a:r>
              <a:rPr lang="en-US" sz="3000" b="1" dirty="0" err="1">
                <a:solidFill>
                  <a:srgbClr val="C00000"/>
                </a:solidFill>
              </a:rPr>
              <a:t>bireylerdeki</a:t>
            </a:r>
            <a:r>
              <a:rPr lang="en-US" sz="3000" b="1" dirty="0">
                <a:solidFill>
                  <a:srgbClr val="C00000"/>
                </a:solidFill>
              </a:rPr>
              <a:t> </a:t>
            </a:r>
            <a:r>
              <a:rPr lang="en-US" sz="3000" b="1" dirty="0" err="1">
                <a:solidFill>
                  <a:srgbClr val="C00000"/>
                </a:solidFill>
              </a:rPr>
              <a:t>işitsel</a:t>
            </a:r>
            <a:r>
              <a:rPr lang="en-US" sz="3000" b="1" dirty="0">
                <a:solidFill>
                  <a:srgbClr val="C00000"/>
                </a:solidFill>
              </a:rPr>
              <a:t> </a:t>
            </a:r>
            <a:r>
              <a:rPr lang="en-US" sz="3000" b="1" dirty="0" err="1">
                <a:solidFill>
                  <a:srgbClr val="C00000"/>
                </a:solidFill>
              </a:rPr>
              <a:t>uyaranlara</a:t>
            </a:r>
            <a:r>
              <a:rPr lang="en-US" sz="3000" b="1" dirty="0">
                <a:solidFill>
                  <a:srgbClr val="C00000"/>
                </a:solidFill>
              </a:rPr>
              <a:t> </a:t>
            </a:r>
            <a:r>
              <a:rPr lang="en-US" sz="3000" b="1" dirty="0" err="1">
                <a:solidFill>
                  <a:srgbClr val="C00000"/>
                </a:solidFill>
              </a:rPr>
              <a:t>karşı</a:t>
            </a:r>
            <a:r>
              <a:rPr lang="en-US" sz="3000" b="1" dirty="0">
                <a:solidFill>
                  <a:srgbClr val="C00000"/>
                </a:solidFill>
              </a:rPr>
              <a:t> </a:t>
            </a:r>
            <a:r>
              <a:rPr lang="en-US" sz="3000" b="1" dirty="0" err="1">
                <a:solidFill>
                  <a:srgbClr val="C00000"/>
                </a:solidFill>
              </a:rPr>
              <a:t>beyindeki</a:t>
            </a:r>
            <a:r>
              <a:rPr lang="en-US" sz="3000" b="1" dirty="0">
                <a:solidFill>
                  <a:srgbClr val="C00000"/>
                </a:solidFill>
              </a:rPr>
              <a:t> </a:t>
            </a:r>
            <a:r>
              <a:rPr lang="en-US" sz="3000" b="1" dirty="0" err="1">
                <a:solidFill>
                  <a:srgbClr val="C00000"/>
                </a:solidFill>
              </a:rPr>
              <a:t>cevapları</a:t>
            </a:r>
            <a:r>
              <a:rPr lang="en-US" sz="3000" b="1" dirty="0">
                <a:solidFill>
                  <a:srgbClr val="C00000"/>
                </a:solidFill>
              </a:rPr>
              <a:t> </a:t>
            </a:r>
            <a:r>
              <a:rPr lang="en-US" sz="3000" b="1" dirty="0" err="1">
                <a:solidFill>
                  <a:srgbClr val="C00000"/>
                </a:solidFill>
              </a:rPr>
              <a:t>ölçme</a:t>
            </a:r>
            <a:r>
              <a:rPr lang="en-US" sz="3000" b="1" dirty="0">
                <a:solidFill>
                  <a:srgbClr val="C00000"/>
                </a:solidFill>
              </a:rPr>
              <a:t> </a:t>
            </a:r>
            <a:r>
              <a:rPr lang="en-US" sz="3000" b="1" dirty="0" err="1">
                <a:solidFill>
                  <a:srgbClr val="C00000"/>
                </a:solidFill>
              </a:rPr>
              <a:t>ile</a:t>
            </a:r>
            <a:r>
              <a:rPr lang="en-US" sz="3000" b="1" dirty="0">
                <a:solidFill>
                  <a:srgbClr val="C00000"/>
                </a:solidFill>
              </a:rPr>
              <a:t> </a:t>
            </a:r>
            <a:r>
              <a:rPr lang="en-US" sz="3000" b="1" dirty="0" err="1">
                <a:solidFill>
                  <a:srgbClr val="C00000"/>
                </a:solidFill>
              </a:rPr>
              <a:t>ilgili</a:t>
            </a:r>
            <a:r>
              <a:rPr lang="en-US" sz="3000" b="1" dirty="0">
                <a:solidFill>
                  <a:srgbClr val="C00000"/>
                </a:solidFill>
              </a:rPr>
              <a:t> </a:t>
            </a:r>
            <a:r>
              <a:rPr lang="en-US" sz="3000" b="1" dirty="0" err="1">
                <a:solidFill>
                  <a:srgbClr val="C00000"/>
                </a:solidFill>
              </a:rPr>
              <a:t>bir</a:t>
            </a:r>
            <a:r>
              <a:rPr lang="en-US" sz="3000" b="1" dirty="0">
                <a:solidFill>
                  <a:srgbClr val="C00000"/>
                </a:solidFill>
              </a:rPr>
              <a:t> </a:t>
            </a:r>
            <a:r>
              <a:rPr lang="en-US" sz="3000" b="1" dirty="0" err="1">
                <a:solidFill>
                  <a:srgbClr val="C00000"/>
                </a:solidFill>
              </a:rPr>
              <a:t>yöntemdir</a:t>
            </a:r>
            <a:r>
              <a:rPr lang="en-US" sz="3000" b="1" dirty="0">
                <a:solidFill>
                  <a:srgbClr val="C00000"/>
                </a:solidFill>
              </a:rPr>
              <a:t>. </a:t>
            </a:r>
          </a:p>
          <a:p>
            <a:r>
              <a:rPr lang="en-US" sz="3000" b="1" dirty="0">
                <a:solidFill>
                  <a:srgbClr val="C00000"/>
                </a:solidFill>
              </a:rPr>
              <a:t>ASSR </a:t>
            </a:r>
            <a:r>
              <a:rPr lang="en-US" sz="3000" b="1" dirty="0" err="1">
                <a:solidFill>
                  <a:srgbClr val="C00000"/>
                </a:solidFill>
              </a:rPr>
              <a:t>kaydında</a:t>
            </a:r>
            <a:r>
              <a:rPr lang="en-US" sz="3000" b="1" dirty="0">
                <a:solidFill>
                  <a:srgbClr val="C00000"/>
                </a:solidFill>
              </a:rPr>
              <a:t> </a:t>
            </a:r>
            <a:r>
              <a:rPr lang="en-US" sz="3000" b="1" dirty="0" err="1">
                <a:solidFill>
                  <a:srgbClr val="C00000"/>
                </a:solidFill>
              </a:rPr>
              <a:t>kullanılmakta</a:t>
            </a:r>
            <a:r>
              <a:rPr lang="en-US" sz="3000" b="1" dirty="0">
                <a:solidFill>
                  <a:srgbClr val="C00000"/>
                </a:solidFill>
              </a:rPr>
              <a:t> </a:t>
            </a:r>
            <a:r>
              <a:rPr lang="en-US" sz="3000" b="1" dirty="0" err="1">
                <a:solidFill>
                  <a:srgbClr val="C00000"/>
                </a:solidFill>
              </a:rPr>
              <a:t>olan</a:t>
            </a:r>
            <a:r>
              <a:rPr lang="en-US" sz="3000" b="1" dirty="0">
                <a:solidFill>
                  <a:srgbClr val="C00000"/>
                </a:solidFill>
              </a:rPr>
              <a:t> </a:t>
            </a:r>
            <a:r>
              <a:rPr lang="en-US" sz="3000" b="1" dirty="0" err="1">
                <a:solidFill>
                  <a:srgbClr val="C00000"/>
                </a:solidFill>
              </a:rPr>
              <a:t>eşsiz</a:t>
            </a:r>
            <a:r>
              <a:rPr lang="en-US" sz="3000" b="1" dirty="0">
                <a:solidFill>
                  <a:srgbClr val="C00000"/>
                </a:solidFill>
              </a:rPr>
              <a:t> </a:t>
            </a:r>
            <a:r>
              <a:rPr lang="en-US" sz="3000" b="1" dirty="0" err="1">
                <a:solidFill>
                  <a:srgbClr val="C00000"/>
                </a:solidFill>
              </a:rPr>
              <a:t>yöntem</a:t>
            </a:r>
            <a:r>
              <a:rPr lang="en-US" sz="3000" b="1" dirty="0">
                <a:solidFill>
                  <a:srgbClr val="C00000"/>
                </a:solidFill>
              </a:rPr>
              <a:t> </a:t>
            </a:r>
            <a:r>
              <a:rPr lang="en-US" sz="3000" b="1" dirty="0" err="1">
                <a:solidFill>
                  <a:srgbClr val="C00000"/>
                </a:solidFill>
              </a:rPr>
              <a:t>sayesinde</a:t>
            </a:r>
            <a:r>
              <a:rPr lang="en-US" sz="3000" b="1" dirty="0">
                <a:solidFill>
                  <a:srgbClr val="C00000"/>
                </a:solidFill>
              </a:rPr>
              <a:t> </a:t>
            </a:r>
            <a:r>
              <a:rPr lang="en-US" sz="3000" b="1" dirty="0" err="1">
                <a:solidFill>
                  <a:srgbClr val="C00000"/>
                </a:solidFill>
              </a:rPr>
              <a:t>davranışsal</a:t>
            </a:r>
            <a:r>
              <a:rPr lang="en-US" sz="3000" b="1" dirty="0">
                <a:solidFill>
                  <a:srgbClr val="C00000"/>
                </a:solidFill>
              </a:rPr>
              <a:t> </a:t>
            </a:r>
            <a:r>
              <a:rPr lang="en-US" sz="3000" b="1" dirty="0" err="1">
                <a:solidFill>
                  <a:srgbClr val="C00000"/>
                </a:solidFill>
              </a:rPr>
              <a:t>testler</a:t>
            </a:r>
            <a:r>
              <a:rPr lang="en-US" sz="3000" b="1" dirty="0">
                <a:solidFill>
                  <a:srgbClr val="C00000"/>
                </a:solidFill>
              </a:rPr>
              <a:t> </a:t>
            </a:r>
            <a:r>
              <a:rPr lang="en-US" sz="3000" b="1" dirty="0" err="1">
                <a:solidFill>
                  <a:srgbClr val="C00000"/>
                </a:solidFill>
              </a:rPr>
              <a:t>ile</a:t>
            </a:r>
            <a:r>
              <a:rPr lang="en-US" sz="3000" b="1" dirty="0">
                <a:solidFill>
                  <a:srgbClr val="C00000"/>
                </a:solidFill>
              </a:rPr>
              <a:t> </a:t>
            </a:r>
            <a:r>
              <a:rPr lang="en-US" sz="3000" b="1" dirty="0" err="1">
                <a:solidFill>
                  <a:srgbClr val="C00000"/>
                </a:solidFill>
              </a:rPr>
              <a:t>cevap</a:t>
            </a:r>
            <a:r>
              <a:rPr lang="en-US" sz="3000" b="1" dirty="0">
                <a:solidFill>
                  <a:srgbClr val="C00000"/>
                </a:solidFill>
              </a:rPr>
              <a:t> </a:t>
            </a:r>
            <a:r>
              <a:rPr lang="en-US" sz="3000" b="1" dirty="0" err="1">
                <a:solidFill>
                  <a:srgbClr val="C00000"/>
                </a:solidFill>
              </a:rPr>
              <a:t>elde</a:t>
            </a:r>
            <a:r>
              <a:rPr lang="en-US" sz="3000" b="1" dirty="0">
                <a:solidFill>
                  <a:srgbClr val="C00000"/>
                </a:solidFill>
              </a:rPr>
              <a:t> </a:t>
            </a:r>
            <a:r>
              <a:rPr lang="en-US" sz="3000" b="1" dirty="0" err="1">
                <a:solidFill>
                  <a:srgbClr val="C00000"/>
                </a:solidFill>
              </a:rPr>
              <a:t>edilmesi</a:t>
            </a:r>
            <a:r>
              <a:rPr lang="en-US" sz="3000" b="1" dirty="0">
                <a:solidFill>
                  <a:srgbClr val="C00000"/>
                </a:solidFill>
              </a:rPr>
              <a:t> </a:t>
            </a:r>
            <a:r>
              <a:rPr lang="en-US" sz="3000" b="1" dirty="0" err="1">
                <a:solidFill>
                  <a:srgbClr val="C00000"/>
                </a:solidFill>
              </a:rPr>
              <a:t>mümkün</a:t>
            </a:r>
            <a:r>
              <a:rPr lang="en-US" sz="3000" b="1" dirty="0">
                <a:solidFill>
                  <a:srgbClr val="C00000"/>
                </a:solidFill>
              </a:rPr>
              <a:t> </a:t>
            </a:r>
            <a:r>
              <a:rPr lang="en-US" sz="3000" b="1" dirty="0" err="1">
                <a:solidFill>
                  <a:srgbClr val="C00000"/>
                </a:solidFill>
              </a:rPr>
              <a:t>olmayan</a:t>
            </a:r>
            <a:r>
              <a:rPr lang="en-US" sz="3000" b="1" dirty="0">
                <a:solidFill>
                  <a:srgbClr val="C00000"/>
                </a:solidFill>
              </a:rPr>
              <a:t> </a:t>
            </a:r>
            <a:r>
              <a:rPr lang="en-US" sz="3000" b="1" dirty="0" err="1">
                <a:solidFill>
                  <a:srgbClr val="C00000"/>
                </a:solidFill>
              </a:rPr>
              <a:t>hastalarda</a:t>
            </a:r>
            <a:r>
              <a:rPr lang="en-US" sz="3000" b="1" dirty="0">
                <a:solidFill>
                  <a:srgbClr val="C00000"/>
                </a:solidFill>
              </a:rPr>
              <a:t> </a:t>
            </a:r>
            <a:r>
              <a:rPr lang="en-US" sz="3000" b="1" dirty="0" err="1">
                <a:solidFill>
                  <a:srgbClr val="C00000"/>
                </a:solidFill>
              </a:rPr>
              <a:t>işitme</a:t>
            </a:r>
            <a:r>
              <a:rPr lang="en-US" sz="3000" b="1" dirty="0">
                <a:solidFill>
                  <a:srgbClr val="C00000"/>
                </a:solidFill>
              </a:rPr>
              <a:t> </a:t>
            </a:r>
            <a:r>
              <a:rPr lang="en-US" sz="3000" b="1" dirty="0" err="1">
                <a:solidFill>
                  <a:srgbClr val="C00000"/>
                </a:solidFill>
              </a:rPr>
              <a:t>hassasiyetinin</a:t>
            </a:r>
            <a:r>
              <a:rPr lang="en-US" sz="3000" b="1" dirty="0">
                <a:solidFill>
                  <a:srgbClr val="C00000"/>
                </a:solidFill>
              </a:rPr>
              <a:t> </a:t>
            </a:r>
            <a:r>
              <a:rPr lang="en-US" sz="3000" b="1" dirty="0">
                <a:solidFill>
                  <a:srgbClr val="7030A0"/>
                </a:solidFill>
              </a:rPr>
              <a:t>OBJEKTİF</a:t>
            </a:r>
            <a:r>
              <a:rPr lang="en-US" sz="3000" b="1" dirty="0">
                <a:solidFill>
                  <a:srgbClr val="C00000"/>
                </a:solidFill>
              </a:rPr>
              <a:t> </a:t>
            </a:r>
            <a:r>
              <a:rPr lang="en-US" sz="3000" b="1" dirty="0" err="1">
                <a:solidFill>
                  <a:srgbClr val="C00000"/>
                </a:solidFill>
              </a:rPr>
              <a:t>olarak</a:t>
            </a:r>
            <a:r>
              <a:rPr lang="en-US" sz="3000" b="1" dirty="0">
                <a:solidFill>
                  <a:srgbClr val="C00000"/>
                </a:solidFill>
              </a:rPr>
              <a:t> </a:t>
            </a:r>
            <a:r>
              <a:rPr lang="en-US" sz="3000" b="1" dirty="0" err="1">
                <a:solidFill>
                  <a:srgbClr val="C00000"/>
                </a:solidFill>
              </a:rPr>
              <a:t>değerlendirilmesini</a:t>
            </a:r>
            <a:r>
              <a:rPr lang="en-US" sz="3000" b="1" dirty="0">
                <a:solidFill>
                  <a:srgbClr val="C00000"/>
                </a:solidFill>
              </a:rPr>
              <a:t> </a:t>
            </a:r>
            <a:r>
              <a:rPr lang="en-US" sz="3000" b="1" dirty="0" err="1">
                <a:solidFill>
                  <a:srgbClr val="C00000"/>
                </a:solidFill>
              </a:rPr>
              <a:t>sağlayan</a:t>
            </a:r>
            <a:r>
              <a:rPr lang="en-US" sz="3000" b="1" dirty="0">
                <a:solidFill>
                  <a:srgbClr val="C00000"/>
                </a:solidFill>
              </a:rPr>
              <a:t> </a:t>
            </a:r>
            <a:r>
              <a:rPr lang="en-US" sz="3000" b="1" dirty="0" err="1">
                <a:solidFill>
                  <a:srgbClr val="C00000"/>
                </a:solidFill>
              </a:rPr>
              <a:t>bir</a:t>
            </a:r>
            <a:r>
              <a:rPr lang="en-US" sz="3000" b="1" dirty="0">
                <a:solidFill>
                  <a:srgbClr val="C00000"/>
                </a:solidFill>
              </a:rPr>
              <a:t> </a:t>
            </a:r>
            <a:r>
              <a:rPr lang="en-US" sz="3000" b="1" dirty="0" err="1">
                <a:solidFill>
                  <a:srgbClr val="C00000"/>
                </a:solidFill>
              </a:rPr>
              <a:t>testtir</a:t>
            </a:r>
            <a:r>
              <a:rPr lang="en-US" sz="3000" b="1" dirty="0">
                <a:solidFill>
                  <a:srgbClr val="C00000"/>
                </a:solidFill>
              </a:rPr>
              <a:t>.</a:t>
            </a:r>
          </a:p>
          <a:p>
            <a:pPr marL="0" indent="0" algn="ctr">
              <a:buNone/>
            </a:pPr>
            <a:endParaRPr lang="nn-NO" sz="5100" b="1" dirty="0">
              <a:solidFill>
                <a:srgbClr val="FF0000"/>
              </a:solidFill>
            </a:endParaRPr>
          </a:p>
        </p:txBody>
      </p:sp>
    </p:spTree>
    <p:extLst>
      <p:ext uri="{BB962C8B-B14F-4D97-AF65-F5344CB8AC3E}">
        <p14:creationId xmlns:p14="http://schemas.microsoft.com/office/powerpoint/2010/main" val="18203908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8"/>
            <a:ext cx="8911687" cy="1477645"/>
          </a:xfrm>
        </p:spPr>
        <p:txBody>
          <a:bodyPr>
            <a:normAutofit/>
          </a:bodyPr>
          <a:lstStyle/>
          <a:p>
            <a:pPr algn="ctr"/>
            <a:r>
              <a:rPr lang="tr-TR" sz="4800" b="1" u="sng" dirty="0">
                <a:solidFill>
                  <a:srgbClr val="7030A0"/>
                </a:solidFill>
              </a:rPr>
              <a:t>ELEKTRİKSEL ODYOMETRİ</a:t>
            </a:r>
            <a:br>
              <a:rPr lang="tr-TR" sz="5400" b="1" u="sng" dirty="0">
                <a:solidFill>
                  <a:srgbClr val="7030A0"/>
                </a:solidFill>
              </a:rPr>
            </a:br>
            <a:r>
              <a:rPr lang="tr-TR" sz="4000" b="1" dirty="0">
                <a:solidFill>
                  <a:srgbClr val="FF0000"/>
                </a:solidFill>
              </a:rPr>
              <a:t>ASSR</a:t>
            </a:r>
          </a:p>
        </p:txBody>
      </p:sp>
      <p:sp>
        <p:nvSpPr>
          <p:cNvPr id="5" name="İçerik Yer Tutucusu 4"/>
          <p:cNvSpPr>
            <a:spLocks noGrp="1"/>
          </p:cNvSpPr>
          <p:nvPr>
            <p:ph idx="1"/>
          </p:nvPr>
        </p:nvSpPr>
        <p:spPr>
          <a:xfrm>
            <a:off x="813577" y="2306472"/>
            <a:ext cx="9640608" cy="4094328"/>
          </a:xfrm>
        </p:spPr>
        <p:txBody>
          <a:bodyPr>
            <a:normAutofit fontScale="92500" lnSpcReduction="10000"/>
          </a:bodyPr>
          <a:lstStyle/>
          <a:p>
            <a:pPr marL="0" indent="0" algn="ctr">
              <a:buNone/>
            </a:pPr>
            <a:r>
              <a:rPr lang="en-US" sz="3000" b="1" dirty="0">
                <a:solidFill>
                  <a:srgbClr val="C00000"/>
                </a:solidFill>
              </a:rPr>
              <a:t>TANIM</a:t>
            </a:r>
          </a:p>
          <a:p>
            <a:pPr algn="just"/>
            <a:r>
              <a:rPr lang="en-US" sz="3000" b="1" dirty="0">
                <a:solidFill>
                  <a:schemeClr val="tx1"/>
                </a:solidFill>
              </a:rPr>
              <a:t>SÜREKLİ, </a:t>
            </a:r>
            <a:endParaRPr lang="tr-TR" sz="3000" b="1" dirty="0">
              <a:solidFill>
                <a:schemeClr val="tx1"/>
              </a:solidFill>
            </a:endParaRPr>
          </a:p>
          <a:p>
            <a:pPr algn="just"/>
            <a:r>
              <a:rPr lang="en-US" sz="3000" b="1" dirty="0">
                <a:solidFill>
                  <a:schemeClr val="tx1"/>
                </a:solidFill>
              </a:rPr>
              <a:t>KESİNTİSİZ </a:t>
            </a:r>
            <a:endParaRPr lang="tr-TR" sz="3000" b="1" dirty="0">
              <a:solidFill>
                <a:schemeClr val="tx1"/>
              </a:solidFill>
            </a:endParaRPr>
          </a:p>
          <a:p>
            <a:pPr algn="just"/>
            <a:r>
              <a:rPr lang="en-US" sz="3000" b="1" dirty="0">
                <a:solidFill>
                  <a:schemeClr val="tx1"/>
                </a:solidFill>
              </a:rPr>
              <a:t>PERİYODİK OLARAK DEĞİŞTİRİLEREK (</a:t>
            </a:r>
            <a:r>
              <a:rPr lang="en-US" sz="3000" b="1" dirty="0" err="1">
                <a:solidFill>
                  <a:schemeClr val="tx1"/>
                </a:solidFill>
              </a:rPr>
              <a:t>modüle</a:t>
            </a:r>
            <a:r>
              <a:rPr lang="en-US" sz="3000" b="1" dirty="0">
                <a:solidFill>
                  <a:schemeClr val="tx1"/>
                </a:solidFill>
              </a:rPr>
              <a:t> </a:t>
            </a:r>
            <a:r>
              <a:rPr lang="en-US" sz="3000" b="1" dirty="0" err="1">
                <a:solidFill>
                  <a:schemeClr val="tx1"/>
                </a:solidFill>
              </a:rPr>
              <a:t>edilerek</a:t>
            </a:r>
            <a:r>
              <a:rPr lang="en-US" sz="3000" b="1" dirty="0">
                <a:solidFill>
                  <a:schemeClr val="tx1"/>
                </a:solidFill>
              </a:rPr>
              <a:t>) </a:t>
            </a:r>
            <a:r>
              <a:rPr lang="en-US" sz="3000" b="1" dirty="0" err="1">
                <a:solidFill>
                  <a:schemeClr val="tx1"/>
                </a:solidFill>
              </a:rPr>
              <a:t>verilen</a:t>
            </a:r>
            <a:r>
              <a:rPr lang="en-US" sz="3000" b="1" dirty="0">
                <a:solidFill>
                  <a:schemeClr val="tx1"/>
                </a:solidFill>
              </a:rPr>
              <a:t> </a:t>
            </a:r>
            <a:r>
              <a:rPr lang="en-US" sz="3000" b="1" dirty="0">
                <a:solidFill>
                  <a:schemeClr val="accent1"/>
                </a:solidFill>
              </a:rPr>
              <a:t>UYARANA KARŞI </a:t>
            </a:r>
            <a:endParaRPr lang="tr-TR" sz="3000" b="1" dirty="0">
              <a:solidFill>
                <a:schemeClr val="accent1"/>
              </a:solidFill>
            </a:endParaRPr>
          </a:p>
          <a:p>
            <a:pPr lvl="1" algn="just"/>
            <a:r>
              <a:rPr lang="tr-TR" sz="2800" b="1" dirty="0">
                <a:solidFill>
                  <a:schemeClr val="tx1"/>
                </a:solidFill>
              </a:rPr>
              <a:t>B</a:t>
            </a:r>
            <a:r>
              <a:rPr lang="en-US" sz="2800" b="1" dirty="0" err="1">
                <a:solidFill>
                  <a:schemeClr val="tx1"/>
                </a:solidFill>
              </a:rPr>
              <a:t>eyinde</a:t>
            </a:r>
            <a:r>
              <a:rPr lang="en-US" sz="2800" b="1" dirty="0">
                <a:solidFill>
                  <a:schemeClr val="tx1"/>
                </a:solidFill>
              </a:rPr>
              <a:t> </a:t>
            </a:r>
            <a:r>
              <a:rPr lang="en-US" sz="2800" b="1" dirty="0" err="1">
                <a:solidFill>
                  <a:schemeClr val="tx1"/>
                </a:solidFill>
              </a:rPr>
              <a:t>meydana</a:t>
            </a:r>
            <a:r>
              <a:rPr lang="en-US" sz="2800" b="1" dirty="0">
                <a:solidFill>
                  <a:schemeClr val="tx1"/>
                </a:solidFill>
              </a:rPr>
              <a:t> </a:t>
            </a:r>
            <a:r>
              <a:rPr lang="en-US" sz="2800" b="1" dirty="0" err="1">
                <a:solidFill>
                  <a:schemeClr val="tx1"/>
                </a:solidFill>
              </a:rPr>
              <a:t>gelen</a:t>
            </a:r>
            <a:r>
              <a:rPr lang="en-US" sz="2800" b="1" dirty="0">
                <a:solidFill>
                  <a:schemeClr val="tx1"/>
                </a:solidFill>
              </a:rPr>
              <a:t> </a:t>
            </a:r>
            <a:endParaRPr lang="tr-TR" sz="2800" b="1" dirty="0">
              <a:solidFill>
                <a:schemeClr val="tx1"/>
              </a:solidFill>
            </a:endParaRPr>
          </a:p>
          <a:p>
            <a:pPr lvl="2" algn="just"/>
            <a:r>
              <a:rPr lang="en-US" sz="2600" b="1" dirty="0">
                <a:solidFill>
                  <a:schemeClr val="tx1"/>
                </a:solidFill>
              </a:rPr>
              <a:t>KESİNTİSİZ </a:t>
            </a:r>
            <a:endParaRPr lang="tr-TR" sz="2600" b="1" dirty="0">
              <a:solidFill>
                <a:schemeClr val="tx1"/>
              </a:solidFill>
            </a:endParaRPr>
          </a:p>
          <a:p>
            <a:pPr lvl="2" algn="just"/>
            <a:r>
              <a:rPr lang="en-US" sz="2600" b="1" dirty="0">
                <a:solidFill>
                  <a:schemeClr val="tx1"/>
                </a:solidFill>
              </a:rPr>
              <a:t>PERİYODİK </a:t>
            </a:r>
            <a:r>
              <a:rPr lang="en-US" sz="2600" b="1" dirty="0" err="1">
                <a:solidFill>
                  <a:schemeClr val="tx1"/>
                </a:solidFill>
              </a:rPr>
              <a:t>elektriksel</a:t>
            </a:r>
            <a:r>
              <a:rPr lang="en-US" sz="2600" b="1" dirty="0">
                <a:solidFill>
                  <a:schemeClr val="tx1"/>
                </a:solidFill>
              </a:rPr>
              <a:t> </a:t>
            </a:r>
            <a:r>
              <a:rPr lang="en-US" sz="2600" b="1" dirty="0">
                <a:solidFill>
                  <a:schemeClr val="accent1"/>
                </a:solidFill>
              </a:rPr>
              <a:t>CEVAPLARDIR</a:t>
            </a:r>
            <a:r>
              <a:rPr lang="en-US" sz="2600" b="1" dirty="0">
                <a:solidFill>
                  <a:schemeClr val="tx1"/>
                </a:solidFill>
              </a:rPr>
              <a:t>.</a:t>
            </a:r>
          </a:p>
          <a:p>
            <a:pPr marL="0" indent="0" algn="ctr">
              <a:buNone/>
            </a:pPr>
            <a:endParaRPr lang="nn-NO" sz="5100" b="1" dirty="0">
              <a:solidFill>
                <a:srgbClr val="FF0000"/>
              </a:solidFill>
            </a:endParaRPr>
          </a:p>
        </p:txBody>
      </p:sp>
    </p:spTree>
    <p:extLst>
      <p:ext uri="{BB962C8B-B14F-4D97-AF65-F5344CB8AC3E}">
        <p14:creationId xmlns:p14="http://schemas.microsoft.com/office/powerpoint/2010/main" val="21185157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8"/>
            <a:ext cx="8911687" cy="1477645"/>
          </a:xfrm>
        </p:spPr>
        <p:txBody>
          <a:bodyPr>
            <a:normAutofit/>
          </a:bodyPr>
          <a:lstStyle/>
          <a:p>
            <a:pPr algn="ctr"/>
            <a:r>
              <a:rPr lang="tr-TR" sz="4800" b="1" u="sng" dirty="0">
                <a:solidFill>
                  <a:srgbClr val="7030A0"/>
                </a:solidFill>
              </a:rPr>
              <a:t>ELEKTRİKSEL ODYOMETRİ</a:t>
            </a:r>
            <a:br>
              <a:rPr lang="tr-TR" sz="5400" b="1" u="sng" dirty="0">
                <a:solidFill>
                  <a:srgbClr val="7030A0"/>
                </a:solidFill>
              </a:rPr>
            </a:br>
            <a:r>
              <a:rPr lang="tr-TR" sz="4000" b="1" dirty="0">
                <a:solidFill>
                  <a:srgbClr val="FF0000"/>
                </a:solidFill>
              </a:rPr>
              <a:t>ASSR</a:t>
            </a:r>
          </a:p>
        </p:txBody>
      </p:sp>
      <p:sp>
        <p:nvSpPr>
          <p:cNvPr id="5" name="İçerik Yer Tutucusu 4"/>
          <p:cNvSpPr>
            <a:spLocks noGrp="1"/>
          </p:cNvSpPr>
          <p:nvPr>
            <p:ph idx="1"/>
          </p:nvPr>
        </p:nvSpPr>
        <p:spPr>
          <a:xfrm>
            <a:off x="813577" y="2306472"/>
            <a:ext cx="9640608" cy="4094328"/>
          </a:xfrm>
        </p:spPr>
        <p:txBody>
          <a:bodyPr>
            <a:normAutofit/>
          </a:bodyPr>
          <a:lstStyle/>
          <a:p>
            <a:pPr marL="0" indent="0" algn="ctr">
              <a:buNone/>
            </a:pPr>
            <a:r>
              <a:rPr lang="en-US" sz="3000" b="1" dirty="0">
                <a:solidFill>
                  <a:srgbClr val="C00000"/>
                </a:solidFill>
              </a:rPr>
              <a:t>TANIM</a:t>
            </a:r>
          </a:p>
          <a:p>
            <a:pPr algn="just"/>
            <a:r>
              <a:rPr lang="en-US" sz="3200" b="1" dirty="0">
                <a:solidFill>
                  <a:schemeClr val="tx1"/>
                </a:solidFill>
              </a:rPr>
              <a:t>ASSR </a:t>
            </a:r>
            <a:r>
              <a:rPr lang="en-US" sz="3200" b="1" dirty="0" err="1">
                <a:solidFill>
                  <a:schemeClr val="tx1"/>
                </a:solidFill>
              </a:rPr>
              <a:t>beyinde</a:t>
            </a:r>
            <a:r>
              <a:rPr lang="en-US" sz="3200" b="1" dirty="0">
                <a:solidFill>
                  <a:schemeClr val="tx1"/>
                </a:solidFill>
              </a:rPr>
              <a:t> </a:t>
            </a:r>
            <a:r>
              <a:rPr lang="en-US" sz="3200" b="1" dirty="0" err="1">
                <a:solidFill>
                  <a:schemeClr val="tx1"/>
                </a:solidFill>
              </a:rPr>
              <a:t>meydana</a:t>
            </a:r>
            <a:r>
              <a:rPr lang="en-US" sz="3200" b="1" dirty="0">
                <a:solidFill>
                  <a:schemeClr val="tx1"/>
                </a:solidFill>
              </a:rPr>
              <a:t> </a:t>
            </a:r>
            <a:r>
              <a:rPr lang="en-US" sz="3200" b="1" dirty="0" err="1">
                <a:solidFill>
                  <a:schemeClr val="tx1"/>
                </a:solidFill>
              </a:rPr>
              <a:t>gelen</a:t>
            </a:r>
            <a:r>
              <a:rPr lang="en-US" sz="3200" b="1" dirty="0">
                <a:solidFill>
                  <a:schemeClr val="tx1"/>
                </a:solidFill>
              </a:rPr>
              <a:t> </a:t>
            </a:r>
            <a:r>
              <a:rPr lang="en-US" sz="3200" b="1" dirty="0" err="1">
                <a:solidFill>
                  <a:schemeClr val="tx1"/>
                </a:solidFill>
              </a:rPr>
              <a:t>tek</a:t>
            </a:r>
            <a:r>
              <a:rPr lang="en-US" sz="3200" b="1" dirty="0">
                <a:solidFill>
                  <a:schemeClr val="tx1"/>
                </a:solidFill>
              </a:rPr>
              <a:t> </a:t>
            </a:r>
            <a:r>
              <a:rPr lang="en-US" sz="3200" b="1" dirty="0" err="1">
                <a:solidFill>
                  <a:schemeClr val="tx1"/>
                </a:solidFill>
              </a:rPr>
              <a:t>bir</a:t>
            </a:r>
            <a:r>
              <a:rPr lang="en-US" sz="3200" b="1" dirty="0">
                <a:solidFill>
                  <a:schemeClr val="tx1"/>
                </a:solidFill>
              </a:rPr>
              <a:t> </a:t>
            </a:r>
            <a:r>
              <a:rPr lang="en-US" sz="3200" b="1" dirty="0" err="1">
                <a:solidFill>
                  <a:schemeClr val="tx1"/>
                </a:solidFill>
              </a:rPr>
              <a:t>değişikliği</a:t>
            </a:r>
            <a:r>
              <a:rPr lang="en-US" sz="3200" b="1" dirty="0">
                <a:solidFill>
                  <a:schemeClr val="tx1"/>
                </a:solidFill>
              </a:rPr>
              <a:t> </a:t>
            </a:r>
            <a:r>
              <a:rPr lang="en-US" sz="3200" b="1" dirty="0" err="1">
                <a:solidFill>
                  <a:schemeClr val="tx1"/>
                </a:solidFill>
              </a:rPr>
              <a:t>ölçen</a:t>
            </a:r>
            <a:r>
              <a:rPr lang="en-US" sz="3200" b="1" dirty="0">
                <a:solidFill>
                  <a:schemeClr val="tx1"/>
                </a:solidFill>
              </a:rPr>
              <a:t> </a:t>
            </a:r>
            <a:r>
              <a:rPr lang="en-US" sz="3200" b="1" dirty="0" err="1">
                <a:solidFill>
                  <a:schemeClr val="tx1"/>
                </a:solidFill>
              </a:rPr>
              <a:t>bir</a:t>
            </a:r>
            <a:r>
              <a:rPr lang="en-US" sz="3200" b="1" dirty="0">
                <a:solidFill>
                  <a:schemeClr val="tx1"/>
                </a:solidFill>
              </a:rPr>
              <a:t> </a:t>
            </a:r>
            <a:r>
              <a:rPr lang="en-US" sz="3200" b="1" dirty="0" err="1">
                <a:solidFill>
                  <a:schemeClr val="tx1"/>
                </a:solidFill>
              </a:rPr>
              <a:t>cevap</a:t>
            </a:r>
            <a:r>
              <a:rPr lang="en-US" sz="3200" b="1" dirty="0">
                <a:solidFill>
                  <a:schemeClr val="tx1"/>
                </a:solidFill>
              </a:rPr>
              <a:t> </a:t>
            </a:r>
            <a:r>
              <a:rPr lang="en-US" sz="3200" b="1" dirty="0" err="1">
                <a:solidFill>
                  <a:schemeClr val="tx1"/>
                </a:solidFill>
              </a:rPr>
              <a:t>olmayıp</a:t>
            </a:r>
            <a:r>
              <a:rPr lang="en-US" sz="3200" b="1" dirty="0">
                <a:solidFill>
                  <a:schemeClr val="tx1"/>
                </a:solidFill>
              </a:rPr>
              <a:t> </a:t>
            </a:r>
            <a:r>
              <a:rPr lang="en-US" sz="3200" b="1" dirty="0" err="1">
                <a:solidFill>
                  <a:schemeClr val="tx1"/>
                </a:solidFill>
              </a:rPr>
              <a:t>uyaranın</a:t>
            </a:r>
            <a:r>
              <a:rPr lang="en-US" sz="3200" b="1" dirty="0">
                <a:solidFill>
                  <a:schemeClr val="tx1"/>
                </a:solidFill>
              </a:rPr>
              <a:t> </a:t>
            </a:r>
            <a:r>
              <a:rPr lang="en-US" sz="3200" b="1" dirty="0" err="1">
                <a:solidFill>
                  <a:schemeClr val="tx1"/>
                </a:solidFill>
              </a:rPr>
              <a:t>özelliği</a:t>
            </a:r>
            <a:r>
              <a:rPr lang="en-US" sz="3200" b="1" dirty="0">
                <a:solidFill>
                  <a:schemeClr val="tx1"/>
                </a:solidFill>
              </a:rPr>
              <a:t> </a:t>
            </a:r>
            <a:r>
              <a:rPr lang="en-US" sz="3200" b="1" dirty="0" err="1">
                <a:solidFill>
                  <a:schemeClr val="tx1"/>
                </a:solidFill>
              </a:rPr>
              <a:t>gereği</a:t>
            </a:r>
            <a:r>
              <a:rPr lang="en-US" sz="3200" b="1" dirty="0">
                <a:solidFill>
                  <a:schemeClr val="tx1"/>
                </a:solidFill>
              </a:rPr>
              <a:t> </a:t>
            </a:r>
            <a:r>
              <a:rPr lang="en-US" sz="3200" b="1" u="sng" dirty="0">
                <a:solidFill>
                  <a:schemeClr val="accent1"/>
                </a:solidFill>
              </a:rPr>
              <a:t>PEK ÇOK BEYİN BÖLGESİNİN </a:t>
            </a:r>
            <a:r>
              <a:rPr lang="en-US" sz="3200" b="1" dirty="0" err="1">
                <a:solidFill>
                  <a:schemeClr val="tx1"/>
                </a:solidFill>
              </a:rPr>
              <a:t>uyarılması</a:t>
            </a:r>
            <a:r>
              <a:rPr lang="en-US" sz="3200" b="1" dirty="0">
                <a:solidFill>
                  <a:schemeClr val="tx1"/>
                </a:solidFill>
              </a:rPr>
              <a:t> </a:t>
            </a:r>
            <a:r>
              <a:rPr lang="en-US" sz="3200" b="1" dirty="0" err="1">
                <a:solidFill>
                  <a:schemeClr val="tx1"/>
                </a:solidFill>
              </a:rPr>
              <a:t>sonucu</a:t>
            </a:r>
            <a:r>
              <a:rPr lang="en-US" sz="3200" b="1" dirty="0">
                <a:solidFill>
                  <a:schemeClr val="tx1"/>
                </a:solidFill>
              </a:rPr>
              <a:t> </a:t>
            </a:r>
            <a:r>
              <a:rPr lang="en-US" sz="3200" b="1" u="sng" dirty="0">
                <a:solidFill>
                  <a:schemeClr val="accent1"/>
                </a:solidFill>
              </a:rPr>
              <a:t>KESİNTİSİZ VE PERİYODİK</a:t>
            </a:r>
            <a:r>
              <a:rPr lang="en-US" sz="3200" b="1" dirty="0">
                <a:solidFill>
                  <a:schemeClr val="tx1"/>
                </a:solidFill>
              </a:rPr>
              <a:t> </a:t>
            </a:r>
            <a:r>
              <a:rPr lang="en-US" sz="3200" b="1" dirty="0" err="1">
                <a:solidFill>
                  <a:schemeClr val="tx1"/>
                </a:solidFill>
              </a:rPr>
              <a:t>olarak</a:t>
            </a:r>
            <a:r>
              <a:rPr lang="en-US" sz="3200" b="1" dirty="0">
                <a:solidFill>
                  <a:schemeClr val="tx1"/>
                </a:solidFill>
              </a:rPr>
              <a:t> </a:t>
            </a:r>
            <a:r>
              <a:rPr lang="en-US" sz="3200" b="1" dirty="0" err="1">
                <a:solidFill>
                  <a:schemeClr val="tx1"/>
                </a:solidFill>
              </a:rPr>
              <a:t>meydana</a:t>
            </a:r>
            <a:r>
              <a:rPr lang="en-US" sz="3200" b="1" dirty="0">
                <a:solidFill>
                  <a:schemeClr val="tx1"/>
                </a:solidFill>
              </a:rPr>
              <a:t> </a:t>
            </a:r>
            <a:r>
              <a:rPr lang="en-US" sz="3200" b="1" dirty="0" err="1">
                <a:solidFill>
                  <a:schemeClr val="tx1"/>
                </a:solidFill>
              </a:rPr>
              <a:t>gelen</a:t>
            </a:r>
            <a:r>
              <a:rPr lang="en-US" sz="3200" b="1" dirty="0">
                <a:solidFill>
                  <a:schemeClr val="tx1"/>
                </a:solidFill>
              </a:rPr>
              <a:t> </a:t>
            </a:r>
            <a:r>
              <a:rPr lang="en-US" sz="3200" b="1" dirty="0" err="1">
                <a:solidFill>
                  <a:schemeClr val="tx1"/>
                </a:solidFill>
              </a:rPr>
              <a:t>cevapları</a:t>
            </a:r>
            <a:r>
              <a:rPr lang="en-US" sz="3200" b="1" dirty="0">
                <a:solidFill>
                  <a:schemeClr val="tx1"/>
                </a:solidFill>
              </a:rPr>
              <a:t> </a:t>
            </a:r>
            <a:r>
              <a:rPr lang="en-US" sz="3200" b="1" dirty="0" err="1">
                <a:solidFill>
                  <a:schemeClr val="tx1"/>
                </a:solidFill>
              </a:rPr>
              <a:t>ölçtüğünden</a:t>
            </a:r>
            <a:r>
              <a:rPr lang="en-US" sz="3200" b="1" dirty="0">
                <a:solidFill>
                  <a:schemeClr val="tx1"/>
                </a:solidFill>
              </a:rPr>
              <a:t> </a:t>
            </a:r>
            <a:r>
              <a:rPr lang="en-US" sz="3200" b="1" dirty="0" err="1">
                <a:solidFill>
                  <a:schemeClr val="tx1"/>
                </a:solidFill>
              </a:rPr>
              <a:t>beynin</a:t>
            </a:r>
            <a:r>
              <a:rPr lang="en-US" sz="3200" b="1" dirty="0">
                <a:solidFill>
                  <a:schemeClr val="tx1"/>
                </a:solidFill>
              </a:rPr>
              <a:t> </a:t>
            </a:r>
            <a:r>
              <a:rPr lang="en-US" sz="3200" b="1" dirty="0" err="1">
                <a:solidFill>
                  <a:schemeClr val="tx1"/>
                </a:solidFill>
              </a:rPr>
              <a:t>işitsel</a:t>
            </a:r>
            <a:r>
              <a:rPr lang="en-US" sz="3200" b="1" dirty="0">
                <a:solidFill>
                  <a:schemeClr val="tx1"/>
                </a:solidFill>
              </a:rPr>
              <a:t> </a:t>
            </a:r>
            <a:r>
              <a:rPr lang="en-US" sz="3200" b="1" dirty="0" err="1">
                <a:solidFill>
                  <a:schemeClr val="tx1"/>
                </a:solidFill>
              </a:rPr>
              <a:t>işlem</a:t>
            </a:r>
            <a:r>
              <a:rPr lang="en-US" sz="3200" b="1" dirty="0">
                <a:solidFill>
                  <a:schemeClr val="tx1"/>
                </a:solidFill>
              </a:rPr>
              <a:t> </a:t>
            </a:r>
            <a:r>
              <a:rPr lang="en-US" sz="3200" b="1" dirty="0" err="1">
                <a:solidFill>
                  <a:schemeClr val="tx1"/>
                </a:solidFill>
              </a:rPr>
              <a:t>kapasitesini</a:t>
            </a:r>
            <a:r>
              <a:rPr lang="en-US" sz="3200" b="1" dirty="0">
                <a:solidFill>
                  <a:schemeClr val="tx1"/>
                </a:solidFill>
              </a:rPr>
              <a:t> </a:t>
            </a:r>
            <a:r>
              <a:rPr lang="en-US" sz="3200" b="1" dirty="0" err="1">
                <a:solidFill>
                  <a:schemeClr val="tx1"/>
                </a:solidFill>
              </a:rPr>
              <a:t>ölçen</a:t>
            </a:r>
            <a:r>
              <a:rPr lang="en-US" sz="3200" b="1" dirty="0">
                <a:solidFill>
                  <a:schemeClr val="tx1"/>
                </a:solidFill>
              </a:rPr>
              <a:t> </a:t>
            </a:r>
            <a:r>
              <a:rPr lang="en-US" sz="3200" b="1" dirty="0" err="1">
                <a:solidFill>
                  <a:schemeClr val="tx1"/>
                </a:solidFill>
              </a:rPr>
              <a:t>bir</a:t>
            </a:r>
            <a:r>
              <a:rPr lang="en-US" sz="3200" b="1" dirty="0">
                <a:solidFill>
                  <a:schemeClr val="tx1"/>
                </a:solidFill>
              </a:rPr>
              <a:t> </a:t>
            </a:r>
            <a:r>
              <a:rPr lang="en-US" sz="3200" b="1" dirty="0" err="1">
                <a:solidFill>
                  <a:schemeClr val="tx1"/>
                </a:solidFill>
              </a:rPr>
              <a:t>yöntemdir</a:t>
            </a:r>
            <a:r>
              <a:rPr lang="en-US" sz="3200" b="1" dirty="0">
                <a:solidFill>
                  <a:schemeClr val="tx1"/>
                </a:solidFill>
              </a:rPr>
              <a:t>.</a:t>
            </a:r>
          </a:p>
          <a:p>
            <a:pPr marL="0" indent="0" algn="ctr">
              <a:buNone/>
            </a:pPr>
            <a:endParaRPr lang="nn-NO" sz="5100" b="1" dirty="0">
              <a:solidFill>
                <a:srgbClr val="FF0000"/>
              </a:solidFill>
            </a:endParaRPr>
          </a:p>
        </p:txBody>
      </p:sp>
    </p:spTree>
    <p:extLst>
      <p:ext uri="{BB962C8B-B14F-4D97-AF65-F5344CB8AC3E}">
        <p14:creationId xmlns:p14="http://schemas.microsoft.com/office/powerpoint/2010/main" val="24417771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8"/>
            <a:ext cx="8911687" cy="1477645"/>
          </a:xfrm>
        </p:spPr>
        <p:txBody>
          <a:bodyPr>
            <a:normAutofit/>
          </a:bodyPr>
          <a:lstStyle/>
          <a:p>
            <a:pPr algn="ctr"/>
            <a:r>
              <a:rPr lang="tr-TR" sz="4800" b="1" u="sng" dirty="0">
                <a:solidFill>
                  <a:srgbClr val="7030A0"/>
                </a:solidFill>
              </a:rPr>
              <a:t>ELEKTRİKSEL ODYOMETRİ</a:t>
            </a:r>
            <a:br>
              <a:rPr lang="tr-TR" sz="5400" b="1" u="sng" dirty="0">
                <a:solidFill>
                  <a:srgbClr val="7030A0"/>
                </a:solidFill>
              </a:rPr>
            </a:br>
            <a:r>
              <a:rPr lang="tr-TR" sz="4000" b="1" dirty="0">
                <a:solidFill>
                  <a:srgbClr val="FF0000"/>
                </a:solidFill>
              </a:rPr>
              <a:t>ASSR</a:t>
            </a:r>
          </a:p>
        </p:txBody>
      </p:sp>
      <p:sp>
        <p:nvSpPr>
          <p:cNvPr id="5" name="İçerik Yer Tutucusu 4"/>
          <p:cNvSpPr>
            <a:spLocks noGrp="1"/>
          </p:cNvSpPr>
          <p:nvPr>
            <p:ph idx="1"/>
          </p:nvPr>
        </p:nvSpPr>
        <p:spPr>
          <a:xfrm>
            <a:off x="813577" y="2306472"/>
            <a:ext cx="9640608" cy="4094328"/>
          </a:xfrm>
        </p:spPr>
        <p:txBody>
          <a:bodyPr>
            <a:normAutofit/>
          </a:bodyPr>
          <a:lstStyle/>
          <a:p>
            <a:pPr marL="0" indent="0" algn="ctr">
              <a:buNone/>
            </a:pPr>
            <a:r>
              <a:rPr lang="en-US" sz="3000" b="1" dirty="0" err="1">
                <a:solidFill>
                  <a:srgbClr val="00B0F0"/>
                </a:solidFill>
              </a:rPr>
              <a:t>ASSR’nin</a:t>
            </a:r>
            <a:r>
              <a:rPr lang="en-US" sz="3000" b="1" dirty="0">
                <a:solidFill>
                  <a:srgbClr val="00B0F0"/>
                </a:solidFill>
              </a:rPr>
              <a:t> OLUŞUMU</a:t>
            </a:r>
          </a:p>
          <a:p>
            <a:pPr marL="0" indent="0" algn="ctr">
              <a:buNone/>
            </a:pPr>
            <a:r>
              <a:rPr lang="tr-TR" sz="3000" b="1" dirty="0">
                <a:solidFill>
                  <a:srgbClr val="C00000"/>
                </a:solidFill>
              </a:rPr>
              <a:t>K</a:t>
            </a:r>
            <a:r>
              <a:rPr lang="en-US" sz="3000" b="1" dirty="0" err="1">
                <a:solidFill>
                  <a:srgbClr val="C00000"/>
                </a:solidFill>
              </a:rPr>
              <a:t>okleanın</a:t>
            </a:r>
            <a:r>
              <a:rPr lang="en-US" sz="3000" b="1" dirty="0">
                <a:solidFill>
                  <a:srgbClr val="C00000"/>
                </a:solidFill>
              </a:rPr>
              <a:t> </a:t>
            </a:r>
            <a:r>
              <a:rPr lang="en-US" sz="3000" b="1" dirty="0" err="1">
                <a:solidFill>
                  <a:srgbClr val="C00000"/>
                </a:solidFill>
              </a:rPr>
              <a:t>fizyolojisi</a:t>
            </a:r>
            <a:r>
              <a:rPr lang="en-US" sz="3000" b="1" dirty="0">
                <a:solidFill>
                  <a:srgbClr val="C00000"/>
                </a:solidFill>
              </a:rPr>
              <a:t> </a:t>
            </a:r>
            <a:r>
              <a:rPr lang="en-US" sz="3000" b="1" dirty="0" err="1">
                <a:solidFill>
                  <a:srgbClr val="C00000"/>
                </a:solidFill>
              </a:rPr>
              <a:t>gereği</a:t>
            </a:r>
            <a:r>
              <a:rPr lang="en-US" sz="3000" b="1" dirty="0">
                <a:solidFill>
                  <a:srgbClr val="C00000"/>
                </a:solidFill>
              </a:rPr>
              <a:t> her </a:t>
            </a:r>
            <a:r>
              <a:rPr lang="en-US" sz="3000" b="1" dirty="0" err="1">
                <a:solidFill>
                  <a:srgbClr val="C00000"/>
                </a:solidFill>
              </a:rPr>
              <a:t>bir</a:t>
            </a:r>
            <a:r>
              <a:rPr lang="en-US" sz="3000" b="1" dirty="0">
                <a:solidFill>
                  <a:srgbClr val="C00000"/>
                </a:solidFill>
              </a:rPr>
              <a:t> </a:t>
            </a:r>
            <a:r>
              <a:rPr lang="en-US" sz="3000" b="1" dirty="0" err="1">
                <a:solidFill>
                  <a:srgbClr val="C00000"/>
                </a:solidFill>
              </a:rPr>
              <a:t>frekansın</a:t>
            </a:r>
            <a:r>
              <a:rPr lang="en-US" sz="3000" b="1" dirty="0">
                <a:solidFill>
                  <a:srgbClr val="C00000"/>
                </a:solidFill>
              </a:rPr>
              <a:t> </a:t>
            </a:r>
            <a:r>
              <a:rPr lang="en-US" sz="3000" b="1" dirty="0" err="1">
                <a:solidFill>
                  <a:srgbClr val="C00000"/>
                </a:solidFill>
              </a:rPr>
              <a:t>uyardığı</a:t>
            </a:r>
            <a:r>
              <a:rPr lang="en-US" sz="3000" b="1" dirty="0">
                <a:solidFill>
                  <a:srgbClr val="C00000"/>
                </a:solidFill>
              </a:rPr>
              <a:t> </a:t>
            </a:r>
            <a:r>
              <a:rPr lang="en-US" sz="3000" b="1" dirty="0" err="1">
                <a:solidFill>
                  <a:srgbClr val="C00000"/>
                </a:solidFill>
              </a:rPr>
              <a:t>belirli</a:t>
            </a:r>
            <a:r>
              <a:rPr lang="en-US" sz="3000" b="1" dirty="0">
                <a:solidFill>
                  <a:srgbClr val="C00000"/>
                </a:solidFill>
              </a:rPr>
              <a:t> </a:t>
            </a:r>
            <a:r>
              <a:rPr lang="en-US" sz="3000" b="1" dirty="0" err="1">
                <a:solidFill>
                  <a:srgbClr val="C00000"/>
                </a:solidFill>
              </a:rPr>
              <a:t>bir</a:t>
            </a:r>
            <a:r>
              <a:rPr lang="en-US" sz="3000" b="1" dirty="0">
                <a:solidFill>
                  <a:srgbClr val="C00000"/>
                </a:solidFill>
              </a:rPr>
              <a:t> </a:t>
            </a:r>
            <a:r>
              <a:rPr lang="en-US" sz="3000" b="1" dirty="0" err="1">
                <a:solidFill>
                  <a:srgbClr val="C00000"/>
                </a:solidFill>
              </a:rPr>
              <a:t>bölge</a:t>
            </a:r>
            <a:r>
              <a:rPr lang="en-US" sz="3000" b="1" dirty="0">
                <a:solidFill>
                  <a:srgbClr val="C00000"/>
                </a:solidFill>
              </a:rPr>
              <a:t> </a:t>
            </a:r>
            <a:r>
              <a:rPr lang="en-US" sz="3000" b="1" dirty="0" err="1">
                <a:solidFill>
                  <a:srgbClr val="C00000"/>
                </a:solidFill>
              </a:rPr>
              <a:t>mevcut</a:t>
            </a:r>
            <a:r>
              <a:rPr lang="en-US" sz="3000" b="1" dirty="0">
                <a:solidFill>
                  <a:srgbClr val="C00000"/>
                </a:solidFill>
              </a:rPr>
              <a:t> </a:t>
            </a:r>
            <a:r>
              <a:rPr lang="en-US" sz="3000" b="1" dirty="0" err="1">
                <a:solidFill>
                  <a:srgbClr val="C00000"/>
                </a:solidFill>
              </a:rPr>
              <a:t>olduğunu</a:t>
            </a:r>
            <a:r>
              <a:rPr lang="en-US" sz="3000" b="1" dirty="0">
                <a:solidFill>
                  <a:srgbClr val="C00000"/>
                </a:solidFill>
              </a:rPr>
              <a:t> </a:t>
            </a:r>
            <a:r>
              <a:rPr lang="en-US" sz="3000" b="1" dirty="0" err="1">
                <a:solidFill>
                  <a:srgbClr val="C00000"/>
                </a:solidFill>
              </a:rPr>
              <a:t>hatırlamak</a:t>
            </a:r>
            <a:r>
              <a:rPr lang="en-US" sz="3000" b="1" dirty="0">
                <a:solidFill>
                  <a:srgbClr val="C00000"/>
                </a:solidFill>
              </a:rPr>
              <a:t> </a:t>
            </a:r>
            <a:r>
              <a:rPr lang="en-US" sz="3000" b="1" dirty="0" err="1">
                <a:solidFill>
                  <a:srgbClr val="C00000"/>
                </a:solidFill>
              </a:rPr>
              <a:t>gerekir</a:t>
            </a:r>
            <a:r>
              <a:rPr lang="en-US" sz="3000" b="1" dirty="0">
                <a:solidFill>
                  <a:srgbClr val="C00000"/>
                </a:solidFill>
              </a:rPr>
              <a:t>. </a:t>
            </a:r>
          </a:p>
          <a:p>
            <a:pPr marL="0" indent="0" algn="ctr">
              <a:buNone/>
            </a:pPr>
            <a:endParaRPr lang="nn-NO" sz="5100" b="1" dirty="0">
              <a:solidFill>
                <a:srgbClr val="FF0000"/>
              </a:solidFill>
            </a:endParaRPr>
          </a:p>
        </p:txBody>
      </p:sp>
    </p:spTree>
    <p:extLst>
      <p:ext uri="{BB962C8B-B14F-4D97-AF65-F5344CB8AC3E}">
        <p14:creationId xmlns:p14="http://schemas.microsoft.com/office/powerpoint/2010/main" val="1620820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2589212" y="2062716"/>
            <a:ext cx="8915400" cy="3848506"/>
          </a:xfrm>
        </p:spPr>
        <p:txBody>
          <a:bodyPr>
            <a:normAutofit/>
          </a:bodyPr>
          <a:lstStyle/>
          <a:p>
            <a:pPr marL="0" indent="0">
              <a:buNone/>
            </a:pPr>
            <a:r>
              <a:rPr lang="tr-TR" sz="2800" dirty="0">
                <a:solidFill>
                  <a:srgbClr val="7030A0"/>
                </a:solidFill>
              </a:rPr>
              <a:t>SİNİR HÜCRESİ VE FİZYOLOJİSİ</a:t>
            </a:r>
          </a:p>
          <a:p>
            <a:pPr marL="0" indent="0">
              <a:buNone/>
            </a:pPr>
            <a:r>
              <a:rPr lang="tr-TR" sz="2800" dirty="0">
                <a:latin typeface="Times New Roman" panose="02020603050405020304" pitchFamily="18" charset="0"/>
                <a:ea typeface="Calibri" panose="020F0502020204030204" pitchFamily="34" charset="0"/>
                <a:cs typeface="Times New Roman" panose="02020603050405020304" pitchFamily="18" charset="0"/>
              </a:rPr>
              <a:t>Sinir sisteminde hücreler iki büyük grupta toplanmaktadır:</a:t>
            </a:r>
          </a:p>
          <a:p>
            <a:pPr marL="0" indent="0">
              <a:buNone/>
            </a:pPr>
            <a:r>
              <a:rPr lang="tr-TR" sz="2800"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I.Nöronlar</a:t>
            </a:r>
            <a:r>
              <a:rPr lang="tr-TR" sz="2800" dirty="0">
                <a:latin typeface="Times New Roman" panose="02020603050405020304" pitchFamily="18" charset="0"/>
                <a:ea typeface="Calibri" panose="020F0502020204030204" pitchFamily="34" charset="0"/>
                <a:cs typeface="Times New Roman" panose="02020603050405020304" pitchFamily="18" charset="0"/>
              </a:rPr>
              <a:t>: Sinir sisteminin esas fonksiyonunu yapan hücreler olup, aksiyon potansiyelini oluşturup iletme işi bu hücrelerdedir.</a:t>
            </a:r>
          </a:p>
          <a:p>
            <a:pPr marL="0" indent="0">
              <a:buNone/>
            </a:pPr>
            <a:r>
              <a:rPr lang="tr-TR" sz="2800"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II.Glia</a:t>
            </a:r>
            <a:r>
              <a:rPr lang="tr-TR" sz="28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hücreleri</a:t>
            </a:r>
            <a:r>
              <a:rPr lang="tr-TR" sz="2800" dirty="0">
                <a:latin typeface="Times New Roman" panose="02020603050405020304" pitchFamily="18" charset="0"/>
                <a:ea typeface="Calibri" panose="020F0502020204030204" pitchFamily="34" charset="0"/>
                <a:cs typeface="Times New Roman" panose="02020603050405020304" pitchFamily="18" charset="0"/>
              </a:rPr>
              <a:t>: Nöronlara destek görevi yapan hücreler olup, aksiyon potansiyeli oluşturup iletme işine katılmazlar.</a:t>
            </a:r>
          </a:p>
          <a:p>
            <a:endParaRPr lang="tr-TR" sz="2800" dirty="0">
              <a:solidFill>
                <a:srgbClr val="7030A0"/>
              </a:solidFill>
            </a:endParaRPr>
          </a:p>
        </p:txBody>
      </p:sp>
    </p:spTree>
    <p:extLst>
      <p:ext uri="{BB962C8B-B14F-4D97-AF65-F5344CB8AC3E}">
        <p14:creationId xmlns:p14="http://schemas.microsoft.com/office/powerpoint/2010/main" val="33925187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8"/>
            <a:ext cx="8911687" cy="1477645"/>
          </a:xfrm>
        </p:spPr>
        <p:txBody>
          <a:bodyPr>
            <a:normAutofit/>
          </a:bodyPr>
          <a:lstStyle/>
          <a:p>
            <a:pPr algn="ctr"/>
            <a:r>
              <a:rPr lang="tr-TR" sz="4800" b="1" u="sng" dirty="0">
                <a:solidFill>
                  <a:srgbClr val="7030A0"/>
                </a:solidFill>
              </a:rPr>
              <a:t>ELEKTRİKSEL ODYOMETRİ</a:t>
            </a:r>
            <a:br>
              <a:rPr lang="tr-TR" sz="5400" b="1" u="sng" dirty="0">
                <a:solidFill>
                  <a:srgbClr val="7030A0"/>
                </a:solidFill>
              </a:rPr>
            </a:br>
            <a:r>
              <a:rPr lang="tr-TR" sz="4000" b="1" dirty="0">
                <a:solidFill>
                  <a:srgbClr val="FF0000"/>
                </a:solidFill>
              </a:rPr>
              <a:t>ASSR</a:t>
            </a:r>
          </a:p>
        </p:txBody>
      </p:sp>
      <p:sp>
        <p:nvSpPr>
          <p:cNvPr id="5" name="İçerik Yer Tutucusu 4"/>
          <p:cNvSpPr>
            <a:spLocks noGrp="1"/>
          </p:cNvSpPr>
          <p:nvPr>
            <p:ph idx="1"/>
          </p:nvPr>
        </p:nvSpPr>
        <p:spPr>
          <a:xfrm>
            <a:off x="813577" y="2306472"/>
            <a:ext cx="9640608" cy="4094328"/>
          </a:xfrm>
        </p:spPr>
        <p:txBody>
          <a:bodyPr>
            <a:normAutofit fontScale="92500" lnSpcReduction="10000"/>
          </a:bodyPr>
          <a:lstStyle/>
          <a:p>
            <a:pPr marL="0" indent="0" algn="ctr">
              <a:buNone/>
            </a:pPr>
            <a:r>
              <a:rPr lang="en-US" sz="3000" b="1" dirty="0" err="1">
                <a:solidFill>
                  <a:srgbClr val="00B0F0"/>
                </a:solidFill>
              </a:rPr>
              <a:t>ASSR’nin</a:t>
            </a:r>
            <a:r>
              <a:rPr lang="en-US" sz="3000" b="1" dirty="0">
                <a:solidFill>
                  <a:srgbClr val="00B0F0"/>
                </a:solidFill>
              </a:rPr>
              <a:t> OLUŞUMU</a:t>
            </a:r>
          </a:p>
          <a:p>
            <a:pPr marL="0" indent="0" algn="ctr">
              <a:buNone/>
            </a:pPr>
            <a:r>
              <a:rPr lang="tr-TR" sz="3000" b="1" dirty="0" err="1">
                <a:solidFill>
                  <a:srgbClr val="C00000"/>
                </a:solidFill>
              </a:rPr>
              <a:t>ASSR’de</a:t>
            </a:r>
            <a:r>
              <a:rPr lang="tr-TR" sz="3000" b="1" dirty="0">
                <a:solidFill>
                  <a:srgbClr val="C00000"/>
                </a:solidFill>
              </a:rPr>
              <a:t> uyaranın iki özelliği vardır. </a:t>
            </a:r>
          </a:p>
          <a:p>
            <a:r>
              <a:rPr lang="tr-TR" sz="3000" b="1" dirty="0">
                <a:solidFill>
                  <a:schemeClr val="tx1"/>
                </a:solidFill>
              </a:rPr>
              <a:t>Gönderilen uyarı belirli bir frekansta gönderilmekte olup bu frekansa UYARAN FREKANSI adı verilmektedir.</a:t>
            </a:r>
          </a:p>
          <a:p>
            <a:r>
              <a:rPr lang="tr-TR" sz="3000" b="1" dirty="0">
                <a:solidFill>
                  <a:schemeClr val="tx1"/>
                </a:solidFill>
              </a:rPr>
              <a:t>Yine bu uyarı belirli sıklıkta modüle edilerek yani AMPLİTÜDÜ değiştirilerek modüle edilmektedir. Bu </a:t>
            </a:r>
            <a:r>
              <a:rPr lang="tr-TR" sz="3000" b="1" dirty="0" err="1">
                <a:solidFill>
                  <a:schemeClr val="tx1"/>
                </a:solidFill>
              </a:rPr>
              <a:t>amplitüdün</a:t>
            </a:r>
            <a:r>
              <a:rPr lang="tr-TR" sz="3000" b="1" dirty="0">
                <a:solidFill>
                  <a:schemeClr val="tx1"/>
                </a:solidFill>
              </a:rPr>
              <a:t> değiştirilme sıklığına MODÜLASYON FREKANSI denilmektedir.</a:t>
            </a:r>
          </a:p>
          <a:p>
            <a:pPr marL="0" indent="0" algn="ctr">
              <a:buNone/>
            </a:pPr>
            <a:endParaRPr lang="nn-NO" sz="5100" b="1" dirty="0">
              <a:solidFill>
                <a:srgbClr val="FF0000"/>
              </a:solidFill>
            </a:endParaRPr>
          </a:p>
        </p:txBody>
      </p:sp>
    </p:spTree>
    <p:extLst>
      <p:ext uri="{BB962C8B-B14F-4D97-AF65-F5344CB8AC3E}">
        <p14:creationId xmlns:p14="http://schemas.microsoft.com/office/powerpoint/2010/main" val="9266504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8"/>
            <a:ext cx="8911687" cy="1477645"/>
          </a:xfrm>
        </p:spPr>
        <p:txBody>
          <a:bodyPr>
            <a:normAutofit/>
          </a:bodyPr>
          <a:lstStyle/>
          <a:p>
            <a:pPr algn="ctr"/>
            <a:r>
              <a:rPr lang="tr-TR" sz="4800" b="1" u="sng" dirty="0">
                <a:solidFill>
                  <a:srgbClr val="7030A0"/>
                </a:solidFill>
              </a:rPr>
              <a:t>ELEKTRİKSEL ODYOMETRİ</a:t>
            </a:r>
            <a:br>
              <a:rPr lang="tr-TR" sz="5400" b="1" u="sng" dirty="0">
                <a:solidFill>
                  <a:srgbClr val="7030A0"/>
                </a:solidFill>
              </a:rPr>
            </a:br>
            <a:r>
              <a:rPr lang="tr-TR" sz="4000" b="1" dirty="0">
                <a:solidFill>
                  <a:srgbClr val="FF0000"/>
                </a:solidFill>
              </a:rPr>
              <a:t>ASSR</a:t>
            </a:r>
          </a:p>
        </p:txBody>
      </p:sp>
      <p:sp>
        <p:nvSpPr>
          <p:cNvPr id="5" name="İçerik Yer Tutucusu 4"/>
          <p:cNvSpPr>
            <a:spLocks noGrp="1"/>
          </p:cNvSpPr>
          <p:nvPr>
            <p:ph idx="1"/>
          </p:nvPr>
        </p:nvSpPr>
        <p:spPr>
          <a:xfrm>
            <a:off x="813577" y="2306472"/>
            <a:ext cx="9640608" cy="4094328"/>
          </a:xfrm>
        </p:spPr>
        <p:txBody>
          <a:bodyPr>
            <a:normAutofit fontScale="92500" lnSpcReduction="20000"/>
          </a:bodyPr>
          <a:lstStyle/>
          <a:p>
            <a:pPr marL="0" indent="0" algn="ctr">
              <a:buNone/>
            </a:pPr>
            <a:r>
              <a:rPr lang="en-US" sz="3000" b="1" dirty="0" err="1">
                <a:solidFill>
                  <a:srgbClr val="00B0F0"/>
                </a:solidFill>
              </a:rPr>
              <a:t>ASSR’nin</a:t>
            </a:r>
            <a:r>
              <a:rPr lang="en-US" sz="3000" b="1" dirty="0">
                <a:solidFill>
                  <a:srgbClr val="00B0F0"/>
                </a:solidFill>
              </a:rPr>
              <a:t> OLUŞUMU</a:t>
            </a:r>
          </a:p>
          <a:p>
            <a:r>
              <a:rPr lang="tr-TR" sz="3000" b="1" dirty="0">
                <a:solidFill>
                  <a:schemeClr val="tx1"/>
                </a:solidFill>
              </a:rPr>
              <a:t>Uyaran Frekansı ve Modülasyon Frekansı belirli uyaran sayesinde </a:t>
            </a:r>
            <a:r>
              <a:rPr lang="tr-TR" sz="3000" b="1" dirty="0" err="1">
                <a:solidFill>
                  <a:schemeClr val="tx1"/>
                </a:solidFill>
              </a:rPr>
              <a:t>koklear</a:t>
            </a:r>
            <a:r>
              <a:rPr lang="tr-TR" sz="3000" b="1" dirty="0">
                <a:solidFill>
                  <a:schemeClr val="tx1"/>
                </a:solidFill>
              </a:rPr>
              <a:t> </a:t>
            </a:r>
            <a:r>
              <a:rPr lang="tr-TR" sz="3000" b="1" dirty="0" err="1">
                <a:solidFill>
                  <a:schemeClr val="tx1"/>
                </a:solidFill>
              </a:rPr>
              <a:t>membranın</a:t>
            </a:r>
            <a:endParaRPr lang="tr-TR" sz="3000" b="1" dirty="0">
              <a:solidFill>
                <a:schemeClr val="tx1"/>
              </a:solidFill>
            </a:endParaRPr>
          </a:p>
          <a:p>
            <a:pPr lvl="1"/>
            <a:r>
              <a:rPr lang="tr-TR" sz="2800" b="1" dirty="0">
                <a:solidFill>
                  <a:schemeClr val="tx1"/>
                </a:solidFill>
              </a:rPr>
              <a:t> </a:t>
            </a:r>
            <a:r>
              <a:rPr lang="tr-TR" sz="3000" b="1" dirty="0">
                <a:solidFill>
                  <a:schemeClr val="tx1"/>
                </a:solidFill>
              </a:rPr>
              <a:t>BELİRLİ BİR BÖLGESİNE </a:t>
            </a:r>
            <a:endParaRPr lang="tr-TR" sz="2800" b="1" dirty="0">
              <a:solidFill>
                <a:schemeClr val="tx1"/>
              </a:solidFill>
            </a:endParaRPr>
          </a:p>
          <a:p>
            <a:pPr lvl="1"/>
            <a:r>
              <a:rPr lang="tr-TR" sz="3000" b="1" dirty="0">
                <a:solidFill>
                  <a:schemeClr val="tx1"/>
                </a:solidFill>
              </a:rPr>
              <a:t>BELİRLİ SAYIDA enerji paketleri gönderilmiş olmaktadır.</a:t>
            </a:r>
          </a:p>
          <a:p>
            <a:r>
              <a:rPr lang="tr-TR" sz="3200" b="1" dirty="0">
                <a:solidFill>
                  <a:schemeClr val="tx1"/>
                </a:solidFill>
              </a:rPr>
              <a:t>Bir frekansta uyarı gönderildiğinde </a:t>
            </a:r>
            <a:r>
              <a:rPr lang="tr-TR" sz="3200" b="1" dirty="0" err="1">
                <a:solidFill>
                  <a:schemeClr val="tx1"/>
                </a:solidFill>
              </a:rPr>
              <a:t>kokleanın</a:t>
            </a:r>
            <a:r>
              <a:rPr lang="tr-TR" sz="3200" b="1" dirty="0">
                <a:solidFill>
                  <a:schemeClr val="tx1"/>
                </a:solidFill>
              </a:rPr>
              <a:t> belirli bir bölgesi uyarılmasının yanında bu uyaranın kaç defa uyarıldığı da belirlenmiş olur</a:t>
            </a:r>
          </a:p>
          <a:p>
            <a:endParaRPr lang="nn-NO" sz="5300" b="1" dirty="0">
              <a:solidFill>
                <a:srgbClr val="FF0000"/>
              </a:solidFill>
            </a:endParaRPr>
          </a:p>
        </p:txBody>
      </p:sp>
    </p:spTree>
    <p:extLst>
      <p:ext uri="{BB962C8B-B14F-4D97-AF65-F5344CB8AC3E}">
        <p14:creationId xmlns:p14="http://schemas.microsoft.com/office/powerpoint/2010/main" val="41946341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8"/>
            <a:ext cx="8911687" cy="1477645"/>
          </a:xfrm>
        </p:spPr>
        <p:txBody>
          <a:bodyPr>
            <a:normAutofit/>
          </a:bodyPr>
          <a:lstStyle/>
          <a:p>
            <a:pPr algn="ctr"/>
            <a:r>
              <a:rPr lang="tr-TR" sz="4800" b="1" u="sng" dirty="0">
                <a:solidFill>
                  <a:srgbClr val="7030A0"/>
                </a:solidFill>
              </a:rPr>
              <a:t>ELEKTRİKSEL ODYOMETRİ</a:t>
            </a:r>
            <a:br>
              <a:rPr lang="tr-TR" sz="5400" b="1" u="sng" dirty="0">
                <a:solidFill>
                  <a:srgbClr val="7030A0"/>
                </a:solidFill>
              </a:rPr>
            </a:br>
            <a:r>
              <a:rPr lang="tr-TR" sz="4000" b="1" dirty="0">
                <a:solidFill>
                  <a:srgbClr val="FF0000"/>
                </a:solidFill>
              </a:rPr>
              <a:t>ASSR</a:t>
            </a:r>
          </a:p>
        </p:txBody>
      </p:sp>
      <p:sp>
        <p:nvSpPr>
          <p:cNvPr id="5" name="İçerik Yer Tutucusu 4"/>
          <p:cNvSpPr>
            <a:spLocks noGrp="1"/>
          </p:cNvSpPr>
          <p:nvPr>
            <p:ph idx="1"/>
          </p:nvPr>
        </p:nvSpPr>
        <p:spPr>
          <a:xfrm>
            <a:off x="813577" y="2306472"/>
            <a:ext cx="9640608" cy="4094328"/>
          </a:xfrm>
        </p:spPr>
        <p:txBody>
          <a:bodyPr>
            <a:normAutofit fontScale="92500" lnSpcReduction="10000"/>
          </a:bodyPr>
          <a:lstStyle/>
          <a:p>
            <a:pPr marL="0" indent="0" algn="ctr">
              <a:buNone/>
            </a:pPr>
            <a:r>
              <a:rPr lang="en-US" sz="3000" b="1" dirty="0" err="1">
                <a:solidFill>
                  <a:srgbClr val="00B0F0"/>
                </a:solidFill>
              </a:rPr>
              <a:t>ASSR’nin</a:t>
            </a:r>
            <a:r>
              <a:rPr lang="en-US" sz="3000" b="1" dirty="0">
                <a:solidFill>
                  <a:srgbClr val="00B0F0"/>
                </a:solidFill>
              </a:rPr>
              <a:t> OLUŞUMU</a:t>
            </a:r>
          </a:p>
          <a:p>
            <a:pPr algn="just"/>
            <a:r>
              <a:rPr lang="tr-TR" sz="3000" b="1" dirty="0">
                <a:solidFill>
                  <a:schemeClr val="tx1"/>
                </a:solidFill>
              </a:rPr>
              <a:t>Burada durumun anlaşılması için bir davulu düşünmenizi istiyorum. Davulun belirli bir bölgesine belirli sayıda vuruş gerçekleştirilir ise eğer bu davulun o bölgesi standart gerginlikte ise çıkması gereken ses bellidir. İşte bu ses duyulduğunda davulun normal bir davul olduğuna karar veririz. İşte biz de </a:t>
            </a:r>
            <a:r>
              <a:rPr lang="tr-TR" sz="3000" b="1" dirty="0" err="1">
                <a:solidFill>
                  <a:schemeClr val="tx1"/>
                </a:solidFill>
              </a:rPr>
              <a:t>kokleada</a:t>
            </a:r>
            <a:r>
              <a:rPr lang="tr-TR" sz="3000" b="1" dirty="0">
                <a:solidFill>
                  <a:schemeClr val="tx1"/>
                </a:solidFill>
              </a:rPr>
              <a:t> belirli bir bölgeye belirli miktarda uyarı yapmakta ve bunun sonunda yeterli sayıda </a:t>
            </a:r>
            <a:r>
              <a:rPr lang="tr-TR" sz="3000" b="1" dirty="0" err="1">
                <a:solidFill>
                  <a:schemeClr val="tx1"/>
                </a:solidFill>
              </a:rPr>
              <a:t>nöral</a:t>
            </a:r>
            <a:r>
              <a:rPr lang="tr-TR" sz="3000" b="1" dirty="0">
                <a:solidFill>
                  <a:schemeClr val="tx1"/>
                </a:solidFill>
              </a:rPr>
              <a:t> cevap oluşumunu beklemekteyiz. </a:t>
            </a:r>
            <a:endParaRPr lang="nn-NO" sz="5300" b="1" dirty="0">
              <a:solidFill>
                <a:srgbClr val="FF0000"/>
              </a:solidFill>
            </a:endParaRPr>
          </a:p>
        </p:txBody>
      </p:sp>
    </p:spTree>
    <p:extLst>
      <p:ext uri="{BB962C8B-B14F-4D97-AF65-F5344CB8AC3E}">
        <p14:creationId xmlns:p14="http://schemas.microsoft.com/office/powerpoint/2010/main" val="39958099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8"/>
            <a:ext cx="8911687" cy="1477645"/>
          </a:xfrm>
        </p:spPr>
        <p:txBody>
          <a:bodyPr>
            <a:normAutofit/>
          </a:bodyPr>
          <a:lstStyle/>
          <a:p>
            <a:pPr algn="ctr"/>
            <a:r>
              <a:rPr lang="tr-TR" sz="4800" b="1" u="sng" dirty="0">
                <a:solidFill>
                  <a:srgbClr val="7030A0"/>
                </a:solidFill>
              </a:rPr>
              <a:t>ELEKTRİKSEL ODYOMETRİ</a:t>
            </a:r>
            <a:br>
              <a:rPr lang="tr-TR" sz="5400" b="1" u="sng" dirty="0">
                <a:solidFill>
                  <a:srgbClr val="7030A0"/>
                </a:solidFill>
              </a:rPr>
            </a:br>
            <a:r>
              <a:rPr lang="tr-TR" sz="4000" b="1" dirty="0">
                <a:solidFill>
                  <a:srgbClr val="FF0000"/>
                </a:solidFill>
              </a:rPr>
              <a:t>ASSR</a:t>
            </a:r>
          </a:p>
        </p:txBody>
      </p:sp>
      <p:sp>
        <p:nvSpPr>
          <p:cNvPr id="5" name="İçerik Yer Tutucusu 4"/>
          <p:cNvSpPr>
            <a:spLocks noGrp="1"/>
          </p:cNvSpPr>
          <p:nvPr>
            <p:ph idx="1"/>
          </p:nvPr>
        </p:nvSpPr>
        <p:spPr>
          <a:xfrm>
            <a:off x="813577" y="1937982"/>
            <a:ext cx="9640608" cy="4599296"/>
          </a:xfrm>
        </p:spPr>
        <p:txBody>
          <a:bodyPr>
            <a:normAutofit fontScale="92500" lnSpcReduction="20000"/>
          </a:bodyPr>
          <a:lstStyle/>
          <a:p>
            <a:pPr marL="0" indent="0" algn="ctr">
              <a:buNone/>
            </a:pPr>
            <a:r>
              <a:rPr lang="en-US" sz="3000" b="1" dirty="0" err="1">
                <a:solidFill>
                  <a:srgbClr val="00B0F0"/>
                </a:solidFill>
              </a:rPr>
              <a:t>ASSR’nin</a:t>
            </a:r>
            <a:r>
              <a:rPr lang="en-US" sz="3000" b="1" dirty="0">
                <a:solidFill>
                  <a:srgbClr val="00B0F0"/>
                </a:solidFill>
              </a:rPr>
              <a:t> OLUŞUMU</a:t>
            </a:r>
          </a:p>
          <a:p>
            <a:pPr algn="just"/>
            <a:r>
              <a:rPr lang="tr-TR" sz="3000" b="1" dirty="0">
                <a:solidFill>
                  <a:schemeClr val="tx1"/>
                </a:solidFill>
              </a:rPr>
              <a:t>Burada anlaşılması gereken bir başka önemli nokta uyaranlar gibi cevaplarında üst üste binerek belirli bir yığınla oluşmasını beklediğimizdir.</a:t>
            </a:r>
          </a:p>
          <a:p>
            <a:pPr algn="just"/>
            <a:r>
              <a:rPr lang="tr-TR" sz="3000" b="1" dirty="0">
                <a:solidFill>
                  <a:schemeClr val="tx1"/>
                </a:solidFill>
              </a:rPr>
              <a:t>Üst üste binme olayı şu şekilde gerçekleşmektedir. </a:t>
            </a:r>
          </a:p>
          <a:p>
            <a:pPr lvl="1" algn="just"/>
            <a:r>
              <a:rPr lang="tr-TR" sz="2800" b="1" dirty="0">
                <a:solidFill>
                  <a:schemeClr val="tx1"/>
                </a:solidFill>
              </a:rPr>
              <a:t>İç tüylü hücreler art arda uyarıldığında </a:t>
            </a:r>
            <a:r>
              <a:rPr lang="tr-TR" sz="2800" b="1" dirty="0" err="1">
                <a:solidFill>
                  <a:schemeClr val="tx1"/>
                </a:solidFill>
              </a:rPr>
              <a:t>depolarize</a:t>
            </a:r>
            <a:r>
              <a:rPr lang="tr-TR" sz="2800" b="1" dirty="0">
                <a:solidFill>
                  <a:schemeClr val="tx1"/>
                </a:solidFill>
              </a:rPr>
              <a:t> olmuş hücreler </a:t>
            </a:r>
            <a:r>
              <a:rPr lang="tr-TR" sz="2800" b="1" dirty="0" err="1">
                <a:solidFill>
                  <a:schemeClr val="tx1"/>
                </a:solidFill>
              </a:rPr>
              <a:t>repolarize</a:t>
            </a:r>
            <a:r>
              <a:rPr lang="tr-TR" sz="2800" b="1" dirty="0">
                <a:solidFill>
                  <a:schemeClr val="tx1"/>
                </a:solidFill>
              </a:rPr>
              <a:t> olmaya zaman bulamadıklarından polarize kalırlar. </a:t>
            </a:r>
          </a:p>
          <a:p>
            <a:pPr lvl="1" algn="just"/>
            <a:r>
              <a:rPr lang="tr-TR" sz="2800" b="1" dirty="0">
                <a:solidFill>
                  <a:schemeClr val="tx1"/>
                </a:solidFill>
              </a:rPr>
              <a:t>Bir önceki uyarı sonlanmadan beyinde yeni uyarı oluşmakta ve cevaplar ÜST ÜSTE BİNMEKTE ve KESİTİSİZ (STEADY STATE) durumu meydana gelmektedir.</a:t>
            </a:r>
            <a:endParaRPr lang="nn-NO" sz="5100" b="1" dirty="0">
              <a:solidFill>
                <a:srgbClr val="FF0000"/>
              </a:solidFill>
            </a:endParaRPr>
          </a:p>
        </p:txBody>
      </p:sp>
    </p:spTree>
    <p:extLst>
      <p:ext uri="{BB962C8B-B14F-4D97-AF65-F5344CB8AC3E}">
        <p14:creationId xmlns:p14="http://schemas.microsoft.com/office/powerpoint/2010/main" val="1661274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8"/>
            <a:ext cx="8911687" cy="1477645"/>
          </a:xfrm>
        </p:spPr>
        <p:txBody>
          <a:bodyPr>
            <a:normAutofit/>
          </a:bodyPr>
          <a:lstStyle/>
          <a:p>
            <a:pPr algn="ctr"/>
            <a:r>
              <a:rPr lang="tr-TR" sz="4800" b="1" u="sng" dirty="0">
                <a:solidFill>
                  <a:srgbClr val="7030A0"/>
                </a:solidFill>
              </a:rPr>
              <a:t>ELEKTRİKSEL ODYOMETRİ</a:t>
            </a:r>
            <a:br>
              <a:rPr lang="tr-TR" sz="5400" b="1" u="sng" dirty="0">
                <a:solidFill>
                  <a:srgbClr val="7030A0"/>
                </a:solidFill>
              </a:rPr>
            </a:br>
            <a:r>
              <a:rPr lang="tr-TR" sz="4000" b="1" dirty="0">
                <a:solidFill>
                  <a:srgbClr val="FF0000"/>
                </a:solidFill>
              </a:rPr>
              <a:t>ASSR</a:t>
            </a:r>
          </a:p>
        </p:txBody>
      </p:sp>
      <p:sp>
        <p:nvSpPr>
          <p:cNvPr id="5" name="İçerik Yer Tutucusu 4"/>
          <p:cNvSpPr>
            <a:spLocks noGrp="1"/>
          </p:cNvSpPr>
          <p:nvPr>
            <p:ph idx="1"/>
          </p:nvPr>
        </p:nvSpPr>
        <p:spPr>
          <a:xfrm>
            <a:off x="813577" y="1937982"/>
            <a:ext cx="9640608" cy="4599296"/>
          </a:xfrm>
        </p:spPr>
        <p:txBody>
          <a:bodyPr>
            <a:normAutofit fontScale="92500"/>
          </a:bodyPr>
          <a:lstStyle/>
          <a:p>
            <a:pPr marL="0" indent="0" algn="ctr">
              <a:buNone/>
            </a:pPr>
            <a:r>
              <a:rPr lang="en-US" sz="3000" b="1" dirty="0">
                <a:solidFill>
                  <a:srgbClr val="00B0F0"/>
                </a:solidFill>
              </a:rPr>
              <a:t>	</a:t>
            </a:r>
            <a:r>
              <a:rPr lang="en-US" sz="3000" b="1" dirty="0" err="1">
                <a:solidFill>
                  <a:srgbClr val="00B0F0"/>
                </a:solidFill>
              </a:rPr>
              <a:t>ASSR’de</a:t>
            </a:r>
            <a:r>
              <a:rPr lang="en-US" sz="3000" b="1" dirty="0">
                <a:solidFill>
                  <a:srgbClr val="00B0F0"/>
                </a:solidFill>
              </a:rPr>
              <a:t> NÖRONLARIN CEVABI</a:t>
            </a:r>
          </a:p>
          <a:p>
            <a:r>
              <a:rPr lang="en-US" sz="3000" b="1" dirty="0" err="1">
                <a:solidFill>
                  <a:schemeClr val="tx1"/>
                </a:solidFill>
              </a:rPr>
              <a:t>Kokleanın</a:t>
            </a:r>
            <a:r>
              <a:rPr lang="en-US" sz="3000" b="1" dirty="0">
                <a:solidFill>
                  <a:schemeClr val="tx1"/>
                </a:solidFill>
              </a:rPr>
              <a:t> </a:t>
            </a:r>
            <a:r>
              <a:rPr lang="en-US" sz="3000" b="1" dirty="0" err="1">
                <a:solidFill>
                  <a:schemeClr val="tx1"/>
                </a:solidFill>
              </a:rPr>
              <a:t>frekansa</a:t>
            </a:r>
            <a:r>
              <a:rPr lang="en-US" sz="3000" b="1" dirty="0">
                <a:solidFill>
                  <a:schemeClr val="tx1"/>
                </a:solidFill>
              </a:rPr>
              <a:t> </a:t>
            </a:r>
            <a:r>
              <a:rPr lang="en-US" sz="3000" b="1" dirty="0" err="1">
                <a:solidFill>
                  <a:schemeClr val="tx1"/>
                </a:solidFill>
              </a:rPr>
              <a:t>özgü</a:t>
            </a:r>
            <a:r>
              <a:rPr lang="en-US" sz="3000" b="1" dirty="0">
                <a:solidFill>
                  <a:schemeClr val="tx1"/>
                </a:solidFill>
              </a:rPr>
              <a:t> </a:t>
            </a:r>
            <a:r>
              <a:rPr lang="en-US" sz="3000" b="1" dirty="0" err="1">
                <a:solidFill>
                  <a:schemeClr val="tx1"/>
                </a:solidFill>
              </a:rPr>
              <a:t>bölgelerinin</a:t>
            </a:r>
            <a:r>
              <a:rPr lang="en-US" sz="3000" b="1" dirty="0">
                <a:solidFill>
                  <a:schemeClr val="tx1"/>
                </a:solidFill>
              </a:rPr>
              <a:t> </a:t>
            </a:r>
            <a:r>
              <a:rPr lang="en-US" sz="3000" b="1" dirty="0" err="1">
                <a:solidFill>
                  <a:schemeClr val="tx1"/>
                </a:solidFill>
              </a:rPr>
              <a:t>uyarıldığını</a:t>
            </a:r>
            <a:r>
              <a:rPr lang="en-US" sz="3000" b="1" dirty="0">
                <a:solidFill>
                  <a:schemeClr val="tx1"/>
                </a:solidFill>
              </a:rPr>
              <a:t> </a:t>
            </a:r>
            <a:r>
              <a:rPr lang="en-US" sz="3000" b="1" dirty="0" err="1">
                <a:solidFill>
                  <a:schemeClr val="tx1"/>
                </a:solidFill>
              </a:rPr>
              <a:t>biliyoruz</a:t>
            </a:r>
            <a:r>
              <a:rPr lang="en-US" sz="3000" b="1" dirty="0">
                <a:solidFill>
                  <a:schemeClr val="tx1"/>
                </a:solidFill>
              </a:rPr>
              <a:t>. </a:t>
            </a:r>
            <a:r>
              <a:rPr lang="tr-TR" sz="3000" b="1" dirty="0">
                <a:solidFill>
                  <a:schemeClr val="tx1"/>
                </a:solidFill>
              </a:rPr>
              <a:t>F</a:t>
            </a:r>
            <a:r>
              <a:rPr lang="en-US" sz="3000" b="1" dirty="0" err="1">
                <a:solidFill>
                  <a:schemeClr val="tx1"/>
                </a:solidFill>
              </a:rPr>
              <a:t>rekans</a:t>
            </a:r>
            <a:r>
              <a:rPr lang="en-US" sz="3000" b="1" dirty="0">
                <a:solidFill>
                  <a:schemeClr val="tx1"/>
                </a:solidFill>
              </a:rPr>
              <a:t> </a:t>
            </a:r>
            <a:r>
              <a:rPr lang="en-US" sz="3000" b="1" dirty="0" err="1">
                <a:solidFill>
                  <a:schemeClr val="tx1"/>
                </a:solidFill>
              </a:rPr>
              <a:t>modülasyonu</a:t>
            </a:r>
            <a:r>
              <a:rPr lang="en-US" sz="3000" b="1" dirty="0">
                <a:solidFill>
                  <a:schemeClr val="tx1"/>
                </a:solidFill>
              </a:rPr>
              <a:t> da </a:t>
            </a:r>
            <a:r>
              <a:rPr lang="en-US" sz="3000" b="1" dirty="0" err="1">
                <a:solidFill>
                  <a:schemeClr val="tx1"/>
                </a:solidFill>
              </a:rPr>
              <a:t>değiştikçe</a:t>
            </a:r>
            <a:r>
              <a:rPr lang="en-US" sz="3000" b="1" dirty="0">
                <a:solidFill>
                  <a:schemeClr val="tx1"/>
                </a:solidFill>
              </a:rPr>
              <a:t> </a:t>
            </a:r>
            <a:r>
              <a:rPr lang="en-US" sz="3000" b="1" dirty="0" err="1">
                <a:solidFill>
                  <a:schemeClr val="tx1"/>
                </a:solidFill>
              </a:rPr>
              <a:t>beyinin</a:t>
            </a:r>
            <a:r>
              <a:rPr lang="en-US" sz="3000" b="1" dirty="0">
                <a:solidFill>
                  <a:schemeClr val="tx1"/>
                </a:solidFill>
              </a:rPr>
              <a:t> de </a:t>
            </a:r>
            <a:r>
              <a:rPr lang="en-US" sz="3000" b="1" dirty="0" err="1">
                <a:solidFill>
                  <a:schemeClr val="tx1"/>
                </a:solidFill>
              </a:rPr>
              <a:t>uyarılan</a:t>
            </a:r>
            <a:r>
              <a:rPr lang="en-US" sz="3000" b="1" dirty="0">
                <a:solidFill>
                  <a:schemeClr val="tx1"/>
                </a:solidFill>
              </a:rPr>
              <a:t> </a:t>
            </a:r>
            <a:r>
              <a:rPr lang="en-US" sz="3000" b="1" dirty="0" err="1">
                <a:solidFill>
                  <a:schemeClr val="tx1"/>
                </a:solidFill>
              </a:rPr>
              <a:t>bölgeleri</a:t>
            </a:r>
            <a:r>
              <a:rPr lang="en-US" sz="3000" b="1" dirty="0">
                <a:solidFill>
                  <a:schemeClr val="tx1"/>
                </a:solidFill>
              </a:rPr>
              <a:t> </a:t>
            </a:r>
            <a:r>
              <a:rPr lang="en-US" sz="3000" b="1" dirty="0" err="1">
                <a:solidFill>
                  <a:schemeClr val="tx1"/>
                </a:solidFill>
              </a:rPr>
              <a:t>değiştirmektedir</a:t>
            </a:r>
            <a:r>
              <a:rPr lang="en-US" sz="3000" b="1" dirty="0">
                <a:solidFill>
                  <a:schemeClr val="tx1"/>
                </a:solidFill>
              </a:rPr>
              <a:t>.</a:t>
            </a:r>
          </a:p>
          <a:p>
            <a:r>
              <a:rPr lang="en-US" sz="3000" b="1" dirty="0" err="1">
                <a:solidFill>
                  <a:schemeClr val="tx1"/>
                </a:solidFill>
              </a:rPr>
              <a:t>İki</a:t>
            </a:r>
            <a:r>
              <a:rPr lang="en-US" sz="3000" b="1" dirty="0">
                <a:solidFill>
                  <a:schemeClr val="tx1"/>
                </a:solidFill>
              </a:rPr>
              <a:t> tip </a:t>
            </a:r>
            <a:r>
              <a:rPr lang="en-US" sz="3000" b="1" dirty="0" err="1">
                <a:solidFill>
                  <a:schemeClr val="tx1"/>
                </a:solidFill>
              </a:rPr>
              <a:t>uyaran</a:t>
            </a:r>
            <a:r>
              <a:rPr lang="en-US" sz="3000" b="1" dirty="0">
                <a:solidFill>
                  <a:schemeClr val="tx1"/>
                </a:solidFill>
              </a:rPr>
              <a:t> </a:t>
            </a:r>
            <a:r>
              <a:rPr lang="en-US" sz="3000" b="1" dirty="0" err="1">
                <a:solidFill>
                  <a:schemeClr val="tx1"/>
                </a:solidFill>
              </a:rPr>
              <a:t>frekans</a:t>
            </a:r>
            <a:r>
              <a:rPr lang="en-US" sz="3000" b="1" dirty="0">
                <a:solidFill>
                  <a:schemeClr val="tx1"/>
                </a:solidFill>
              </a:rPr>
              <a:t> </a:t>
            </a:r>
            <a:r>
              <a:rPr lang="en-US" sz="3000" b="1" dirty="0" err="1">
                <a:solidFill>
                  <a:schemeClr val="tx1"/>
                </a:solidFill>
              </a:rPr>
              <a:t>modülasyonu</a:t>
            </a:r>
            <a:r>
              <a:rPr lang="en-US" sz="3000" b="1" dirty="0">
                <a:solidFill>
                  <a:schemeClr val="tx1"/>
                </a:solidFill>
              </a:rPr>
              <a:t> </a:t>
            </a:r>
            <a:r>
              <a:rPr lang="en-US" sz="3000" b="1" dirty="0" err="1">
                <a:solidFill>
                  <a:schemeClr val="tx1"/>
                </a:solidFill>
              </a:rPr>
              <a:t>yapılmaktadır</a:t>
            </a:r>
            <a:r>
              <a:rPr lang="en-US" sz="3000" b="1" dirty="0">
                <a:solidFill>
                  <a:schemeClr val="tx1"/>
                </a:solidFill>
              </a:rPr>
              <a:t>;</a:t>
            </a:r>
          </a:p>
          <a:p>
            <a:pPr lvl="1"/>
            <a:r>
              <a:rPr lang="en-US" sz="2800" b="1" dirty="0">
                <a:solidFill>
                  <a:schemeClr val="tx1"/>
                </a:solidFill>
              </a:rPr>
              <a:t>40 Hz ASSR; 35-45 Hz </a:t>
            </a:r>
            <a:r>
              <a:rPr lang="en-US" sz="2800" b="1" dirty="0" err="1">
                <a:solidFill>
                  <a:schemeClr val="tx1"/>
                </a:solidFill>
              </a:rPr>
              <a:t>sıklıkla</a:t>
            </a:r>
            <a:r>
              <a:rPr lang="en-US" sz="2800" b="1" dirty="0">
                <a:solidFill>
                  <a:schemeClr val="tx1"/>
                </a:solidFill>
              </a:rPr>
              <a:t> </a:t>
            </a:r>
            <a:r>
              <a:rPr lang="en-US" sz="2800" b="1" dirty="0" err="1">
                <a:solidFill>
                  <a:schemeClr val="tx1"/>
                </a:solidFill>
              </a:rPr>
              <a:t>modülasyon</a:t>
            </a:r>
            <a:r>
              <a:rPr lang="en-US" sz="2800" b="1" dirty="0">
                <a:solidFill>
                  <a:schemeClr val="tx1"/>
                </a:solidFill>
              </a:rPr>
              <a:t> </a:t>
            </a:r>
            <a:r>
              <a:rPr lang="en-US" sz="2800" b="1" dirty="0" err="1">
                <a:solidFill>
                  <a:schemeClr val="tx1"/>
                </a:solidFill>
              </a:rPr>
              <a:t>yapılan</a:t>
            </a:r>
            <a:r>
              <a:rPr lang="en-US" sz="2800" b="1" dirty="0">
                <a:solidFill>
                  <a:schemeClr val="tx1"/>
                </a:solidFill>
              </a:rPr>
              <a:t> ASSR </a:t>
            </a:r>
            <a:r>
              <a:rPr lang="en-US" sz="2800" b="1" dirty="0" err="1">
                <a:solidFill>
                  <a:schemeClr val="tx1"/>
                </a:solidFill>
              </a:rPr>
              <a:t>tekniği</a:t>
            </a:r>
            <a:endParaRPr lang="en-US" sz="2800" b="1" dirty="0">
              <a:solidFill>
                <a:schemeClr val="tx1"/>
              </a:solidFill>
            </a:endParaRPr>
          </a:p>
          <a:p>
            <a:pPr lvl="1"/>
            <a:r>
              <a:rPr lang="en-US" sz="2800" b="1" dirty="0">
                <a:solidFill>
                  <a:schemeClr val="tx1"/>
                </a:solidFill>
              </a:rPr>
              <a:t>80 Hz  ASSR; 70-110 Hz </a:t>
            </a:r>
            <a:r>
              <a:rPr lang="en-US" sz="2800" b="1" dirty="0" err="1">
                <a:solidFill>
                  <a:schemeClr val="tx1"/>
                </a:solidFill>
              </a:rPr>
              <a:t>sıklıkla</a:t>
            </a:r>
            <a:r>
              <a:rPr lang="en-US" sz="2800" b="1" dirty="0">
                <a:solidFill>
                  <a:schemeClr val="tx1"/>
                </a:solidFill>
              </a:rPr>
              <a:t> </a:t>
            </a:r>
            <a:r>
              <a:rPr lang="en-US" sz="2800" b="1" dirty="0" err="1">
                <a:solidFill>
                  <a:schemeClr val="tx1"/>
                </a:solidFill>
              </a:rPr>
              <a:t>modülasyon</a:t>
            </a:r>
            <a:r>
              <a:rPr lang="en-US" sz="2800" b="1" dirty="0">
                <a:solidFill>
                  <a:schemeClr val="tx1"/>
                </a:solidFill>
              </a:rPr>
              <a:t> </a:t>
            </a:r>
            <a:r>
              <a:rPr lang="en-US" sz="2800" b="1" dirty="0" err="1">
                <a:solidFill>
                  <a:schemeClr val="tx1"/>
                </a:solidFill>
              </a:rPr>
              <a:t>yapılan</a:t>
            </a:r>
            <a:r>
              <a:rPr lang="en-US" sz="2800" b="1" dirty="0">
                <a:solidFill>
                  <a:schemeClr val="tx1"/>
                </a:solidFill>
              </a:rPr>
              <a:t> ASSR </a:t>
            </a:r>
            <a:r>
              <a:rPr lang="en-US" sz="2800" b="1" dirty="0" err="1">
                <a:solidFill>
                  <a:schemeClr val="tx1"/>
                </a:solidFill>
              </a:rPr>
              <a:t>tekniği</a:t>
            </a:r>
            <a:endParaRPr lang="en-US" sz="2800" b="1" dirty="0">
              <a:solidFill>
                <a:schemeClr val="tx1"/>
              </a:solidFill>
            </a:endParaRPr>
          </a:p>
        </p:txBody>
      </p:sp>
    </p:spTree>
    <p:extLst>
      <p:ext uri="{BB962C8B-B14F-4D97-AF65-F5344CB8AC3E}">
        <p14:creationId xmlns:p14="http://schemas.microsoft.com/office/powerpoint/2010/main" val="7488122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8"/>
            <a:ext cx="8911687" cy="1477645"/>
          </a:xfrm>
        </p:spPr>
        <p:txBody>
          <a:bodyPr>
            <a:normAutofit/>
          </a:bodyPr>
          <a:lstStyle/>
          <a:p>
            <a:pPr algn="ctr"/>
            <a:r>
              <a:rPr lang="tr-TR" sz="4800" b="1" u="sng" dirty="0">
                <a:solidFill>
                  <a:srgbClr val="7030A0"/>
                </a:solidFill>
              </a:rPr>
              <a:t>ELEKTRİKSEL ODYOMETRİ</a:t>
            </a:r>
            <a:br>
              <a:rPr lang="tr-TR" sz="5400" b="1" u="sng" dirty="0">
                <a:solidFill>
                  <a:srgbClr val="7030A0"/>
                </a:solidFill>
              </a:rPr>
            </a:br>
            <a:r>
              <a:rPr lang="tr-TR" sz="4000" b="1" dirty="0">
                <a:solidFill>
                  <a:srgbClr val="FF0000"/>
                </a:solidFill>
              </a:rPr>
              <a:t>ASSR</a:t>
            </a:r>
          </a:p>
        </p:txBody>
      </p:sp>
      <p:sp>
        <p:nvSpPr>
          <p:cNvPr id="5" name="İçerik Yer Tutucusu 4"/>
          <p:cNvSpPr>
            <a:spLocks noGrp="1"/>
          </p:cNvSpPr>
          <p:nvPr>
            <p:ph idx="1"/>
          </p:nvPr>
        </p:nvSpPr>
        <p:spPr>
          <a:xfrm>
            <a:off x="813577" y="1937982"/>
            <a:ext cx="9640608" cy="4599296"/>
          </a:xfrm>
        </p:spPr>
        <p:txBody>
          <a:bodyPr>
            <a:normAutofit fontScale="92500" lnSpcReduction="20000"/>
          </a:bodyPr>
          <a:lstStyle/>
          <a:p>
            <a:pPr marL="0" indent="0" algn="ctr">
              <a:buNone/>
            </a:pPr>
            <a:r>
              <a:rPr lang="en-US" sz="3000" b="1" dirty="0">
                <a:solidFill>
                  <a:srgbClr val="00B0F0"/>
                </a:solidFill>
              </a:rPr>
              <a:t>	</a:t>
            </a:r>
            <a:r>
              <a:rPr lang="en-US" sz="3000" b="1" dirty="0" err="1">
                <a:solidFill>
                  <a:srgbClr val="00B0F0"/>
                </a:solidFill>
              </a:rPr>
              <a:t>ASSR’de</a:t>
            </a:r>
            <a:r>
              <a:rPr lang="en-US" sz="3000" b="1" dirty="0">
                <a:solidFill>
                  <a:srgbClr val="00B0F0"/>
                </a:solidFill>
              </a:rPr>
              <a:t> NÖRONLARIN CEVABI</a:t>
            </a:r>
          </a:p>
          <a:p>
            <a:r>
              <a:rPr lang="en-US" sz="3000" b="1" dirty="0">
                <a:solidFill>
                  <a:schemeClr val="tx1"/>
                </a:solidFill>
              </a:rPr>
              <a:t>ASSR </a:t>
            </a:r>
            <a:r>
              <a:rPr lang="en-US" sz="3000" b="1" dirty="0" err="1">
                <a:solidFill>
                  <a:schemeClr val="tx1"/>
                </a:solidFill>
              </a:rPr>
              <a:t>tüm</a:t>
            </a:r>
            <a:r>
              <a:rPr lang="en-US" sz="3000" b="1" dirty="0">
                <a:solidFill>
                  <a:schemeClr val="tx1"/>
                </a:solidFill>
              </a:rPr>
              <a:t> </a:t>
            </a:r>
            <a:r>
              <a:rPr lang="en-US" sz="3000" b="1" dirty="0" err="1">
                <a:solidFill>
                  <a:schemeClr val="tx1"/>
                </a:solidFill>
              </a:rPr>
              <a:t>işitsel</a:t>
            </a:r>
            <a:r>
              <a:rPr lang="en-US" sz="3000" b="1" dirty="0">
                <a:solidFill>
                  <a:schemeClr val="tx1"/>
                </a:solidFill>
              </a:rPr>
              <a:t> </a:t>
            </a:r>
            <a:r>
              <a:rPr lang="en-US" sz="3000" b="1" dirty="0" err="1">
                <a:solidFill>
                  <a:schemeClr val="tx1"/>
                </a:solidFill>
              </a:rPr>
              <a:t>sinir</a:t>
            </a:r>
            <a:r>
              <a:rPr lang="en-US" sz="3000" b="1" dirty="0">
                <a:solidFill>
                  <a:schemeClr val="tx1"/>
                </a:solidFill>
              </a:rPr>
              <a:t> </a:t>
            </a:r>
            <a:r>
              <a:rPr lang="en-US" sz="3000" b="1" dirty="0" err="1">
                <a:solidFill>
                  <a:schemeClr val="tx1"/>
                </a:solidFill>
              </a:rPr>
              <a:t>sistemini</a:t>
            </a:r>
            <a:r>
              <a:rPr lang="en-US" sz="3000" b="1" dirty="0">
                <a:solidFill>
                  <a:schemeClr val="tx1"/>
                </a:solidFill>
              </a:rPr>
              <a:t> </a:t>
            </a:r>
            <a:r>
              <a:rPr lang="en-US" sz="3000" b="1" dirty="0" err="1">
                <a:solidFill>
                  <a:schemeClr val="tx1"/>
                </a:solidFill>
              </a:rPr>
              <a:t>aynı</a:t>
            </a:r>
            <a:r>
              <a:rPr lang="en-US" sz="3000" b="1" dirty="0">
                <a:solidFill>
                  <a:schemeClr val="tx1"/>
                </a:solidFill>
              </a:rPr>
              <a:t> </a:t>
            </a:r>
            <a:r>
              <a:rPr lang="en-US" sz="3000" b="1" dirty="0" err="1">
                <a:solidFill>
                  <a:schemeClr val="tx1"/>
                </a:solidFill>
              </a:rPr>
              <a:t>anda</a:t>
            </a:r>
            <a:r>
              <a:rPr lang="en-US" sz="3000" b="1" dirty="0">
                <a:solidFill>
                  <a:schemeClr val="tx1"/>
                </a:solidFill>
              </a:rPr>
              <a:t> </a:t>
            </a:r>
            <a:r>
              <a:rPr lang="en-US" sz="3000" b="1" dirty="0" err="1">
                <a:solidFill>
                  <a:schemeClr val="tx1"/>
                </a:solidFill>
              </a:rPr>
              <a:t>uyarmakta</a:t>
            </a:r>
            <a:r>
              <a:rPr lang="en-US" sz="3000" b="1" dirty="0">
                <a:solidFill>
                  <a:schemeClr val="tx1"/>
                </a:solidFill>
              </a:rPr>
              <a:t> </a:t>
            </a:r>
            <a:r>
              <a:rPr lang="en-US" sz="3000" b="1" dirty="0" err="1">
                <a:solidFill>
                  <a:schemeClr val="tx1"/>
                </a:solidFill>
              </a:rPr>
              <a:t>olsa</a:t>
            </a:r>
            <a:r>
              <a:rPr lang="en-US" sz="3000" b="1" dirty="0">
                <a:solidFill>
                  <a:schemeClr val="tx1"/>
                </a:solidFill>
              </a:rPr>
              <a:t> da </a:t>
            </a:r>
            <a:r>
              <a:rPr lang="en-US" sz="3000" b="1" dirty="0" err="1">
                <a:solidFill>
                  <a:schemeClr val="tx1"/>
                </a:solidFill>
              </a:rPr>
              <a:t>Frekans</a:t>
            </a:r>
            <a:r>
              <a:rPr lang="en-US" sz="3000" b="1" dirty="0">
                <a:solidFill>
                  <a:schemeClr val="tx1"/>
                </a:solidFill>
              </a:rPr>
              <a:t> </a:t>
            </a:r>
            <a:r>
              <a:rPr lang="en-US" sz="3000" b="1" dirty="0" err="1">
                <a:solidFill>
                  <a:schemeClr val="tx1"/>
                </a:solidFill>
              </a:rPr>
              <a:t>Modülasyonu</a:t>
            </a:r>
            <a:r>
              <a:rPr lang="en-US" sz="3000" b="1" dirty="0">
                <a:solidFill>
                  <a:schemeClr val="tx1"/>
                </a:solidFill>
              </a:rPr>
              <a:t> </a:t>
            </a:r>
            <a:r>
              <a:rPr lang="en-US" sz="3000" b="1" dirty="0" err="1">
                <a:solidFill>
                  <a:schemeClr val="tx1"/>
                </a:solidFill>
              </a:rPr>
              <a:t>arttıkça</a:t>
            </a:r>
            <a:r>
              <a:rPr lang="en-US" sz="3000" b="1" dirty="0">
                <a:solidFill>
                  <a:schemeClr val="tx1"/>
                </a:solidFill>
              </a:rPr>
              <a:t> </a:t>
            </a:r>
            <a:r>
              <a:rPr lang="en-US" sz="3000" b="1" dirty="0" err="1">
                <a:solidFill>
                  <a:schemeClr val="tx1"/>
                </a:solidFill>
              </a:rPr>
              <a:t>daha</a:t>
            </a:r>
            <a:r>
              <a:rPr lang="en-US" sz="3000" b="1" dirty="0">
                <a:solidFill>
                  <a:schemeClr val="tx1"/>
                </a:solidFill>
              </a:rPr>
              <a:t> alt </a:t>
            </a:r>
            <a:r>
              <a:rPr lang="en-US" sz="3000" b="1" dirty="0" err="1">
                <a:solidFill>
                  <a:schemeClr val="tx1"/>
                </a:solidFill>
              </a:rPr>
              <a:t>beyin</a:t>
            </a:r>
            <a:r>
              <a:rPr lang="en-US" sz="3000" b="1" dirty="0">
                <a:solidFill>
                  <a:schemeClr val="tx1"/>
                </a:solidFill>
              </a:rPr>
              <a:t> </a:t>
            </a:r>
            <a:r>
              <a:rPr lang="en-US" sz="3000" b="1" dirty="0" err="1">
                <a:solidFill>
                  <a:schemeClr val="tx1"/>
                </a:solidFill>
              </a:rPr>
              <a:t>yapılarının</a:t>
            </a:r>
            <a:r>
              <a:rPr lang="en-US" sz="3000" b="1" dirty="0">
                <a:solidFill>
                  <a:schemeClr val="tx1"/>
                </a:solidFill>
              </a:rPr>
              <a:t> </a:t>
            </a:r>
            <a:r>
              <a:rPr lang="en-US" sz="3000" b="1" dirty="0" err="1">
                <a:solidFill>
                  <a:schemeClr val="tx1"/>
                </a:solidFill>
              </a:rPr>
              <a:t>uyarılmasının</a:t>
            </a:r>
            <a:r>
              <a:rPr lang="en-US" sz="3000" b="1" dirty="0">
                <a:solidFill>
                  <a:schemeClr val="tx1"/>
                </a:solidFill>
              </a:rPr>
              <a:t> </a:t>
            </a:r>
            <a:r>
              <a:rPr lang="en-US" sz="3000" b="1" dirty="0" err="1">
                <a:solidFill>
                  <a:schemeClr val="tx1"/>
                </a:solidFill>
              </a:rPr>
              <a:t>daha</a:t>
            </a:r>
            <a:r>
              <a:rPr lang="en-US" sz="3000" b="1" dirty="0">
                <a:solidFill>
                  <a:schemeClr val="tx1"/>
                </a:solidFill>
              </a:rPr>
              <a:t> </a:t>
            </a:r>
            <a:r>
              <a:rPr lang="en-US" sz="3000" b="1" dirty="0" err="1">
                <a:solidFill>
                  <a:schemeClr val="tx1"/>
                </a:solidFill>
              </a:rPr>
              <a:t>baskın</a:t>
            </a:r>
            <a:r>
              <a:rPr lang="en-US" sz="3000" b="1" dirty="0">
                <a:solidFill>
                  <a:schemeClr val="tx1"/>
                </a:solidFill>
              </a:rPr>
              <a:t> hale </a:t>
            </a:r>
            <a:r>
              <a:rPr lang="en-US" sz="3000" b="1" dirty="0" err="1">
                <a:solidFill>
                  <a:schemeClr val="tx1"/>
                </a:solidFill>
              </a:rPr>
              <a:t>gelmektedir</a:t>
            </a:r>
            <a:r>
              <a:rPr lang="en-US" sz="3000" b="1" dirty="0">
                <a:solidFill>
                  <a:schemeClr val="tx1"/>
                </a:solidFill>
              </a:rPr>
              <a:t>. </a:t>
            </a:r>
            <a:endParaRPr lang="tr-TR" sz="3000" b="1" dirty="0">
              <a:solidFill>
                <a:schemeClr val="tx1"/>
              </a:solidFill>
            </a:endParaRPr>
          </a:p>
          <a:p>
            <a:r>
              <a:rPr lang="en-US" sz="3000" b="1" dirty="0" err="1">
                <a:solidFill>
                  <a:schemeClr val="tx1"/>
                </a:solidFill>
              </a:rPr>
              <a:t>Örneğin</a:t>
            </a:r>
            <a:r>
              <a:rPr lang="en-US" sz="3000" b="1" dirty="0">
                <a:solidFill>
                  <a:schemeClr val="tx1"/>
                </a:solidFill>
              </a:rPr>
              <a:t> 20 Hz </a:t>
            </a:r>
            <a:r>
              <a:rPr lang="en-US" sz="3000" b="1" dirty="0" err="1">
                <a:solidFill>
                  <a:schemeClr val="tx1"/>
                </a:solidFill>
              </a:rPr>
              <a:t>ve</a:t>
            </a:r>
            <a:r>
              <a:rPr lang="en-US" sz="3000" b="1" dirty="0">
                <a:solidFill>
                  <a:schemeClr val="tx1"/>
                </a:solidFill>
              </a:rPr>
              <a:t> </a:t>
            </a:r>
            <a:r>
              <a:rPr lang="en-US" sz="3000" b="1" dirty="0" err="1">
                <a:solidFill>
                  <a:schemeClr val="tx1"/>
                </a:solidFill>
              </a:rPr>
              <a:t>altı</a:t>
            </a:r>
            <a:r>
              <a:rPr lang="en-US" sz="3000" b="1" dirty="0">
                <a:solidFill>
                  <a:schemeClr val="tx1"/>
                </a:solidFill>
              </a:rPr>
              <a:t> </a:t>
            </a:r>
            <a:r>
              <a:rPr lang="en-US" sz="3000" b="1" dirty="0" err="1">
                <a:solidFill>
                  <a:schemeClr val="tx1"/>
                </a:solidFill>
              </a:rPr>
              <a:t>frekans</a:t>
            </a:r>
            <a:r>
              <a:rPr lang="en-US" sz="3000" b="1" dirty="0">
                <a:solidFill>
                  <a:schemeClr val="tx1"/>
                </a:solidFill>
              </a:rPr>
              <a:t> </a:t>
            </a:r>
            <a:r>
              <a:rPr lang="en-US" sz="3000" b="1" dirty="0" err="1">
                <a:solidFill>
                  <a:schemeClr val="tx1"/>
                </a:solidFill>
              </a:rPr>
              <a:t>modülasyonunda</a:t>
            </a:r>
            <a:r>
              <a:rPr lang="en-US" sz="3000" b="1" dirty="0">
                <a:solidFill>
                  <a:schemeClr val="tx1"/>
                </a:solidFill>
              </a:rPr>
              <a:t> </a:t>
            </a:r>
            <a:r>
              <a:rPr lang="en-US" sz="3000" b="1" dirty="0" err="1">
                <a:solidFill>
                  <a:schemeClr val="tx1"/>
                </a:solidFill>
              </a:rPr>
              <a:t>korteks</a:t>
            </a:r>
            <a:r>
              <a:rPr lang="en-US" sz="3000" b="1" dirty="0">
                <a:solidFill>
                  <a:schemeClr val="tx1"/>
                </a:solidFill>
              </a:rPr>
              <a:t> </a:t>
            </a:r>
            <a:r>
              <a:rPr lang="en-US" sz="3000" b="1" dirty="0" err="1">
                <a:solidFill>
                  <a:schemeClr val="tx1"/>
                </a:solidFill>
              </a:rPr>
              <a:t>işitsel</a:t>
            </a:r>
            <a:r>
              <a:rPr lang="en-US" sz="3000" b="1" dirty="0">
                <a:solidFill>
                  <a:schemeClr val="tx1"/>
                </a:solidFill>
              </a:rPr>
              <a:t> </a:t>
            </a:r>
            <a:r>
              <a:rPr lang="en-US" sz="3000" b="1" dirty="0" err="1">
                <a:solidFill>
                  <a:schemeClr val="tx1"/>
                </a:solidFill>
              </a:rPr>
              <a:t>nöronları</a:t>
            </a:r>
            <a:r>
              <a:rPr lang="en-US" sz="3000" b="1" dirty="0">
                <a:solidFill>
                  <a:schemeClr val="tx1"/>
                </a:solidFill>
              </a:rPr>
              <a:t> </a:t>
            </a:r>
            <a:r>
              <a:rPr lang="en-US" sz="3000" b="1" dirty="0" err="1">
                <a:solidFill>
                  <a:schemeClr val="tx1"/>
                </a:solidFill>
              </a:rPr>
              <a:t>daha</a:t>
            </a:r>
            <a:r>
              <a:rPr lang="en-US" sz="3000" b="1" dirty="0">
                <a:solidFill>
                  <a:schemeClr val="tx1"/>
                </a:solidFill>
              </a:rPr>
              <a:t> </a:t>
            </a:r>
            <a:r>
              <a:rPr lang="en-US" sz="3000" b="1" dirty="0" err="1">
                <a:solidFill>
                  <a:schemeClr val="tx1"/>
                </a:solidFill>
              </a:rPr>
              <a:t>aktif</a:t>
            </a:r>
            <a:r>
              <a:rPr lang="en-US" sz="3000" b="1" dirty="0">
                <a:solidFill>
                  <a:schemeClr val="tx1"/>
                </a:solidFill>
              </a:rPr>
              <a:t> </a:t>
            </a:r>
            <a:r>
              <a:rPr lang="en-US" sz="3000" b="1" dirty="0" err="1">
                <a:solidFill>
                  <a:schemeClr val="tx1"/>
                </a:solidFill>
              </a:rPr>
              <a:t>iken</a:t>
            </a:r>
            <a:r>
              <a:rPr lang="en-US" sz="3000" b="1" dirty="0">
                <a:solidFill>
                  <a:schemeClr val="tx1"/>
                </a:solidFill>
              </a:rPr>
              <a:t> 70 Hz </a:t>
            </a:r>
            <a:r>
              <a:rPr lang="en-US" sz="3000" b="1" dirty="0" err="1">
                <a:solidFill>
                  <a:schemeClr val="tx1"/>
                </a:solidFill>
              </a:rPr>
              <a:t>ve</a:t>
            </a:r>
            <a:r>
              <a:rPr lang="en-US" sz="3000" b="1" dirty="0">
                <a:solidFill>
                  <a:schemeClr val="tx1"/>
                </a:solidFill>
              </a:rPr>
              <a:t> </a:t>
            </a:r>
            <a:r>
              <a:rPr lang="en-US" sz="3000" b="1" dirty="0" err="1">
                <a:solidFill>
                  <a:schemeClr val="tx1"/>
                </a:solidFill>
              </a:rPr>
              <a:t>üstünde</a:t>
            </a:r>
            <a:r>
              <a:rPr lang="en-US" sz="3000" b="1" dirty="0">
                <a:solidFill>
                  <a:schemeClr val="tx1"/>
                </a:solidFill>
              </a:rPr>
              <a:t> </a:t>
            </a:r>
            <a:r>
              <a:rPr lang="en-US" sz="3000" b="1" dirty="0" err="1">
                <a:solidFill>
                  <a:schemeClr val="tx1"/>
                </a:solidFill>
              </a:rPr>
              <a:t>beyin</a:t>
            </a:r>
            <a:r>
              <a:rPr lang="en-US" sz="3000" b="1" dirty="0">
                <a:solidFill>
                  <a:schemeClr val="tx1"/>
                </a:solidFill>
              </a:rPr>
              <a:t> </a:t>
            </a:r>
            <a:r>
              <a:rPr lang="en-US" sz="3000" b="1" dirty="0" err="1">
                <a:solidFill>
                  <a:schemeClr val="tx1"/>
                </a:solidFill>
              </a:rPr>
              <a:t>sapı</a:t>
            </a:r>
            <a:r>
              <a:rPr lang="en-US" sz="3000" b="1" dirty="0">
                <a:solidFill>
                  <a:schemeClr val="tx1"/>
                </a:solidFill>
              </a:rPr>
              <a:t> </a:t>
            </a:r>
            <a:r>
              <a:rPr lang="en-US" sz="3000" b="1" dirty="0" err="1">
                <a:solidFill>
                  <a:schemeClr val="tx1"/>
                </a:solidFill>
              </a:rPr>
              <a:t>nöronları</a:t>
            </a:r>
            <a:r>
              <a:rPr lang="en-US" sz="3000" b="1" dirty="0">
                <a:solidFill>
                  <a:schemeClr val="tx1"/>
                </a:solidFill>
              </a:rPr>
              <a:t> </a:t>
            </a:r>
            <a:r>
              <a:rPr lang="en-US" sz="3000" b="1" dirty="0" err="1">
                <a:solidFill>
                  <a:schemeClr val="tx1"/>
                </a:solidFill>
              </a:rPr>
              <a:t>daha</a:t>
            </a:r>
            <a:r>
              <a:rPr lang="en-US" sz="3000" b="1" dirty="0">
                <a:solidFill>
                  <a:schemeClr val="tx1"/>
                </a:solidFill>
              </a:rPr>
              <a:t> </a:t>
            </a:r>
            <a:r>
              <a:rPr lang="en-US" sz="3000" b="1" dirty="0" err="1">
                <a:solidFill>
                  <a:schemeClr val="tx1"/>
                </a:solidFill>
              </a:rPr>
              <a:t>aktif</a:t>
            </a:r>
            <a:r>
              <a:rPr lang="en-US" sz="3000" b="1" dirty="0">
                <a:solidFill>
                  <a:schemeClr val="tx1"/>
                </a:solidFill>
              </a:rPr>
              <a:t> hale </a:t>
            </a:r>
            <a:r>
              <a:rPr lang="en-US" sz="3000" b="1" dirty="0" err="1">
                <a:solidFill>
                  <a:schemeClr val="tx1"/>
                </a:solidFill>
              </a:rPr>
              <a:t>gelmektedir</a:t>
            </a:r>
            <a:r>
              <a:rPr lang="en-US" sz="3000" b="1" dirty="0">
                <a:solidFill>
                  <a:schemeClr val="tx1"/>
                </a:solidFill>
              </a:rPr>
              <a:t>. </a:t>
            </a:r>
            <a:endParaRPr lang="tr-TR" sz="3000" b="1" dirty="0">
              <a:solidFill>
                <a:schemeClr val="tx1"/>
              </a:solidFill>
            </a:endParaRPr>
          </a:p>
          <a:p>
            <a:r>
              <a:rPr lang="en-US" sz="3000" b="1" dirty="0">
                <a:solidFill>
                  <a:schemeClr val="tx1"/>
                </a:solidFill>
              </a:rPr>
              <a:t>Bu </a:t>
            </a:r>
            <a:r>
              <a:rPr lang="en-US" sz="3000" b="1" dirty="0" err="1">
                <a:solidFill>
                  <a:schemeClr val="tx1"/>
                </a:solidFill>
              </a:rPr>
              <a:t>durumda</a:t>
            </a:r>
            <a:r>
              <a:rPr lang="en-US" sz="3000" b="1" dirty="0">
                <a:solidFill>
                  <a:schemeClr val="tx1"/>
                </a:solidFill>
              </a:rPr>
              <a:t> 40 Hz </a:t>
            </a:r>
            <a:r>
              <a:rPr lang="en-US" sz="3000" b="1" dirty="0" err="1">
                <a:solidFill>
                  <a:schemeClr val="tx1"/>
                </a:solidFill>
              </a:rPr>
              <a:t>civarındaki</a:t>
            </a:r>
            <a:r>
              <a:rPr lang="en-US" sz="3000" b="1" dirty="0">
                <a:solidFill>
                  <a:schemeClr val="tx1"/>
                </a:solidFill>
              </a:rPr>
              <a:t> </a:t>
            </a:r>
            <a:r>
              <a:rPr lang="en-US" sz="3000" b="1" dirty="0" err="1">
                <a:solidFill>
                  <a:schemeClr val="tx1"/>
                </a:solidFill>
              </a:rPr>
              <a:t>frekans</a:t>
            </a:r>
            <a:r>
              <a:rPr lang="en-US" sz="3000" b="1" dirty="0">
                <a:solidFill>
                  <a:schemeClr val="tx1"/>
                </a:solidFill>
              </a:rPr>
              <a:t> </a:t>
            </a:r>
            <a:r>
              <a:rPr lang="en-US" sz="3000" b="1" dirty="0" err="1">
                <a:solidFill>
                  <a:schemeClr val="tx1"/>
                </a:solidFill>
              </a:rPr>
              <a:t>modülasyonunda</a:t>
            </a:r>
            <a:r>
              <a:rPr lang="en-US" sz="3000" b="1" dirty="0">
                <a:solidFill>
                  <a:schemeClr val="tx1"/>
                </a:solidFill>
              </a:rPr>
              <a:t> </a:t>
            </a:r>
            <a:r>
              <a:rPr lang="en-US" sz="3000" b="1" dirty="0" err="1">
                <a:solidFill>
                  <a:schemeClr val="tx1"/>
                </a:solidFill>
              </a:rPr>
              <a:t>talamokortikal</a:t>
            </a:r>
            <a:r>
              <a:rPr lang="en-US" sz="3000" b="1" dirty="0">
                <a:solidFill>
                  <a:schemeClr val="tx1"/>
                </a:solidFill>
              </a:rPr>
              <a:t> </a:t>
            </a:r>
            <a:r>
              <a:rPr lang="en-US" sz="3000" b="1" dirty="0" err="1">
                <a:solidFill>
                  <a:schemeClr val="tx1"/>
                </a:solidFill>
              </a:rPr>
              <a:t>yapıların</a:t>
            </a:r>
            <a:r>
              <a:rPr lang="en-US" sz="3000" b="1" dirty="0">
                <a:solidFill>
                  <a:schemeClr val="tx1"/>
                </a:solidFill>
              </a:rPr>
              <a:t> </a:t>
            </a:r>
            <a:r>
              <a:rPr lang="en-US" sz="3000" b="1" dirty="0" err="1">
                <a:solidFill>
                  <a:schemeClr val="tx1"/>
                </a:solidFill>
              </a:rPr>
              <a:t>daha</a:t>
            </a:r>
            <a:r>
              <a:rPr lang="en-US" sz="3000" b="1" dirty="0">
                <a:solidFill>
                  <a:schemeClr val="tx1"/>
                </a:solidFill>
              </a:rPr>
              <a:t> </a:t>
            </a:r>
            <a:r>
              <a:rPr lang="en-US" sz="3000" b="1" dirty="0" err="1">
                <a:solidFill>
                  <a:schemeClr val="tx1"/>
                </a:solidFill>
              </a:rPr>
              <a:t>aktif</a:t>
            </a:r>
            <a:r>
              <a:rPr lang="en-US" sz="3000" b="1" dirty="0">
                <a:solidFill>
                  <a:schemeClr val="tx1"/>
                </a:solidFill>
              </a:rPr>
              <a:t> </a:t>
            </a:r>
            <a:r>
              <a:rPr lang="en-US" sz="3000" b="1" dirty="0" err="1">
                <a:solidFill>
                  <a:schemeClr val="tx1"/>
                </a:solidFill>
              </a:rPr>
              <a:t>olacağını</a:t>
            </a:r>
            <a:r>
              <a:rPr lang="en-US" sz="3000" b="1" dirty="0">
                <a:solidFill>
                  <a:schemeClr val="tx1"/>
                </a:solidFill>
              </a:rPr>
              <a:t> </a:t>
            </a:r>
            <a:r>
              <a:rPr lang="en-US" sz="3000" b="1" dirty="0" err="1">
                <a:solidFill>
                  <a:schemeClr val="tx1"/>
                </a:solidFill>
              </a:rPr>
              <a:t>kestirmek</a:t>
            </a:r>
            <a:r>
              <a:rPr lang="en-US" sz="3000" b="1" dirty="0">
                <a:solidFill>
                  <a:schemeClr val="tx1"/>
                </a:solidFill>
              </a:rPr>
              <a:t> </a:t>
            </a:r>
            <a:r>
              <a:rPr lang="en-US" sz="3000" b="1" dirty="0" err="1">
                <a:solidFill>
                  <a:schemeClr val="tx1"/>
                </a:solidFill>
              </a:rPr>
              <a:t>hiç</a:t>
            </a:r>
            <a:r>
              <a:rPr lang="en-US" sz="3000" b="1" dirty="0">
                <a:solidFill>
                  <a:schemeClr val="tx1"/>
                </a:solidFill>
              </a:rPr>
              <a:t> </a:t>
            </a:r>
            <a:r>
              <a:rPr lang="en-US" sz="3000" b="1" dirty="0" err="1">
                <a:solidFill>
                  <a:schemeClr val="tx1"/>
                </a:solidFill>
              </a:rPr>
              <a:t>te</a:t>
            </a:r>
            <a:r>
              <a:rPr lang="en-US" sz="3000" b="1" dirty="0">
                <a:solidFill>
                  <a:schemeClr val="tx1"/>
                </a:solidFill>
              </a:rPr>
              <a:t> </a:t>
            </a:r>
            <a:r>
              <a:rPr lang="en-US" sz="3000" b="1" dirty="0" err="1">
                <a:solidFill>
                  <a:schemeClr val="tx1"/>
                </a:solidFill>
              </a:rPr>
              <a:t>zor</a:t>
            </a:r>
            <a:r>
              <a:rPr lang="en-US" sz="3000" b="1" dirty="0">
                <a:solidFill>
                  <a:schemeClr val="tx1"/>
                </a:solidFill>
              </a:rPr>
              <a:t> </a:t>
            </a:r>
            <a:r>
              <a:rPr lang="en-US" sz="3000" b="1" dirty="0" err="1">
                <a:solidFill>
                  <a:schemeClr val="tx1"/>
                </a:solidFill>
              </a:rPr>
              <a:t>değildir</a:t>
            </a:r>
            <a:r>
              <a:rPr lang="en-US" sz="3000" b="1" dirty="0">
                <a:solidFill>
                  <a:schemeClr val="tx1"/>
                </a:solidFill>
              </a:rPr>
              <a:t>. </a:t>
            </a:r>
            <a:endParaRPr lang="en-US" sz="2800" b="1" dirty="0">
              <a:solidFill>
                <a:schemeClr val="tx1"/>
              </a:solidFill>
            </a:endParaRPr>
          </a:p>
        </p:txBody>
      </p:sp>
    </p:spTree>
    <p:extLst>
      <p:ext uri="{BB962C8B-B14F-4D97-AF65-F5344CB8AC3E}">
        <p14:creationId xmlns:p14="http://schemas.microsoft.com/office/powerpoint/2010/main" val="23893117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8"/>
            <a:ext cx="8911687" cy="1477645"/>
          </a:xfrm>
        </p:spPr>
        <p:txBody>
          <a:bodyPr>
            <a:normAutofit/>
          </a:bodyPr>
          <a:lstStyle/>
          <a:p>
            <a:pPr algn="ctr"/>
            <a:r>
              <a:rPr lang="tr-TR" sz="4800" b="1" u="sng" dirty="0">
                <a:solidFill>
                  <a:srgbClr val="7030A0"/>
                </a:solidFill>
              </a:rPr>
              <a:t>ELEKTRİKSEL ODYOMETRİ</a:t>
            </a:r>
            <a:br>
              <a:rPr lang="tr-TR" sz="5400" b="1" u="sng" dirty="0">
                <a:solidFill>
                  <a:srgbClr val="7030A0"/>
                </a:solidFill>
              </a:rPr>
            </a:br>
            <a:r>
              <a:rPr lang="tr-TR" sz="4000" b="1" dirty="0">
                <a:solidFill>
                  <a:srgbClr val="FF0000"/>
                </a:solidFill>
              </a:rPr>
              <a:t>ASSR</a:t>
            </a:r>
          </a:p>
        </p:txBody>
      </p:sp>
      <p:sp>
        <p:nvSpPr>
          <p:cNvPr id="5" name="İçerik Yer Tutucusu 4"/>
          <p:cNvSpPr>
            <a:spLocks noGrp="1"/>
          </p:cNvSpPr>
          <p:nvPr>
            <p:ph idx="1"/>
          </p:nvPr>
        </p:nvSpPr>
        <p:spPr>
          <a:xfrm>
            <a:off x="813577" y="1937982"/>
            <a:ext cx="9640608" cy="4599296"/>
          </a:xfrm>
        </p:spPr>
        <p:txBody>
          <a:bodyPr>
            <a:normAutofit fontScale="92500" lnSpcReduction="20000"/>
          </a:bodyPr>
          <a:lstStyle/>
          <a:p>
            <a:pPr marL="0" indent="0" algn="ctr">
              <a:buNone/>
            </a:pPr>
            <a:r>
              <a:rPr lang="en-US" sz="3000" b="1" dirty="0">
                <a:solidFill>
                  <a:srgbClr val="00B0F0"/>
                </a:solidFill>
              </a:rPr>
              <a:t>	</a:t>
            </a:r>
            <a:r>
              <a:rPr lang="en-US" sz="3000" b="1" dirty="0" err="1">
                <a:solidFill>
                  <a:srgbClr val="00B0F0"/>
                </a:solidFill>
              </a:rPr>
              <a:t>ASSR’de</a:t>
            </a:r>
            <a:r>
              <a:rPr lang="en-US" sz="3000" b="1" dirty="0">
                <a:solidFill>
                  <a:srgbClr val="00B0F0"/>
                </a:solidFill>
              </a:rPr>
              <a:t> NÖRONLARIN CEVABI</a:t>
            </a:r>
          </a:p>
          <a:p>
            <a:r>
              <a:rPr lang="en-US" sz="3000" b="1" dirty="0">
                <a:solidFill>
                  <a:schemeClr val="tx1"/>
                </a:solidFill>
              </a:rPr>
              <a:t>40 Hz  </a:t>
            </a:r>
            <a:r>
              <a:rPr lang="en-US" sz="3000" b="1" dirty="0" err="1">
                <a:solidFill>
                  <a:schemeClr val="tx1"/>
                </a:solidFill>
              </a:rPr>
              <a:t>frekans</a:t>
            </a:r>
            <a:r>
              <a:rPr lang="en-US" sz="3000" b="1" dirty="0">
                <a:solidFill>
                  <a:schemeClr val="tx1"/>
                </a:solidFill>
              </a:rPr>
              <a:t> </a:t>
            </a:r>
            <a:r>
              <a:rPr lang="en-US" sz="3000" b="1" dirty="0" err="1">
                <a:solidFill>
                  <a:schemeClr val="tx1"/>
                </a:solidFill>
              </a:rPr>
              <a:t>modülasyonunun</a:t>
            </a:r>
            <a:r>
              <a:rPr lang="en-US" sz="3000" b="1" dirty="0">
                <a:solidFill>
                  <a:schemeClr val="tx1"/>
                </a:solidFill>
              </a:rPr>
              <a:t> </a:t>
            </a:r>
            <a:r>
              <a:rPr lang="en-US" sz="3000" b="1" dirty="0" err="1">
                <a:solidFill>
                  <a:schemeClr val="tx1"/>
                </a:solidFill>
              </a:rPr>
              <a:t>iki</a:t>
            </a:r>
            <a:r>
              <a:rPr lang="en-US" sz="3000" b="1" dirty="0">
                <a:solidFill>
                  <a:schemeClr val="tx1"/>
                </a:solidFill>
              </a:rPr>
              <a:t> </a:t>
            </a:r>
            <a:r>
              <a:rPr lang="en-US" sz="3000" b="1" dirty="0" err="1">
                <a:solidFill>
                  <a:schemeClr val="tx1"/>
                </a:solidFill>
              </a:rPr>
              <a:t>klinik</a:t>
            </a:r>
            <a:r>
              <a:rPr lang="en-US" sz="3000" b="1" dirty="0">
                <a:solidFill>
                  <a:schemeClr val="tx1"/>
                </a:solidFill>
              </a:rPr>
              <a:t> </a:t>
            </a:r>
            <a:r>
              <a:rPr lang="en-US" sz="3000" b="1" dirty="0" err="1">
                <a:solidFill>
                  <a:schemeClr val="tx1"/>
                </a:solidFill>
              </a:rPr>
              <a:t>önemi</a:t>
            </a:r>
            <a:r>
              <a:rPr lang="en-US" sz="3000" b="1" dirty="0">
                <a:solidFill>
                  <a:schemeClr val="tx1"/>
                </a:solidFill>
              </a:rPr>
              <a:t> </a:t>
            </a:r>
            <a:r>
              <a:rPr lang="en-US" sz="3000" b="1" dirty="0" err="1">
                <a:solidFill>
                  <a:schemeClr val="tx1"/>
                </a:solidFill>
              </a:rPr>
              <a:t>daha</a:t>
            </a:r>
            <a:r>
              <a:rPr lang="en-US" sz="3000" b="1" dirty="0">
                <a:solidFill>
                  <a:schemeClr val="tx1"/>
                </a:solidFill>
              </a:rPr>
              <a:t> </a:t>
            </a:r>
            <a:r>
              <a:rPr lang="en-US" sz="3000" b="1" dirty="0" err="1">
                <a:solidFill>
                  <a:schemeClr val="tx1"/>
                </a:solidFill>
              </a:rPr>
              <a:t>mevcuttur</a:t>
            </a:r>
            <a:r>
              <a:rPr lang="en-US" sz="3000" b="1" dirty="0">
                <a:solidFill>
                  <a:schemeClr val="tx1"/>
                </a:solidFill>
              </a:rPr>
              <a:t>;</a:t>
            </a:r>
          </a:p>
          <a:p>
            <a:pPr lvl="1"/>
            <a:r>
              <a:rPr lang="en-US" sz="2800" b="1" dirty="0" err="1">
                <a:solidFill>
                  <a:schemeClr val="tx1"/>
                </a:solidFill>
              </a:rPr>
              <a:t>Bebeklerde</a:t>
            </a:r>
            <a:r>
              <a:rPr lang="en-US" sz="2800" b="1" dirty="0">
                <a:solidFill>
                  <a:schemeClr val="tx1"/>
                </a:solidFill>
              </a:rPr>
              <a:t> </a:t>
            </a:r>
            <a:r>
              <a:rPr lang="en-US" sz="2800" b="1" dirty="0" err="1">
                <a:solidFill>
                  <a:schemeClr val="tx1"/>
                </a:solidFill>
              </a:rPr>
              <a:t>nöroplastisite</a:t>
            </a:r>
            <a:r>
              <a:rPr lang="en-US" sz="2800" b="1" dirty="0">
                <a:solidFill>
                  <a:schemeClr val="tx1"/>
                </a:solidFill>
              </a:rPr>
              <a:t> </a:t>
            </a:r>
            <a:r>
              <a:rPr lang="en-US" sz="2800" b="1" dirty="0" err="1">
                <a:solidFill>
                  <a:schemeClr val="tx1"/>
                </a:solidFill>
              </a:rPr>
              <a:t>daha</a:t>
            </a:r>
            <a:r>
              <a:rPr lang="en-US" sz="2800" b="1" dirty="0">
                <a:solidFill>
                  <a:schemeClr val="tx1"/>
                </a:solidFill>
              </a:rPr>
              <a:t> </a:t>
            </a:r>
            <a:r>
              <a:rPr lang="en-US" sz="2800" b="1" dirty="0" err="1">
                <a:solidFill>
                  <a:schemeClr val="tx1"/>
                </a:solidFill>
              </a:rPr>
              <a:t>başlangıç</a:t>
            </a:r>
            <a:r>
              <a:rPr lang="en-US" sz="2800" b="1" dirty="0">
                <a:solidFill>
                  <a:schemeClr val="tx1"/>
                </a:solidFill>
              </a:rPr>
              <a:t> </a:t>
            </a:r>
            <a:r>
              <a:rPr lang="en-US" sz="2800" b="1" dirty="0" err="1">
                <a:solidFill>
                  <a:schemeClr val="tx1"/>
                </a:solidFill>
              </a:rPr>
              <a:t>aşamasında</a:t>
            </a:r>
            <a:r>
              <a:rPr lang="en-US" sz="2800" b="1" dirty="0">
                <a:solidFill>
                  <a:schemeClr val="tx1"/>
                </a:solidFill>
              </a:rPr>
              <a:t> </a:t>
            </a:r>
            <a:r>
              <a:rPr lang="en-US" sz="2800" b="1" dirty="0" err="1">
                <a:solidFill>
                  <a:schemeClr val="tx1"/>
                </a:solidFill>
              </a:rPr>
              <a:t>olduğundan</a:t>
            </a:r>
            <a:r>
              <a:rPr lang="en-US" sz="2800" b="1" dirty="0">
                <a:solidFill>
                  <a:schemeClr val="tx1"/>
                </a:solidFill>
              </a:rPr>
              <a:t> </a:t>
            </a:r>
            <a:r>
              <a:rPr lang="en-US" sz="2800" b="1" dirty="0" err="1">
                <a:solidFill>
                  <a:schemeClr val="tx1"/>
                </a:solidFill>
              </a:rPr>
              <a:t>henüz</a:t>
            </a:r>
            <a:r>
              <a:rPr lang="en-US" sz="2800" b="1" dirty="0">
                <a:solidFill>
                  <a:schemeClr val="tx1"/>
                </a:solidFill>
              </a:rPr>
              <a:t> </a:t>
            </a:r>
            <a:r>
              <a:rPr lang="en-US" sz="2800" b="1" dirty="0" err="1">
                <a:solidFill>
                  <a:schemeClr val="tx1"/>
                </a:solidFill>
              </a:rPr>
              <a:t>nöronlar</a:t>
            </a:r>
            <a:r>
              <a:rPr lang="en-US" sz="2800" b="1" dirty="0">
                <a:solidFill>
                  <a:schemeClr val="tx1"/>
                </a:solidFill>
              </a:rPr>
              <a:t> </a:t>
            </a:r>
            <a:r>
              <a:rPr lang="en-US" sz="2800" b="1" dirty="0" err="1">
                <a:solidFill>
                  <a:schemeClr val="tx1"/>
                </a:solidFill>
              </a:rPr>
              <a:t>arasında</a:t>
            </a:r>
            <a:r>
              <a:rPr lang="en-US" sz="2800" b="1" dirty="0">
                <a:solidFill>
                  <a:schemeClr val="tx1"/>
                </a:solidFill>
              </a:rPr>
              <a:t> </a:t>
            </a:r>
            <a:r>
              <a:rPr lang="en-US" sz="2800" b="1" dirty="0" err="1">
                <a:solidFill>
                  <a:schemeClr val="tx1"/>
                </a:solidFill>
              </a:rPr>
              <a:t>yeterince</a:t>
            </a:r>
            <a:r>
              <a:rPr lang="en-US" sz="2800" b="1" dirty="0">
                <a:solidFill>
                  <a:schemeClr val="tx1"/>
                </a:solidFill>
              </a:rPr>
              <a:t> </a:t>
            </a:r>
            <a:r>
              <a:rPr lang="en-US" sz="2800" b="1" dirty="0" err="1">
                <a:solidFill>
                  <a:schemeClr val="tx1"/>
                </a:solidFill>
              </a:rPr>
              <a:t>bağlantı</a:t>
            </a:r>
            <a:r>
              <a:rPr lang="en-US" sz="2800" b="1" dirty="0">
                <a:solidFill>
                  <a:schemeClr val="tx1"/>
                </a:solidFill>
              </a:rPr>
              <a:t> </a:t>
            </a:r>
            <a:r>
              <a:rPr lang="en-US" sz="2800" b="1" dirty="0" err="1">
                <a:solidFill>
                  <a:schemeClr val="tx1"/>
                </a:solidFill>
              </a:rPr>
              <a:t>kurulamamış</a:t>
            </a:r>
            <a:r>
              <a:rPr lang="en-US" sz="2800" b="1" dirty="0">
                <a:solidFill>
                  <a:schemeClr val="tx1"/>
                </a:solidFill>
              </a:rPr>
              <a:t> </a:t>
            </a:r>
            <a:r>
              <a:rPr lang="en-US" sz="2800" b="1" dirty="0" err="1">
                <a:solidFill>
                  <a:schemeClr val="tx1"/>
                </a:solidFill>
              </a:rPr>
              <a:t>olduğundan</a:t>
            </a:r>
            <a:r>
              <a:rPr lang="en-US" sz="2800" b="1" dirty="0">
                <a:solidFill>
                  <a:schemeClr val="tx1"/>
                </a:solidFill>
              </a:rPr>
              <a:t> </a:t>
            </a:r>
            <a:r>
              <a:rPr lang="en-US" sz="2800" b="1" dirty="0" err="1">
                <a:solidFill>
                  <a:schemeClr val="tx1"/>
                </a:solidFill>
              </a:rPr>
              <a:t>cevap</a:t>
            </a:r>
            <a:r>
              <a:rPr lang="en-US" sz="2800" b="1" dirty="0">
                <a:solidFill>
                  <a:schemeClr val="tx1"/>
                </a:solidFill>
              </a:rPr>
              <a:t> </a:t>
            </a:r>
            <a:r>
              <a:rPr lang="en-US" sz="2800" b="1" dirty="0" err="1">
                <a:solidFill>
                  <a:schemeClr val="tx1"/>
                </a:solidFill>
              </a:rPr>
              <a:t>zayıftır</a:t>
            </a:r>
            <a:r>
              <a:rPr lang="en-US" sz="2800" b="1" dirty="0">
                <a:solidFill>
                  <a:schemeClr val="tx1"/>
                </a:solidFill>
              </a:rPr>
              <a:t>.</a:t>
            </a:r>
          </a:p>
          <a:p>
            <a:pPr lvl="1"/>
            <a:r>
              <a:rPr lang="en-US" sz="2800" b="1" dirty="0" err="1">
                <a:solidFill>
                  <a:schemeClr val="tx1"/>
                </a:solidFill>
              </a:rPr>
              <a:t>Erişkinler</a:t>
            </a:r>
            <a:r>
              <a:rPr lang="en-US" sz="2800" b="1" dirty="0">
                <a:solidFill>
                  <a:schemeClr val="tx1"/>
                </a:solidFill>
              </a:rPr>
              <a:t> de </a:t>
            </a:r>
            <a:r>
              <a:rPr lang="en-US" sz="2800" b="1" dirty="0" err="1">
                <a:solidFill>
                  <a:schemeClr val="tx1"/>
                </a:solidFill>
              </a:rPr>
              <a:t>ise</a:t>
            </a:r>
            <a:r>
              <a:rPr lang="en-US" sz="2800" b="1" dirty="0">
                <a:solidFill>
                  <a:schemeClr val="tx1"/>
                </a:solidFill>
              </a:rPr>
              <a:t> </a:t>
            </a:r>
            <a:r>
              <a:rPr lang="en-US" sz="2800" b="1" dirty="0" err="1">
                <a:solidFill>
                  <a:schemeClr val="tx1"/>
                </a:solidFill>
              </a:rPr>
              <a:t>uyku</a:t>
            </a:r>
            <a:r>
              <a:rPr lang="en-US" sz="2800" b="1" dirty="0">
                <a:solidFill>
                  <a:schemeClr val="tx1"/>
                </a:solidFill>
              </a:rPr>
              <a:t> </a:t>
            </a:r>
            <a:r>
              <a:rPr lang="en-US" sz="2800" b="1" dirty="0" err="1">
                <a:solidFill>
                  <a:schemeClr val="tx1"/>
                </a:solidFill>
              </a:rPr>
              <a:t>halinde</a:t>
            </a:r>
            <a:r>
              <a:rPr lang="en-US" sz="2800" b="1" dirty="0">
                <a:solidFill>
                  <a:schemeClr val="tx1"/>
                </a:solidFill>
              </a:rPr>
              <a:t> </a:t>
            </a:r>
            <a:r>
              <a:rPr lang="en-US" sz="2800" b="1" dirty="0" err="1">
                <a:solidFill>
                  <a:schemeClr val="tx1"/>
                </a:solidFill>
              </a:rPr>
              <a:t>iken</a:t>
            </a:r>
            <a:r>
              <a:rPr lang="en-US" sz="2800" b="1" dirty="0">
                <a:solidFill>
                  <a:schemeClr val="tx1"/>
                </a:solidFill>
              </a:rPr>
              <a:t> </a:t>
            </a:r>
            <a:r>
              <a:rPr lang="en-US" sz="2800" b="1" dirty="0" err="1">
                <a:solidFill>
                  <a:schemeClr val="tx1"/>
                </a:solidFill>
              </a:rPr>
              <a:t>korteks</a:t>
            </a:r>
            <a:r>
              <a:rPr lang="en-US" sz="2800" b="1" dirty="0">
                <a:solidFill>
                  <a:schemeClr val="tx1"/>
                </a:solidFill>
              </a:rPr>
              <a:t> </a:t>
            </a:r>
            <a:r>
              <a:rPr lang="en-US" sz="2800" b="1" dirty="0" err="1">
                <a:solidFill>
                  <a:schemeClr val="tx1"/>
                </a:solidFill>
              </a:rPr>
              <a:t>ile</a:t>
            </a:r>
            <a:r>
              <a:rPr lang="en-US" sz="2800" b="1" dirty="0">
                <a:solidFill>
                  <a:schemeClr val="tx1"/>
                </a:solidFill>
              </a:rPr>
              <a:t> alt </a:t>
            </a:r>
            <a:r>
              <a:rPr lang="en-US" sz="2800" b="1" dirty="0" err="1">
                <a:solidFill>
                  <a:schemeClr val="tx1"/>
                </a:solidFill>
              </a:rPr>
              <a:t>beyin</a:t>
            </a:r>
            <a:r>
              <a:rPr lang="en-US" sz="2800" b="1" dirty="0">
                <a:solidFill>
                  <a:schemeClr val="tx1"/>
                </a:solidFill>
              </a:rPr>
              <a:t> </a:t>
            </a:r>
            <a:r>
              <a:rPr lang="en-US" sz="2800" b="1" dirty="0" err="1">
                <a:solidFill>
                  <a:schemeClr val="tx1"/>
                </a:solidFill>
              </a:rPr>
              <a:t>yapılarının</a:t>
            </a:r>
            <a:r>
              <a:rPr lang="en-US" sz="2800" b="1" dirty="0">
                <a:solidFill>
                  <a:schemeClr val="tx1"/>
                </a:solidFill>
              </a:rPr>
              <a:t> </a:t>
            </a:r>
            <a:r>
              <a:rPr lang="en-US" sz="2800" b="1" dirty="0" err="1">
                <a:solidFill>
                  <a:schemeClr val="tx1"/>
                </a:solidFill>
              </a:rPr>
              <a:t>iletişimi</a:t>
            </a:r>
            <a:r>
              <a:rPr lang="en-US" sz="2800" b="1" dirty="0">
                <a:solidFill>
                  <a:schemeClr val="tx1"/>
                </a:solidFill>
              </a:rPr>
              <a:t> </a:t>
            </a:r>
            <a:r>
              <a:rPr lang="en-US" sz="2800" b="1" dirty="0" err="1">
                <a:solidFill>
                  <a:schemeClr val="tx1"/>
                </a:solidFill>
              </a:rPr>
              <a:t>zayıfladığından</a:t>
            </a:r>
            <a:r>
              <a:rPr lang="en-US" sz="2800" b="1" dirty="0">
                <a:solidFill>
                  <a:schemeClr val="tx1"/>
                </a:solidFill>
              </a:rPr>
              <a:t> </a:t>
            </a:r>
            <a:r>
              <a:rPr lang="en-US" sz="2800" b="1" dirty="0" err="1">
                <a:solidFill>
                  <a:schemeClr val="tx1"/>
                </a:solidFill>
              </a:rPr>
              <a:t>aynı</a:t>
            </a:r>
            <a:r>
              <a:rPr lang="en-US" sz="2800" b="1" dirty="0">
                <a:solidFill>
                  <a:schemeClr val="tx1"/>
                </a:solidFill>
              </a:rPr>
              <a:t> </a:t>
            </a:r>
            <a:r>
              <a:rPr lang="en-US" sz="2800" b="1" dirty="0" err="1">
                <a:solidFill>
                  <a:schemeClr val="tx1"/>
                </a:solidFill>
              </a:rPr>
              <a:t>etki</a:t>
            </a:r>
            <a:r>
              <a:rPr lang="en-US" sz="2800" b="1" dirty="0">
                <a:solidFill>
                  <a:schemeClr val="tx1"/>
                </a:solidFill>
              </a:rPr>
              <a:t> </a:t>
            </a:r>
            <a:r>
              <a:rPr lang="en-US" sz="2800" b="1" dirty="0" err="1">
                <a:solidFill>
                  <a:schemeClr val="tx1"/>
                </a:solidFill>
              </a:rPr>
              <a:t>yani</a:t>
            </a:r>
            <a:r>
              <a:rPr lang="en-US" sz="2800" b="1" dirty="0">
                <a:solidFill>
                  <a:schemeClr val="tx1"/>
                </a:solidFill>
              </a:rPr>
              <a:t> </a:t>
            </a:r>
            <a:r>
              <a:rPr lang="en-US" sz="2800" b="1" dirty="0" err="1">
                <a:solidFill>
                  <a:schemeClr val="tx1"/>
                </a:solidFill>
              </a:rPr>
              <a:t>cevapta</a:t>
            </a:r>
            <a:r>
              <a:rPr lang="en-US" sz="2800" b="1" dirty="0">
                <a:solidFill>
                  <a:schemeClr val="tx1"/>
                </a:solidFill>
              </a:rPr>
              <a:t> </a:t>
            </a:r>
            <a:r>
              <a:rPr lang="en-US" sz="2800" b="1" dirty="0" err="1">
                <a:solidFill>
                  <a:schemeClr val="tx1"/>
                </a:solidFill>
              </a:rPr>
              <a:t>azalma</a:t>
            </a:r>
            <a:r>
              <a:rPr lang="en-US" sz="2800" b="1" dirty="0">
                <a:solidFill>
                  <a:schemeClr val="tx1"/>
                </a:solidFill>
              </a:rPr>
              <a:t> </a:t>
            </a:r>
            <a:r>
              <a:rPr lang="en-US" sz="2800" b="1" dirty="0" err="1">
                <a:solidFill>
                  <a:schemeClr val="tx1"/>
                </a:solidFill>
              </a:rPr>
              <a:t>olmaktadır</a:t>
            </a:r>
            <a:r>
              <a:rPr lang="en-US" sz="2800" b="1" dirty="0">
                <a:solidFill>
                  <a:schemeClr val="tx1"/>
                </a:solidFill>
              </a:rPr>
              <a:t>. </a:t>
            </a:r>
            <a:r>
              <a:rPr lang="en-US" sz="2800" b="1" dirty="0" err="1">
                <a:solidFill>
                  <a:schemeClr val="tx1"/>
                </a:solidFill>
              </a:rPr>
              <a:t>Dolayısıyla</a:t>
            </a:r>
            <a:r>
              <a:rPr lang="en-US" sz="2800" b="1" dirty="0">
                <a:solidFill>
                  <a:schemeClr val="tx1"/>
                </a:solidFill>
              </a:rPr>
              <a:t> </a:t>
            </a:r>
            <a:r>
              <a:rPr lang="en-US" sz="2800" b="1" dirty="0" err="1">
                <a:solidFill>
                  <a:schemeClr val="tx1"/>
                </a:solidFill>
              </a:rPr>
              <a:t>yüksek</a:t>
            </a:r>
            <a:r>
              <a:rPr lang="en-US" sz="2800" b="1" dirty="0">
                <a:solidFill>
                  <a:schemeClr val="tx1"/>
                </a:solidFill>
              </a:rPr>
              <a:t> </a:t>
            </a:r>
            <a:r>
              <a:rPr lang="en-US" sz="2800" b="1" dirty="0" err="1">
                <a:solidFill>
                  <a:schemeClr val="tx1"/>
                </a:solidFill>
              </a:rPr>
              <a:t>frekans</a:t>
            </a:r>
            <a:r>
              <a:rPr lang="en-US" sz="2800" b="1" dirty="0">
                <a:solidFill>
                  <a:schemeClr val="tx1"/>
                </a:solidFill>
              </a:rPr>
              <a:t> </a:t>
            </a:r>
            <a:r>
              <a:rPr lang="en-US" sz="2800" b="1" dirty="0" err="1">
                <a:solidFill>
                  <a:schemeClr val="tx1"/>
                </a:solidFill>
              </a:rPr>
              <a:t>modülasyonlarının</a:t>
            </a:r>
            <a:r>
              <a:rPr lang="en-US" sz="2800" b="1" dirty="0">
                <a:solidFill>
                  <a:schemeClr val="tx1"/>
                </a:solidFill>
              </a:rPr>
              <a:t> </a:t>
            </a:r>
            <a:r>
              <a:rPr lang="en-US" sz="2800" b="1" dirty="0" err="1">
                <a:solidFill>
                  <a:schemeClr val="tx1"/>
                </a:solidFill>
              </a:rPr>
              <a:t>cevabını</a:t>
            </a:r>
            <a:r>
              <a:rPr lang="en-US" sz="2800" b="1" dirty="0">
                <a:solidFill>
                  <a:schemeClr val="tx1"/>
                </a:solidFill>
              </a:rPr>
              <a:t> </a:t>
            </a:r>
            <a:r>
              <a:rPr lang="en-US" sz="2800" b="1" dirty="0" err="1">
                <a:solidFill>
                  <a:schemeClr val="tx1"/>
                </a:solidFill>
              </a:rPr>
              <a:t>uykuda</a:t>
            </a:r>
            <a:r>
              <a:rPr lang="en-US" sz="2800" b="1" dirty="0">
                <a:solidFill>
                  <a:schemeClr val="tx1"/>
                </a:solidFill>
              </a:rPr>
              <a:t> </a:t>
            </a:r>
            <a:r>
              <a:rPr lang="en-US" sz="2800" b="1" dirty="0" err="1">
                <a:solidFill>
                  <a:schemeClr val="tx1"/>
                </a:solidFill>
              </a:rPr>
              <a:t>değerlendirmek</a:t>
            </a:r>
            <a:r>
              <a:rPr lang="en-US" sz="2800" b="1" dirty="0">
                <a:solidFill>
                  <a:schemeClr val="tx1"/>
                </a:solidFill>
              </a:rPr>
              <a:t> </a:t>
            </a:r>
            <a:r>
              <a:rPr lang="en-US" sz="2800" b="1" dirty="0" err="1">
                <a:solidFill>
                  <a:schemeClr val="tx1"/>
                </a:solidFill>
              </a:rPr>
              <a:t>daha</a:t>
            </a:r>
            <a:r>
              <a:rPr lang="en-US" sz="2800" b="1" dirty="0">
                <a:solidFill>
                  <a:schemeClr val="tx1"/>
                </a:solidFill>
              </a:rPr>
              <a:t> </a:t>
            </a:r>
            <a:r>
              <a:rPr lang="en-US" sz="2800" b="1" dirty="0" err="1">
                <a:solidFill>
                  <a:schemeClr val="tx1"/>
                </a:solidFill>
              </a:rPr>
              <a:t>kolay</a:t>
            </a:r>
            <a:r>
              <a:rPr lang="en-US" sz="2800" b="1" dirty="0">
                <a:solidFill>
                  <a:schemeClr val="tx1"/>
                </a:solidFill>
              </a:rPr>
              <a:t> </a:t>
            </a:r>
            <a:r>
              <a:rPr lang="en-US" sz="2800" b="1" dirty="0" err="1">
                <a:solidFill>
                  <a:schemeClr val="tx1"/>
                </a:solidFill>
              </a:rPr>
              <a:t>olmaktadır</a:t>
            </a:r>
            <a:r>
              <a:rPr lang="en-US" sz="2800" b="1" dirty="0">
                <a:solidFill>
                  <a:schemeClr val="tx1"/>
                </a:solidFill>
              </a:rPr>
              <a:t>.</a:t>
            </a:r>
          </a:p>
        </p:txBody>
      </p:sp>
    </p:spTree>
    <p:extLst>
      <p:ext uri="{BB962C8B-B14F-4D97-AF65-F5344CB8AC3E}">
        <p14:creationId xmlns:p14="http://schemas.microsoft.com/office/powerpoint/2010/main" val="16867505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8"/>
            <a:ext cx="8911687" cy="1477645"/>
          </a:xfrm>
        </p:spPr>
        <p:txBody>
          <a:bodyPr>
            <a:normAutofit/>
          </a:bodyPr>
          <a:lstStyle/>
          <a:p>
            <a:pPr algn="ctr"/>
            <a:r>
              <a:rPr lang="tr-TR" sz="4800" b="1" u="sng" dirty="0">
                <a:solidFill>
                  <a:srgbClr val="7030A0"/>
                </a:solidFill>
              </a:rPr>
              <a:t>ELEKTRİKSEL ODYOMETRİ</a:t>
            </a:r>
            <a:br>
              <a:rPr lang="tr-TR" sz="5400" b="1" u="sng" dirty="0">
                <a:solidFill>
                  <a:srgbClr val="7030A0"/>
                </a:solidFill>
              </a:rPr>
            </a:br>
            <a:r>
              <a:rPr lang="tr-TR" sz="4000" b="1" dirty="0">
                <a:solidFill>
                  <a:srgbClr val="FF0000"/>
                </a:solidFill>
              </a:rPr>
              <a:t>ASSR</a:t>
            </a:r>
          </a:p>
        </p:txBody>
      </p:sp>
      <p:sp>
        <p:nvSpPr>
          <p:cNvPr id="5" name="İçerik Yer Tutucusu 4"/>
          <p:cNvSpPr>
            <a:spLocks noGrp="1"/>
          </p:cNvSpPr>
          <p:nvPr>
            <p:ph idx="1"/>
          </p:nvPr>
        </p:nvSpPr>
        <p:spPr>
          <a:xfrm>
            <a:off x="813577" y="1937982"/>
            <a:ext cx="9640608" cy="4599296"/>
          </a:xfrm>
        </p:spPr>
        <p:txBody>
          <a:bodyPr>
            <a:normAutofit fontScale="70000" lnSpcReduction="20000"/>
          </a:bodyPr>
          <a:lstStyle/>
          <a:p>
            <a:pPr marL="0" indent="0" algn="ctr">
              <a:buNone/>
            </a:pPr>
            <a:r>
              <a:rPr lang="en-US" sz="3000" b="1" dirty="0">
                <a:solidFill>
                  <a:srgbClr val="00B0F0"/>
                </a:solidFill>
              </a:rPr>
              <a:t>	UYARAN TİPLERİ</a:t>
            </a:r>
            <a:endParaRPr lang="en-US" sz="3000" b="1" dirty="0">
              <a:solidFill>
                <a:schemeClr val="tx1"/>
              </a:solidFill>
            </a:endParaRPr>
          </a:p>
          <a:p>
            <a:pPr marL="0" indent="0">
              <a:buNone/>
            </a:pPr>
            <a:r>
              <a:rPr lang="en-US" sz="3000" b="1" dirty="0" err="1">
                <a:solidFill>
                  <a:schemeClr val="tx1"/>
                </a:solidFill>
              </a:rPr>
              <a:t>A.Taşıyıcı</a:t>
            </a:r>
            <a:r>
              <a:rPr lang="en-US" sz="3000" b="1" dirty="0">
                <a:solidFill>
                  <a:schemeClr val="tx1"/>
                </a:solidFill>
              </a:rPr>
              <a:t> </a:t>
            </a:r>
            <a:r>
              <a:rPr lang="en-US" sz="3000" b="1" dirty="0" err="1">
                <a:solidFill>
                  <a:schemeClr val="tx1"/>
                </a:solidFill>
              </a:rPr>
              <a:t>Frekans</a:t>
            </a:r>
            <a:endParaRPr lang="en-US" sz="3000" b="1" dirty="0">
              <a:solidFill>
                <a:schemeClr val="tx1"/>
              </a:solidFill>
            </a:endParaRPr>
          </a:p>
          <a:p>
            <a:pPr marL="0" indent="0">
              <a:buNone/>
            </a:pPr>
            <a:r>
              <a:rPr lang="tr-TR" sz="3000" b="1" dirty="0">
                <a:solidFill>
                  <a:schemeClr val="tx1"/>
                </a:solidFill>
              </a:rPr>
              <a:t>      </a:t>
            </a:r>
            <a:r>
              <a:rPr lang="en-US" sz="3000" b="1" dirty="0" err="1">
                <a:solidFill>
                  <a:schemeClr val="tx1"/>
                </a:solidFill>
              </a:rPr>
              <a:t>i.Baziler</a:t>
            </a:r>
            <a:r>
              <a:rPr lang="en-US" sz="3000" b="1" dirty="0">
                <a:solidFill>
                  <a:schemeClr val="tx1"/>
                </a:solidFill>
              </a:rPr>
              <a:t> </a:t>
            </a:r>
            <a:r>
              <a:rPr lang="en-US" sz="3000" b="1" dirty="0" err="1">
                <a:solidFill>
                  <a:schemeClr val="tx1"/>
                </a:solidFill>
              </a:rPr>
              <a:t>membran</a:t>
            </a:r>
            <a:r>
              <a:rPr lang="en-US" sz="3000" b="1" dirty="0">
                <a:solidFill>
                  <a:schemeClr val="tx1"/>
                </a:solidFill>
              </a:rPr>
              <a:t> </a:t>
            </a:r>
            <a:r>
              <a:rPr lang="en-US" sz="3000" b="1" dirty="0" err="1">
                <a:solidFill>
                  <a:schemeClr val="tx1"/>
                </a:solidFill>
              </a:rPr>
              <a:t>üzerinde</a:t>
            </a:r>
            <a:r>
              <a:rPr lang="en-US" sz="3000" b="1" dirty="0">
                <a:solidFill>
                  <a:schemeClr val="tx1"/>
                </a:solidFill>
              </a:rPr>
              <a:t> </a:t>
            </a:r>
            <a:r>
              <a:rPr lang="en-US" sz="3000" b="1" dirty="0" err="1">
                <a:solidFill>
                  <a:schemeClr val="tx1"/>
                </a:solidFill>
              </a:rPr>
              <a:t>uyarılan</a:t>
            </a:r>
            <a:r>
              <a:rPr lang="en-US" sz="3000" b="1" dirty="0">
                <a:solidFill>
                  <a:schemeClr val="tx1"/>
                </a:solidFill>
              </a:rPr>
              <a:t> </a:t>
            </a:r>
            <a:r>
              <a:rPr lang="en-US" sz="3000" b="1" dirty="0" err="1">
                <a:solidFill>
                  <a:schemeClr val="tx1"/>
                </a:solidFill>
              </a:rPr>
              <a:t>bölgeyi</a:t>
            </a:r>
            <a:r>
              <a:rPr lang="en-US" sz="3000" b="1" dirty="0">
                <a:solidFill>
                  <a:schemeClr val="tx1"/>
                </a:solidFill>
              </a:rPr>
              <a:t> </a:t>
            </a:r>
            <a:r>
              <a:rPr lang="en-US" sz="3000" b="1" dirty="0" err="1">
                <a:solidFill>
                  <a:schemeClr val="tx1"/>
                </a:solidFill>
              </a:rPr>
              <a:t>belirleyen</a:t>
            </a:r>
            <a:r>
              <a:rPr lang="en-US" sz="3000" b="1" dirty="0">
                <a:solidFill>
                  <a:schemeClr val="tx1"/>
                </a:solidFill>
              </a:rPr>
              <a:t> </a:t>
            </a:r>
            <a:r>
              <a:rPr lang="en-US" sz="3000" b="1" dirty="0" err="1">
                <a:solidFill>
                  <a:schemeClr val="tx1"/>
                </a:solidFill>
              </a:rPr>
              <a:t>frekans</a:t>
            </a:r>
            <a:endParaRPr lang="en-US" sz="3000" b="1" dirty="0">
              <a:solidFill>
                <a:schemeClr val="tx1"/>
              </a:solidFill>
            </a:endParaRPr>
          </a:p>
          <a:p>
            <a:pPr marL="0" indent="0">
              <a:buNone/>
            </a:pPr>
            <a:r>
              <a:rPr lang="en-US" sz="3000" b="1" dirty="0" err="1">
                <a:solidFill>
                  <a:schemeClr val="tx1"/>
                </a:solidFill>
              </a:rPr>
              <a:t>B.Modülasyon</a:t>
            </a:r>
            <a:r>
              <a:rPr lang="en-US" sz="3000" b="1" dirty="0">
                <a:solidFill>
                  <a:schemeClr val="tx1"/>
                </a:solidFill>
              </a:rPr>
              <a:t> </a:t>
            </a:r>
            <a:r>
              <a:rPr lang="en-US" sz="3000" b="1" dirty="0" err="1">
                <a:solidFill>
                  <a:schemeClr val="tx1"/>
                </a:solidFill>
              </a:rPr>
              <a:t>Frekansı</a:t>
            </a:r>
            <a:endParaRPr lang="en-US" sz="3000" b="1" dirty="0">
              <a:solidFill>
                <a:schemeClr val="tx1"/>
              </a:solidFill>
            </a:endParaRPr>
          </a:p>
          <a:p>
            <a:pPr marL="0" indent="0">
              <a:buNone/>
            </a:pPr>
            <a:r>
              <a:rPr lang="tr-TR" sz="3000" b="1" dirty="0">
                <a:solidFill>
                  <a:schemeClr val="tx1"/>
                </a:solidFill>
              </a:rPr>
              <a:t>     </a:t>
            </a:r>
            <a:r>
              <a:rPr lang="en-US" sz="3000" b="1" dirty="0" err="1">
                <a:solidFill>
                  <a:schemeClr val="tx1"/>
                </a:solidFill>
              </a:rPr>
              <a:t>i.Taşıyıcı</a:t>
            </a:r>
            <a:r>
              <a:rPr lang="en-US" sz="3000" b="1" dirty="0">
                <a:solidFill>
                  <a:schemeClr val="tx1"/>
                </a:solidFill>
              </a:rPr>
              <a:t> </a:t>
            </a:r>
            <a:r>
              <a:rPr lang="en-US" sz="3000" b="1" dirty="0" err="1">
                <a:solidFill>
                  <a:schemeClr val="tx1"/>
                </a:solidFill>
              </a:rPr>
              <a:t>frekansın</a:t>
            </a:r>
            <a:r>
              <a:rPr lang="en-US" sz="3000" b="1" dirty="0">
                <a:solidFill>
                  <a:schemeClr val="tx1"/>
                </a:solidFill>
              </a:rPr>
              <a:t> </a:t>
            </a:r>
            <a:r>
              <a:rPr lang="en-US" sz="3000" b="1" dirty="0" err="1">
                <a:solidFill>
                  <a:schemeClr val="tx1"/>
                </a:solidFill>
              </a:rPr>
              <a:t>amplitüdünün</a:t>
            </a:r>
            <a:r>
              <a:rPr lang="en-US" sz="3000" b="1" dirty="0">
                <a:solidFill>
                  <a:schemeClr val="tx1"/>
                </a:solidFill>
              </a:rPr>
              <a:t> </a:t>
            </a:r>
            <a:r>
              <a:rPr lang="en-US" sz="3000" b="1" dirty="0" err="1">
                <a:solidFill>
                  <a:schemeClr val="tx1"/>
                </a:solidFill>
              </a:rPr>
              <a:t>bir</a:t>
            </a:r>
            <a:r>
              <a:rPr lang="en-US" sz="3000" b="1" dirty="0">
                <a:solidFill>
                  <a:schemeClr val="tx1"/>
                </a:solidFill>
              </a:rPr>
              <a:t> </a:t>
            </a:r>
            <a:r>
              <a:rPr lang="en-US" sz="3000" b="1" dirty="0" err="1">
                <a:solidFill>
                  <a:schemeClr val="tx1"/>
                </a:solidFill>
              </a:rPr>
              <a:t>saniye</a:t>
            </a:r>
            <a:r>
              <a:rPr lang="en-US" sz="3000" b="1" dirty="0">
                <a:solidFill>
                  <a:schemeClr val="tx1"/>
                </a:solidFill>
              </a:rPr>
              <a:t> </a:t>
            </a:r>
            <a:r>
              <a:rPr lang="en-US" sz="3000" b="1" dirty="0" err="1">
                <a:solidFill>
                  <a:schemeClr val="tx1"/>
                </a:solidFill>
              </a:rPr>
              <a:t>içinde</a:t>
            </a:r>
            <a:r>
              <a:rPr lang="en-US" sz="3000" b="1" dirty="0">
                <a:solidFill>
                  <a:schemeClr val="tx1"/>
                </a:solidFill>
              </a:rPr>
              <a:t> </a:t>
            </a:r>
            <a:r>
              <a:rPr lang="en-US" sz="3000" b="1" dirty="0" err="1">
                <a:solidFill>
                  <a:schemeClr val="tx1"/>
                </a:solidFill>
              </a:rPr>
              <a:t>değiştirilme</a:t>
            </a:r>
            <a:r>
              <a:rPr lang="en-US" sz="3000" b="1" dirty="0">
                <a:solidFill>
                  <a:schemeClr val="tx1"/>
                </a:solidFill>
              </a:rPr>
              <a:t> </a:t>
            </a:r>
            <a:r>
              <a:rPr lang="en-US" sz="3000" b="1" dirty="0" err="1">
                <a:solidFill>
                  <a:schemeClr val="tx1"/>
                </a:solidFill>
              </a:rPr>
              <a:t>sayısı</a:t>
            </a:r>
            <a:endParaRPr lang="en-US" sz="3000" b="1" dirty="0">
              <a:solidFill>
                <a:schemeClr val="tx1"/>
              </a:solidFill>
            </a:endParaRPr>
          </a:p>
          <a:p>
            <a:pPr marL="0" indent="0">
              <a:buNone/>
            </a:pPr>
            <a:r>
              <a:rPr lang="en-US" sz="3000" b="1" dirty="0" err="1">
                <a:solidFill>
                  <a:schemeClr val="tx1"/>
                </a:solidFill>
              </a:rPr>
              <a:t>C.Amplitüd</a:t>
            </a:r>
            <a:r>
              <a:rPr lang="en-US" sz="3000" b="1" dirty="0">
                <a:solidFill>
                  <a:schemeClr val="tx1"/>
                </a:solidFill>
              </a:rPr>
              <a:t> </a:t>
            </a:r>
            <a:r>
              <a:rPr lang="en-US" sz="3000" b="1" dirty="0" err="1">
                <a:solidFill>
                  <a:schemeClr val="tx1"/>
                </a:solidFill>
              </a:rPr>
              <a:t>Modülasyonu</a:t>
            </a:r>
            <a:endParaRPr lang="en-US" sz="3000" b="1" dirty="0">
              <a:solidFill>
                <a:schemeClr val="tx1"/>
              </a:solidFill>
            </a:endParaRPr>
          </a:p>
          <a:p>
            <a:pPr marL="0" indent="0">
              <a:buNone/>
            </a:pPr>
            <a:r>
              <a:rPr lang="tr-TR" sz="3000" b="1" dirty="0">
                <a:solidFill>
                  <a:schemeClr val="tx1"/>
                </a:solidFill>
              </a:rPr>
              <a:t>     </a:t>
            </a:r>
            <a:r>
              <a:rPr lang="en-US" sz="3000" b="1" dirty="0" err="1">
                <a:solidFill>
                  <a:schemeClr val="tx1"/>
                </a:solidFill>
              </a:rPr>
              <a:t>i.Tüm</a:t>
            </a:r>
            <a:r>
              <a:rPr lang="en-US" sz="3000" b="1" dirty="0">
                <a:solidFill>
                  <a:schemeClr val="tx1"/>
                </a:solidFill>
              </a:rPr>
              <a:t> </a:t>
            </a:r>
            <a:r>
              <a:rPr lang="en-US" sz="3000" b="1" dirty="0" err="1">
                <a:solidFill>
                  <a:schemeClr val="tx1"/>
                </a:solidFill>
              </a:rPr>
              <a:t>testlerde</a:t>
            </a:r>
            <a:r>
              <a:rPr lang="en-US" sz="3000" b="1" dirty="0">
                <a:solidFill>
                  <a:schemeClr val="tx1"/>
                </a:solidFill>
              </a:rPr>
              <a:t> </a:t>
            </a:r>
            <a:r>
              <a:rPr lang="en-US" sz="3000" b="1" dirty="0" err="1">
                <a:solidFill>
                  <a:schemeClr val="tx1"/>
                </a:solidFill>
              </a:rPr>
              <a:t>olduğu</a:t>
            </a:r>
            <a:r>
              <a:rPr lang="en-US" sz="3000" b="1" dirty="0">
                <a:solidFill>
                  <a:schemeClr val="tx1"/>
                </a:solidFill>
              </a:rPr>
              <a:t> </a:t>
            </a:r>
            <a:r>
              <a:rPr lang="en-US" sz="3000" b="1" dirty="0" err="1">
                <a:solidFill>
                  <a:schemeClr val="tx1"/>
                </a:solidFill>
              </a:rPr>
              <a:t>gibi</a:t>
            </a:r>
            <a:r>
              <a:rPr lang="en-US" sz="3000" b="1" dirty="0">
                <a:solidFill>
                  <a:schemeClr val="tx1"/>
                </a:solidFill>
              </a:rPr>
              <a:t> </a:t>
            </a:r>
            <a:r>
              <a:rPr lang="en-US" sz="3000" b="1" dirty="0" err="1">
                <a:solidFill>
                  <a:schemeClr val="tx1"/>
                </a:solidFill>
              </a:rPr>
              <a:t>bu</a:t>
            </a:r>
            <a:r>
              <a:rPr lang="en-US" sz="3000" b="1" dirty="0">
                <a:solidFill>
                  <a:schemeClr val="tx1"/>
                </a:solidFill>
              </a:rPr>
              <a:t> </a:t>
            </a:r>
            <a:r>
              <a:rPr lang="en-US" sz="3000" b="1" dirty="0" err="1">
                <a:solidFill>
                  <a:schemeClr val="tx1"/>
                </a:solidFill>
              </a:rPr>
              <a:t>testte</a:t>
            </a:r>
            <a:r>
              <a:rPr lang="en-US" sz="3000" b="1" dirty="0">
                <a:solidFill>
                  <a:schemeClr val="tx1"/>
                </a:solidFill>
              </a:rPr>
              <a:t> de </a:t>
            </a:r>
            <a:r>
              <a:rPr lang="en-US" sz="3000" b="1" dirty="0" err="1">
                <a:solidFill>
                  <a:schemeClr val="tx1"/>
                </a:solidFill>
              </a:rPr>
              <a:t>frekansa</a:t>
            </a:r>
            <a:r>
              <a:rPr lang="en-US" sz="3000" b="1" dirty="0">
                <a:solidFill>
                  <a:schemeClr val="tx1"/>
                </a:solidFill>
              </a:rPr>
              <a:t> </a:t>
            </a:r>
            <a:r>
              <a:rPr lang="en-US" sz="3000" b="1" dirty="0" err="1">
                <a:solidFill>
                  <a:schemeClr val="tx1"/>
                </a:solidFill>
              </a:rPr>
              <a:t>özgü</a:t>
            </a:r>
            <a:r>
              <a:rPr lang="en-US" sz="3000" b="1" dirty="0">
                <a:solidFill>
                  <a:schemeClr val="tx1"/>
                </a:solidFill>
              </a:rPr>
              <a:t> </a:t>
            </a:r>
            <a:r>
              <a:rPr lang="en-US" sz="3000" b="1" dirty="0" err="1">
                <a:solidFill>
                  <a:schemeClr val="tx1"/>
                </a:solidFill>
              </a:rPr>
              <a:t>cevaplar</a:t>
            </a:r>
            <a:r>
              <a:rPr lang="en-US" sz="3000" b="1" dirty="0">
                <a:solidFill>
                  <a:schemeClr val="tx1"/>
                </a:solidFill>
              </a:rPr>
              <a:t> </a:t>
            </a:r>
            <a:r>
              <a:rPr lang="en-US" sz="3000" b="1" dirty="0" err="1">
                <a:solidFill>
                  <a:schemeClr val="tx1"/>
                </a:solidFill>
              </a:rPr>
              <a:t>aranmaktadır</a:t>
            </a:r>
            <a:r>
              <a:rPr lang="en-US" sz="3000" b="1" dirty="0">
                <a:solidFill>
                  <a:schemeClr val="tx1"/>
                </a:solidFill>
              </a:rPr>
              <a:t>. Bu </a:t>
            </a:r>
            <a:r>
              <a:rPr lang="en-US" sz="3000" b="1" dirty="0" err="1">
                <a:solidFill>
                  <a:schemeClr val="tx1"/>
                </a:solidFill>
              </a:rPr>
              <a:t>nedenle</a:t>
            </a:r>
            <a:r>
              <a:rPr lang="en-US" sz="3000" b="1" dirty="0">
                <a:solidFill>
                  <a:schemeClr val="tx1"/>
                </a:solidFill>
              </a:rPr>
              <a:t> </a:t>
            </a:r>
            <a:r>
              <a:rPr lang="en-US" sz="3000" b="1" dirty="0" err="1">
                <a:solidFill>
                  <a:schemeClr val="tx1"/>
                </a:solidFill>
              </a:rPr>
              <a:t>uyaranda</a:t>
            </a:r>
            <a:r>
              <a:rPr lang="en-US" sz="3000" b="1" dirty="0">
                <a:solidFill>
                  <a:schemeClr val="tx1"/>
                </a:solidFill>
              </a:rPr>
              <a:t> </a:t>
            </a:r>
            <a:r>
              <a:rPr lang="en-US" sz="3000" b="1" dirty="0" err="1">
                <a:solidFill>
                  <a:schemeClr val="tx1"/>
                </a:solidFill>
              </a:rPr>
              <a:t>amplitüd</a:t>
            </a:r>
            <a:r>
              <a:rPr lang="en-US" sz="3000" b="1" dirty="0">
                <a:solidFill>
                  <a:schemeClr val="tx1"/>
                </a:solidFill>
              </a:rPr>
              <a:t> </a:t>
            </a:r>
            <a:r>
              <a:rPr lang="en-US" sz="3000" b="1" dirty="0" err="1">
                <a:solidFill>
                  <a:schemeClr val="tx1"/>
                </a:solidFill>
              </a:rPr>
              <a:t>modülasyonu</a:t>
            </a:r>
            <a:r>
              <a:rPr lang="en-US" sz="3000" b="1" dirty="0">
                <a:solidFill>
                  <a:schemeClr val="tx1"/>
                </a:solidFill>
              </a:rPr>
              <a:t> </a:t>
            </a:r>
            <a:r>
              <a:rPr lang="en-US" sz="3000" b="1" dirty="0" err="1">
                <a:solidFill>
                  <a:schemeClr val="tx1"/>
                </a:solidFill>
              </a:rPr>
              <a:t>yapılması</a:t>
            </a:r>
            <a:r>
              <a:rPr lang="en-US" sz="3000" b="1" dirty="0">
                <a:solidFill>
                  <a:schemeClr val="tx1"/>
                </a:solidFill>
              </a:rPr>
              <a:t> da </a:t>
            </a:r>
            <a:r>
              <a:rPr lang="en-US" sz="3000" b="1" dirty="0" err="1">
                <a:solidFill>
                  <a:schemeClr val="tx1"/>
                </a:solidFill>
              </a:rPr>
              <a:t>gerekmektedir</a:t>
            </a:r>
            <a:r>
              <a:rPr lang="en-US" sz="3000" b="1" dirty="0">
                <a:solidFill>
                  <a:schemeClr val="tx1"/>
                </a:solidFill>
              </a:rPr>
              <a:t>. </a:t>
            </a:r>
          </a:p>
          <a:p>
            <a:pPr marL="0" indent="0">
              <a:buNone/>
            </a:pPr>
            <a:r>
              <a:rPr lang="tr-TR" sz="3000" b="1" dirty="0">
                <a:solidFill>
                  <a:schemeClr val="tx1"/>
                </a:solidFill>
              </a:rPr>
              <a:t>     </a:t>
            </a:r>
            <a:r>
              <a:rPr lang="en-US" sz="3000" b="1" dirty="0" err="1">
                <a:solidFill>
                  <a:schemeClr val="tx1"/>
                </a:solidFill>
              </a:rPr>
              <a:t>ii.Amplitüd</a:t>
            </a:r>
            <a:r>
              <a:rPr lang="en-US" sz="3000" b="1" dirty="0">
                <a:solidFill>
                  <a:schemeClr val="tx1"/>
                </a:solidFill>
              </a:rPr>
              <a:t> </a:t>
            </a:r>
            <a:r>
              <a:rPr lang="en-US" sz="3000" b="1" dirty="0" err="1">
                <a:solidFill>
                  <a:schemeClr val="tx1"/>
                </a:solidFill>
              </a:rPr>
              <a:t>Modülasyonu</a:t>
            </a:r>
            <a:r>
              <a:rPr lang="en-US" sz="3000" b="1" dirty="0">
                <a:solidFill>
                  <a:schemeClr val="tx1"/>
                </a:solidFill>
              </a:rPr>
              <a:t> </a:t>
            </a:r>
            <a:r>
              <a:rPr lang="en-US" sz="3000" b="1" dirty="0" err="1">
                <a:solidFill>
                  <a:schemeClr val="tx1"/>
                </a:solidFill>
              </a:rPr>
              <a:t>sayesinde</a:t>
            </a:r>
            <a:r>
              <a:rPr lang="en-US" sz="3000" b="1" dirty="0">
                <a:solidFill>
                  <a:schemeClr val="tx1"/>
                </a:solidFill>
              </a:rPr>
              <a:t> </a:t>
            </a:r>
            <a:r>
              <a:rPr lang="en-US" sz="3000" b="1" dirty="0" err="1">
                <a:solidFill>
                  <a:schemeClr val="tx1"/>
                </a:solidFill>
              </a:rPr>
              <a:t>uyarılan</a:t>
            </a:r>
            <a:r>
              <a:rPr lang="en-US" sz="3000" b="1" dirty="0">
                <a:solidFill>
                  <a:schemeClr val="tx1"/>
                </a:solidFill>
              </a:rPr>
              <a:t> </a:t>
            </a:r>
            <a:r>
              <a:rPr lang="en-US" sz="3000" b="1" dirty="0" err="1">
                <a:solidFill>
                  <a:schemeClr val="tx1"/>
                </a:solidFill>
              </a:rPr>
              <a:t>bölgeye</a:t>
            </a:r>
            <a:r>
              <a:rPr lang="en-US" sz="3000" b="1" dirty="0">
                <a:solidFill>
                  <a:schemeClr val="tx1"/>
                </a:solidFill>
              </a:rPr>
              <a:t> </a:t>
            </a:r>
            <a:r>
              <a:rPr lang="en-US" sz="3000" b="1" dirty="0" err="1">
                <a:solidFill>
                  <a:schemeClr val="tx1"/>
                </a:solidFill>
              </a:rPr>
              <a:t>gönderilen</a:t>
            </a:r>
            <a:r>
              <a:rPr lang="en-US" sz="3000" b="1" dirty="0">
                <a:solidFill>
                  <a:schemeClr val="tx1"/>
                </a:solidFill>
              </a:rPr>
              <a:t> </a:t>
            </a:r>
            <a:r>
              <a:rPr lang="en-US" sz="3000" b="1" dirty="0" err="1">
                <a:solidFill>
                  <a:schemeClr val="tx1"/>
                </a:solidFill>
              </a:rPr>
              <a:t>sesin</a:t>
            </a:r>
            <a:r>
              <a:rPr lang="en-US" sz="3000" b="1" dirty="0">
                <a:solidFill>
                  <a:schemeClr val="tx1"/>
                </a:solidFill>
              </a:rPr>
              <a:t> </a:t>
            </a:r>
            <a:r>
              <a:rPr lang="en-US" sz="3000" b="1" dirty="0" err="1">
                <a:solidFill>
                  <a:schemeClr val="tx1"/>
                </a:solidFill>
              </a:rPr>
              <a:t>şiddeti</a:t>
            </a:r>
            <a:r>
              <a:rPr lang="en-US" sz="3000" b="1" dirty="0">
                <a:solidFill>
                  <a:schemeClr val="tx1"/>
                </a:solidFill>
              </a:rPr>
              <a:t> </a:t>
            </a:r>
            <a:r>
              <a:rPr lang="en-US" sz="3000" b="1" dirty="0" err="1">
                <a:solidFill>
                  <a:schemeClr val="tx1"/>
                </a:solidFill>
              </a:rPr>
              <a:t>saniyede</a:t>
            </a:r>
            <a:r>
              <a:rPr lang="en-US" sz="3000" b="1" dirty="0">
                <a:solidFill>
                  <a:schemeClr val="tx1"/>
                </a:solidFill>
              </a:rPr>
              <a:t> </a:t>
            </a:r>
            <a:r>
              <a:rPr lang="en-US" sz="3000" b="1" dirty="0" err="1">
                <a:solidFill>
                  <a:schemeClr val="tx1"/>
                </a:solidFill>
              </a:rPr>
              <a:t>Modülasyon</a:t>
            </a:r>
            <a:r>
              <a:rPr lang="en-US" sz="3000" b="1" dirty="0">
                <a:solidFill>
                  <a:schemeClr val="tx1"/>
                </a:solidFill>
              </a:rPr>
              <a:t> </a:t>
            </a:r>
            <a:r>
              <a:rPr lang="en-US" sz="3000" b="1" dirty="0" err="1">
                <a:solidFill>
                  <a:schemeClr val="tx1"/>
                </a:solidFill>
              </a:rPr>
              <a:t>Frekansı</a:t>
            </a:r>
            <a:r>
              <a:rPr lang="en-US" sz="3000" b="1" dirty="0">
                <a:solidFill>
                  <a:schemeClr val="tx1"/>
                </a:solidFill>
              </a:rPr>
              <a:t> </a:t>
            </a:r>
            <a:r>
              <a:rPr lang="en-US" sz="3000" b="1" dirty="0" err="1">
                <a:solidFill>
                  <a:schemeClr val="tx1"/>
                </a:solidFill>
              </a:rPr>
              <a:t>kadar</a:t>
            </a:r>
            <a:r>
              <a:rPr lang="en-US" sz="3000" b="1" dirty="0">
                <a:solidFill>
                  <a:schemeClr val="tx1"/>
                </a:solidFill>
              </a:rPr>
              <a:t> </a:t>
            </a:r>
            <a:r>
              <a:rPr lang="en-US" sz="3000" b="1" dirty="0" err="1">
                <a:solidFill>
                  <a:schemeClr val="tx1"/>
                </a:solidFill>
              </a:rPr>
              <a:t>değiştirilmektedir</a:t>
            </a:r>
            <a:r>
              <a:rPr lang="en-US" sz="3000" b="1" dirty="0">
                <a:solidFill>
                  <a:schemeClr val="tx1"/>
                </a:solidFill>
              </a:rPr>
              <a:t>.</a:t>
            </a:r>
          </a:p>
          <a:p>
            <a:pPr marL="0" indent="0">
              <a:buNone/>
            </a:pPr>
            <a:endParaRPr lang="en-US" sz="3000" b="1" dirty="0">
              <a:solidFill>
                <a:srgbClr val="00B0F0"/>
              </a:solidFill>
            </a:endParaRPr>
          </a:p>
        </p:txBody>
      </p:sp>
    </p:spTree>
    <p:extLst>
      <p:ext uri="{BB962C8B-B14F-4D97-AF65-F5344CB8AC3E}">
        <p14:creationId xmlns:p14="http://schemas.microsoft.com/office/powerpoint/2010/main" val="33146190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8"/>
            <a:ext cx="8911687" cy="1477645"/>
          </a:xfrm>
        </p:spPr>
        <p:txBody>
          <a:bodyPr>
            <a:normAutofit/>
          </a:bodyPr>
          <a:lstStyle/>
          <a:p>
            <a:pPr algn="ctr"/>
            <a:r>
              <a:rPr lang="tr-TR" sz="4800" b="1" u="sng" dirty="0">
                <a:solidFill>
                  <a:srgbClr val="7030A0"/>
                </a:solidFill>
              </a:rPr>
              <a:t>ELEKTRİKSEL ODYOMETRİ</a:t>
            </a:r>
            <a:br>
              <a:rPr lang="tr-TR" sz="5400" b="1" u="sng" dirty="0">
                <a:solidFill>
                  <a:srgbClr val="7030A0"/>
                </a:solidFill>
              </a:rPr>
            </a:br>
            <a:r>
              <a:rPr lang="tr-TR" sz="4000" b="1" dirty="0">
                <a:solidFill>
                  <a:srgbClr val="FF0000"/>
                </a:solidFill>
              </a:rPr>
              <a:t>ASSR</a:t>
            </a:r>
          </a:p>
        </p:txBody>
      </p:sp>
      <p:sp>
        <p:nvSpPr>
          <p:cNvPr id="5" name="İçerik Yer Tutucusu 4"/>
          <p:cNvSpPr>
            <a:spLocks noGrp="1"/>
          </p:cNvSpPr>
          <p:nvPr>
            <p:ph idx="1"/>
          </p:nvPr>
        </p:nvSpPr>
        <p:spPr>
          <a:xfrm>
            <a:off x="813577" y="1937982"/>
            <a:ext cx="9640608" cy="4599296"/>
          </a:xfrm>
        </p:spPr>
        <p:txBody>
          <a:bodyPr>
            <a:normAutofit fontScale="70000" lnSpcReduction="20000"/>
          </a:bodyPr>
          <a:lstStyle/>
          <a:p>
            <a:pPr marL="0" indent="0" algn="ctr">
              <a:buNone/>
            </a:pPr>
            <a:r>
              <a:rPr lang="en-US" sz="3000" b="1" dirty="0">
                <a:solidFill>
                  <a:srgbClr val="00B0F0"/>
                </a:solidFill>
              </a:rPr>
              <a:t>	UYARAN TİPLERİ</a:t>
            </a:r>
            <a:endParaRPr lang="en-US" sz="3000" b="1" dirty="0">
              <a:solidFill>
                <a:schemeClr val="tx1"/>
              </a:solidFill>
            </a:endParaRPr>
          </a:p>
          <a:p>
            <a:pPr marL="0" indent="0">
              <a:buNone/>
            </a:pPr>
            <a:r>
              <a:rPr lang="tr-TR" sz="3000" b="1" dirty="0">
                <a:solidFill>
                  <a:schemeClr val="tx1"/>
                </a:solidFill>
              </a:rPr>
              <a:t>D. </a:t>
            </a:r>
            <a:r>
              <a:rPr lang="en-US" sz="3000" b="1" dirty="0" err="1">
                <a:solidFill>
                  <a:schemeClr val="tx1"/>
                </a:solidFill>
              </a:rPr>
              <a:t>Frekans</a:t>
            </a:r>
            <a:r>
              <a:rPr lang="en-US" sz="3000" b="1" dirty="0">
                <a:solidFill>
                  <a:schemeClr val="tx1"/>
                </a:solidFill>
              </a:rPr>
              <a:t> </a:t>
            </a:r>
            <a:r>
              <a:rPr lang="en-US" sz="3000" b="1" dirty="0" err="1">
                <a:solidFill>
                  <a:schemeClr val="tx1"/>
                </a:solidFill>
              </a:rPr>
              <a:t>Modülasyonu</a:t>
            </a:r>
            <a:endParaRPr lang="en-US" sz="3000" b="1" dirty="0">
              <a:solidFill>
                <a:schemeClr val="tx1"/>
              </a:solidFill>
            </a:endParaRPr>
          </a:p>
          <a:p>
            <a:pPr marL="0" indent="0">
              <a:buNone/>
            </a:pPr>
            <a:r>
              <a:rPr lang="tr-TR" sz="3000" b="1" dirty="0">
                <a:solidFill>
                  <a:schemeClr val="tx1"/>
                </a:solidFill>
              </a:rPr>
              <a:t>     </a:t>
            </a:r>
            <a:r>
              <a:rPr lang="en-US" sz="3000" b="1" dirty="0" err="1">
                <a:solidFill>
                  <a:schemeClr val="tx1"/>
                </a:solidFill>
              </a:rPr>
              <a:t>i.Bazal</a:t>
            </a:r>
            <a:r>
              <a:rPr lang="en-US" sz="3000" b="1" dirty="0">
                <a:solidFill>
                  <a:schemeClr val="tx1"/>
                </a:solidFill>
              </a:rPr>
              <a:t> </a:t>
            </a:r>
            <a:r>
              <a:rPr lang="en-US" sz="3000" b="1" dirty="0" err="1">
                <a:solidFill>
                  <a:schemeClr val="tx1"/>
                </a:solidFill>
              </a:rPr>
              <a:t>membranın</a:t>
            </a:r>
            <a:r>
              <a:rPr lang="en-US" sz="3000" b="1" dirty="0">
                <a:solidFill>
                  <a:schemeClr val="tx1"/>
                </a:solidFill>
              </a:rPr>
              <a:t> </a:t>
            </a:r>
            <a:r>
              <a:rPr lang="en-US" sz="3000" b="1" dirty="0" err="1">
                <a:solidFill>
                  <a:schemeClr val="tx1"/>
                </a:solidFill>
              </a:rPr>
              <a:t>uyarılan</a:t>
            </a:r>
            <a:r>
              <a:rPr lang="en-US" sz="3000" b="1" dirty="0">
                <a:solidFill>
                  <a:schemeClr val="tx1"/>
                </a:solidFill>
              </a:rPr>
              <a:t> </a:t>
            </a:r>
            <a:r>
              <a:rPr lang="en-US" sz="3000" b="1" dirty="0" err="1">
                <a:solidFill>
                  <a:schemeClr val="tx1"/>
                </a:solidFill>
              </a:rPr>
              <a:t>bölgesinde</a:t>
            </a:r>
            <a:r>
              <a:rPr lang="en-US" sz="3000" b="1" dirty="0">
                <a:solidFill>
                  <a:schemeClr val="tx1"/>
                </a:solidFill>
              </a:rPr>
              <a:t> </a:t>
            </a:r>
            <a:r>
              <a:rPr lang="en-US" sz="3000" b="1" dirty="0" err="1">
                <a:solidFill>
                  <a:schemeClr val="tx1"/>
                </a:solidFill>
              </a:rPr>
              <a:t>genişletme</a:t>
            </a:r>
            <a:r>
              <a:rPr lang="en-US" sz="3000" b="1" dirty="0">
                <a:solidFill>
                  <a:schemeClr val="tx1"/>
                </a:solidFill>
              </a:rPr>
              <a:t> </a:t>
            </a:r>
            <a:r>
              <a:rPr lang="en-US" sz="3000" b="1" dirty="0" err="1">
                <a:solidFill>
                  <a:schemeClr val="tx1"/>
                </a:solidFill>
              </a:rPr>
              <a:t>yapmak</a:t>
            </a:r>
            <a:r>
              <a:rPr lang="en-US" sz="3000" b="1" dirty="0">
                <a:solidFill>
                  <a:schemeClr val="tx1"/>
                </a:solidFill>
              </a:rPr>
              <a:t> </a:t>
            </a:r>
            <a:r>
              <a:rPr lang="en-US" sz="3000" b="1" dirty="0" err="1">
                <a:solidFill>
                  <a:schemeClr val="tx1"/>
                </a:solidFill>
              </a:rPr>
              <a:t>gerekebilmektedir</a:t>
            </a:r>
            <a:r>
              <a:rPr lang="en-US" sz="3000" b="1" dirty="0">
                <a:solidFill>
                  <a:schemeClr val="tx1"/>
                </a:solidFill>
              </a:rPr>
              <a:t>. Bu </a:t>
            </a:r>
            <a:r>
              <a:rPr lang="en-US" sz="3000" b="1" dirty="0" err="1">
                <a:solidFill>
                  <a:schemeClr val="tx1"/>
                </a:solidFill>
              </a:rPr>
              <a:t>durumda</a:t>
            </a:r>
            <a:r>
              <a:rPr lang="en-US" sz="3000" b="1" dirty="0">
                <a:solidFill>
                  <a:schemeClr val="tx1"/>
                </a:solidFill>
              </a:rPr>
              <a:t> </a:t>
            </a:r>
            <a:r>
              <a:rPr lang="en-US" sz="3000" b="1" dirty="0" err="1">
                <a:solidFill>
                  <a:schemeClr val="tx1"/>
                </a:solidFill>
              </a:rPr>
              <a:t>frekansı</a:t>
            </a:r>
            <a:r>
              <a:rPr lang="en-US" sz="3000" b="1" dirty="0">
                <a:solidFill>
                  <a:schemeClr val="tx1"/>
                </a:solidFill>
              </a:rPr>
              <a:t> da </a:t>
            </a:r>
            <a:r>
              <a:rPr lang="en-US" sz="3000" b="1" dirty="0" err="1">
                <a:solidFill>
                  <a:schemeClr val="tx1"/>
                </a:solidFill>
              </a:rPr>
              <a:t>modüle</a:t>
            </a:r>
            <a:r>
              <a:rPr lang="en-US" sz="3000" b="1" dirty="0">
                <a:solidFill>
                  <a:schemeClr val="tx1"/>
                </a:solidFill>
              </a:rPr>
              <a:t> </a:t>
            </a:r>
            <a:r>
              <a:rPr lang="en-US" sz="3000" b="1" dirty="0" err="1">
                <a:solidFill>
                  <a:schemeClr val="tx1"/>
                </a:solidFill>
              </a:rPr>
              <a:t>ederek</a:t>
            </a:r>
            <a:r>
              <a:rPr lang="en-US" sz="3000" b="1" dirty="0">
                <a:solidFill>
                  <a:schemeClr val="tx1"/>
                </a:solidFill>
              </a:rPr>
              <a:t> </a:t>
            </a:r>
            <a:r>
              <a:rPr lang="en-US" sz="3000" b="1" dirty="0" err="1">
                <a:solidFill>
                  <a:schemeClr val="tx1"/>
                </a:solidFill>
              </a:rPr>
              <a:t>bazal</a:t>
            </a:r>
            <a:r>
              <a:rPr lang="en-US" sz="3000" b="1" dirty="0">
                <a:solidFill>
                  <a:schemeClr val="tx1"/>
                </a:solidFill>
              </a:rPr>
              <a:t> </a:t>
            </a:r>
            <a:r>
              <a:rPr lang="en-US" sz="3000" b="1" dirty="0" err="1">
                <a:solidFill>
                  <a:schemeClr val="tx1"/>
                </a:solidFill>
              </a:rPr>
              <a:t>membranın</a:t>
            </a:r>
            <a:r>
              <a:rPr lang="en-US" sz="3000" b="1" dirty="0">
                <a:solidFill>
                  <a:schemeClr val="tx1"/>
                </a:solidFill>
              </a:rPr>
              <a:t> </a:t>
            </a:r>
            <a:r>
              <a:rPr lang="en-US" sz="3000" b="1" dirty="0" err="1">
                <a:solidFill>
                  <a:schemeClr val="tx1"/>
                </a:solidFill>
              </a:rPr>
              <a:t>uyarılan</a:t>
            </a:r>
            <a:r>
              <a:rPr lang="en-US" sz="3000" b="1" dirty="0">
                <a:solidFill>
                  <a:schemeClr val="tx1"/>
                </a:solidFill>
              </a:rPr>
              <a:t> </a:t>
            </a:r>
            <a:r>
              <a:rPr lang="en-US" sz="3000" b="1" dirty="0" err="1">
                <a:solidFill>
                  <a:schemeClr val="tx1"/>
                </a:solidFill>
              </a:rPr>
              <a:t>bölgesinde</a:t>
            </a:r>
            <a:r>
              <a:rPr lang="en-US" sz="3000" b="1" dirty="0">
                <a:solidFill>
                  <a:schemeClr val="tx1"/>
                </a:solidFill>
              </a:rPr>
              <a:t> </a:t>
            </a:r>
            <a:r>
              <a:rPr lang="en-US" sz="3000" b="1" dirty="0" err="1">
                <a:solidFill>
                  <a:schemeClr val="tx1"/>
                </a:solidFill>
              </a:rPr>
              <a:t>genişletilmeye</a:t>
            </a:r>
            <a:r>
              <a:rPr lang="en-US" sz="3000" b="1" dirty="0">
                <a:solidFill>
                  <a:schemeClr val="tx1"/>
                </a:solidFill>
              </a:rPr>
              <a:t> </a:t>
            </a:r>
            <a:r>
              <a:rPr lang="en-US" sz="3000" b="1" dirty="0" err="1">
                <a:solidFill>
                  <a:schemeClr val="tx1"/>
                </a:solidFill>
              </a:rPr>
              <a:t>gitmek</a:t>
            </a:r>
            <a:r>
              <a:rPr lang="en-US" sz="3000" b="1" dirty="0">
                <a:solidFill>
                  <a:schemeClr val="tx1"/>
                </a:solidFill>
              </a:rPr>
              <a:t> </a:t>
            </a:r>
            <a:r>
              <a:rPr lang="en-US" sz="3000" b="1" dirty="0" err="1">
                <a:solidFill>
                  <a:schemeClr val="tx1"/>
                </a:solidFill>
              </a:rPr>
              <a:t>mümkündür</a:t>
            </a:r>
            <a:r>
              <a:rPr lang="en-US" sz="3000" b="1" dirty="0">
                <a:solidFill>
                  <a:schemeClr val="tx1"/>
                </a:solidFill>
              </a:rPr>
              <a:t>. Buna FREKANS MODÜLASYONU </a:t>
            </a:r>
            <a:r>
              <a:rPr lang="en-US" sz="3000" b="1" dirty="0" err="1">
                <a:solidFill>
                  <a:schemeClr val="tx1"/>
                </a:solidFill>
              </a:rPr>
              <a:t>denir</a:t>
            </a:r>
            <a:r>
              <a:rPr lang="en-US" sz="3000" b="1" dirty="0">
                <a:solidFill>
                  <a:schemeClr val="tx1"/>
                </a:solidFill>
              </a:rPr>
              <a:t>.</a:t>
            </a:r>
            <a:endParaRPr lang="tr-TR" sz="3000" b="1" dirty="0">
              <a:solidFill>
                <a:schemeClr val="tx1"/>
              </a:solidFill>
            </a:endParaRPr>
          </a:p>
          <a:p>
            <a:pPr marL="0" indent="0">
              <a:buNone/>
            </a:pPr>
            <a:r>
              <a:rPr lang="tr-TR" sz="3000" b="1" dirty="0">
                <a:solidFill>
                  <a:schemeClr val="tx1"/>
                </a:solidFill>
              </a:rPr>
              <a:t>     </a:t>
            </a:r>
            <a:r>
              <a:rPr lang="en-US" sz="3000" b="1" dirty="0">
                <a:solidFill>
                  <a:schemeClr val="tx1"/>
                </a:solidFill>
              </a:rPr>
              <a:t>ii.1000 Hz </a:t>
            </a:r>
            <a:r>
              <a:rPr lang="en-US" sz="3000" b="1" dirty="0" err="1">
                <a:solidFill>
                  <a:schemeClr val="tx1"/>
                </a:solidFill>
              </a:rPr>
              <a:t>saf</a:t>
            </a:r>
            <a:r>
              <a:rPr lang="en-US" sz="3000" b="1" dirty="0">
                <a:solidFill>
                  <a:schemeClr val="tx1"/>
                </a:solidFill>
              </a:rPr>
              <a:t> </a:t>
            </a:r>
            <a:r>
              <a:rPr lang="en-US" sz="3000" b="1" dirty="0" err="1">
                <a:solidFill>
                  <a:schemeClr val="tx1"/>
                </a:solidFill>
              </a:rPr>
              <a:t>sesin</a:t>
            </a:r>
            <a:r>
              <a:rPr lang="en-US" sz="3000" b="1" dirty="0">
                <a:solidFill>
                  <a:schemeClr val="tx1"/>
                </a:solidFill>
              </a:rPr>
              <a:t> %50 </a:t>
            </a:r>
            <a:r>
              <a:rPr lang="en-US" sz="3000" b="1" dirty="0" err="1">
                <a:solidFill>
                  <a:schemeClr val="tx1"/>
                </a:solidFill>
              </a:rPr>
              <a:t>modülasyonu</a:t>
            </a:r>
            <a:r>
              <a:rPr lang="en-US" sz="3000" b="1" dirty="0">
                <a:solidFill>
                  <a:schemeClr val="tx1"/>
                </a:solidFill>
              </a:rPr>
              <a:t> </a:t>
            </a:r>
            <a:r>
              <a:rPr lang="en-US" sz="3000" b="1" dirty="0" err="1">
                <a:solidFill>
                  <a:schemeClr val="tx1"/>
                </a:solidFill>
              </a:rPr>
              <a:t>durumunda</a:t>
            </a:r>
            <a:r>
              <a:rPr lang="en-US" sz="3000" b="1" dirty="0">
                <a:solidFill>
                  <a:schemeClr val="tx1"/>
                </a:solidFill>
              </a:rPr>
              <a:t> </a:t>
            </a:r>
            <a:r>
              <a:rPr lang="en-US" sz="3000" b="1" dirty="0" err="1">
                <a:solidFill>
                  <a:schemeClr val="tx1"/>
                </a:solidFill>
              </a:rPr>
              <a:t>uyaran</a:t>
            </a:r>
            <a:r>
              <a:rPr lang="en-US" sz="3000" b="1" dirty="0">
                <a:solidFill>
                  <a:schemeClr val="tx1"/>
                </a:solidFill>
              </a:rPr>
              <a:t> </a:t>
            </a:r>
            <a:r>
              <a:rPr lang="en-US" sz="3000" b="1" dirty="0" err="1">
                <a:solidFill>
                  <a:schemeClr val="tx1"/>
                </a:solidFill>
              </a:rPr>
              <a:t>frekansı</a:t>
            </a:r>
            <a:r>
              <a:rPr lang="en-US" sz="3000" b="1" dirty="0">
                <a:solidFill>
                  <a:schemeClr val="tx1"/>
                </a:solidFill>
              </a:rPr>
              <a:t> 1000’in </a:t>
            </a:r>
            <a:r>
              <a:rPr lang="en-US" sz="3000" b="1" dirty="0" err="1">
                <a:solidFill>
                  <a:schemeClr val="tx1"/>
                </a:solidFill>
              </a:rPr>
              <a:t>yüzde</a:t>
            </a:r>
            <a:r>
              <a:rPr lang="en-US" sz="3000" b="1" dirty="0">
                <a:solidFill>
                  <a:schemeClr val="tx1"/>
                </a:solidFill>
              </a:rPr>
              <a:t> </a:t>
            </a:r>
            <a:r>
              <a:rPr lang="en-US" sz="3000" b="1" dirty="0" err="1">
                <a:solidFill>
                  <a:schemeClr val="tx1"/>
                </a:solidFill>
              </a:rPr>
              <a:t>elli</a:t>
            </a:r>
            <a:r>
              <a:rPr lang="en-US" sz="3000" b="1" dirty="0">
                <a:solidFill>
                  <a:schemeClr val="tx1"/>
                </a:solidFill>
              </a:rPr>
              <a:t> </a:t>
            </a:r>
            <a:r>
              <a:rPr lang="en-US" sz="3000" b="1" dirty="0" err="1">
                <a:solidFill>
                  <a:schemeClr val="tx1"/>
                </a:solidFill>
              </a:rPr>
              <a:t>değeri</a:t>
            </a:r>
            <a:r>
              <a:rPr lang="en-US" sz="3000" b="1" dirty="0">
                <a:solidFill>
                  <a:schemeClr val="tx1"/>
                </a:solidFill>
              </a:rPr>
              <a:t> </a:t>
            </a:r>
            <a:r>
              <a:rPr lang="en-US" sz="3000" b="1" dirty="0" err="1">
                <a:solidFill>
                  <a:schemeClr val="tx1"/>
                </a:solidFill>
              </a:rPr>
              <a:t>olan</a:t>
            </a:r>
            <a:r>
              <a:rPr lang="en-US" sz="3000" b="1" dirty="0">
                <a:solidFill>
                  <a:schemeClr val="tx1"/>
                </a:solidFill>
              </a:rPr>
              <a:t> 500 Hz </a:t>
            </a:r>
            <a:r>
              <a:rPr lang="en-US" sz="3000" b="1" dirty="0" err="1">
                <a:solidFill>
                  <a:schemeClr val="tx1"/>
                </a:solidFill>
              </a:rPr>
              <a:t>kadar</a:t>
            </a:r>
            <a:r>
              <a:rPr lang="en-US" sz="3000" b="1" dirty="0">
                <a:solidFill>
                  <a:schemeClr val="tx1"/>
                </a:solidFill>
              </a:rPr>
              <a:t> </a:t>
            </a:r>
            <a:r>
              <a:rPr lang="en-US" sz="3000" b="1" dirty="0" err="1">
                <a:solidFill>
                  <a:schemeClr val="tx1"/>
                </a:solidFill>
              </a:rPr>
              <a:t>değişiklik</a:t>
            </a:r>
            <a:r>
              <a:rPr lang="en-US" sz="3000" b="1" dirty="0">
                <a:solidFill>
                  <a:schemeClr val="tx1"/>
                </a:solidFill>
              </a:rPr>
              <a:t> </a:t>
            </a:r>
            <a:r>
              <a:rPr lang="en-US" sz="3000" b="1" dirty="0" err="1">
                <a:solidFill>
                  <a:schemeClr val="tx1"/>
                </a:solidFill>
              </a:rPr>
              <a:t>göstermektedir</a:t>
            </a:r>
            <a:r>
              <a:rPr lang="en-US" sz="3000" b="1" dirty="0">
                <a:solidFill>
                  <a:schemeClr val="tx1"/>
                </a:solidFill>
              </a:rPr>
              <a:t>. </a:t>
            </a:r>
            <a:r>
              <a:rPr lang="en-US" sz="3000" b="1" dirty="0" err="1">
                <a:solidFill>
                  <a:schemeClr val="tx1"/>
                </a:solidFill>
              </a:rPr>
              <a:t>Yani</a:t>
            </a:r>
            <a:r>
              <a:rPr lang="en-US" sz="3000" b="1" dirty="0">
                <a:solidFill>
                  <a:schemeClr val="tx1"/>
                </a:solidFill>
              </a:rPr>
              <a:t> </a:t>
            </a:r>
            <a:r>
              <a:rPr lang="en-US" sz="3000" b="1" dirty="0" err="1">
                <a:solidFill>
                  <a:schemeClr val="tx1"/>
                </a:solidFill>
              </a:rPr>
              <a:t>sesin</a:t>
            </a:r>
            <a:r>
              <a:rPr lang="en-US" sz="3000" b="1" dirty="0">
                <a:solidFill>
                  <a:schemeClr val="tx1"/>
                </a:solidFill>
              </a:rPr>
              <a:t> </a:t>
            </a:r>
            <a:r>
              <a:rPr lang="en-US" sz="3000" b="1" dirty="0" err="1">
                <a:solidFill>
                  <a:schemeClr val="tx1"/>
                </a:solidFill>
              </a:rPr>
              <a:t>frekansı</a:t>
            </a:r>
            <a:r>
              <a:rPr lang="en-US" sz="3000" b="1" dirty="0">
                <a:solidFill>
                  <a:schemeClr val="tx1"/>
                </a:solidFill>
              </a:rPr>
              <a:t> 750 Hz ile 1250 </a:t>
            </a:r>
            <a:r>
              <a:rPr lang="en-US" sz="3000" b="1" dirty="0" err="1">
                <a:solidFill>
                  <a:schemeClr val="tx1"/>
                </a:solidFill>
              </a:rPr>
              <a:t>arasında</a:t>
            </a:r>
            <a:r>
              <a:rPr lang="en-US" sz="3000" b="1" dirty="0">
                <a:solidFill>
                  <a:schemeClr val="tx1"/>
                </a:solidFill>
              </a:rPr>
              <a:t> </a:t>
            </a:r>
            <a:r>
              <a:rPr lang="en-US" sz="3000" b="1" dirty="0" err="1">
                <a:solidFill>
                  <a:schemeClr val="tx1"/>
                </a:solidFill>
              </a:rPr>
              <a:t>değiştirilmektedir</a:t>
            </a:r>
            <a:endParaRPr lang="en-US" sz="3000" b="1" dirty="0">
              <a:solidFill>
                <a:schemeClr val="tx1"/>
              </a:solidFill>
            </a:endParaRPr>
          </a:p>
          <a:p>
            <a:pPr marL="0" indent="0">
              <a:buNone/>
            </a:pPr>
            <a:r>
              <a:rPr lang="en-US" sz="3000" b="1" dirty="0" err="1">
                <a:solidFill>
                  <a:schemeClr val="tx1"/>
                </a:solidFill>
              </a:rPr>
              <a:t>E.Karma</a:t>
            </a:r>
            <a:r>
              <a:rPr lang="en-US" sz="3000" b="1" dirty="0">
                <a:solidFill>
                  <a:schemeClr val="tx1"/>
                </a:solidFill>
              </a:rPr>
              <a:t> </a:t>
            </a:r>
            <a:r>
              <a:rPr lang="en-US" sz="3000" b="1" dirty="0" err="1">
                <a:solidFill>
                  <a:schemeClr val="tx1"/>
                </a:solidFill>
              </a:rPr>
              <a:t>Modülasyon</a:t>
            </a:r>
            <a:endParaRPr lang="en-US" sz="3000" b="1" dirty="0">
              <a:solidFill>
                <a:schemeClr val="tx1"/>
              </a:solidFill>
            </a:endParaRPr>
          </a:p>
          <a:p>
            <a:pPr marL="0" indent="0">
              <a:buNone/>
            </a:pPr>
            <a:r>
              <a:rPr lang="tr-TR" sz="3000" b="1" dirty="0">
                <a:solidFill>
                  <a:schemeClr val="tx1"/>
                </a:solidFill>
              </a:rPr>
              <a:t>     </a:t>
            </a:r>
            <a:r>
              <a:rPr lang="en-US" sz="3000" b="1" dirty="0" err="1">
                <a:solidFill>
                  <a:schemeClr val="tx1"/>
                </a:solidFill>
              </a:rPr>
              <a:t>i.Hem</a:t>
            </a:r>
            <a:r>
              <a:rPr lang="en-US" sz="3000" b="1" dirty="0">
                <a:solidFill>
                  <a:schemeClr val="tx1"/>
                </a:solidFill>
              </a:rPr>
              <a:t> </a:t>
            </a:r>
            <a:r>
              <a:rPr lang="en-US" sz="3000" b="1" dirty="0" err="1">
                <a:solidFill>
                  <a:schemeClr val="tx1"/>
                </a:solidFill>
              </a:rPr>
              <a:t>amplitüdün</a:t>
            </a:r>
            <a:r>
              <a:rPr lang="en-US" sz="3000" b="1" dirty="0">
                <a:solidFill>
                  <a:schemeClr val="tx1"/>
                </a:solidFill>
              </a:rPr>
              <a:t> hem de </a:t>
            </a:r>
            <a:r>
              <a:rPr lang="en-US" sz="3000" b="1" dirty="0" err="1">
                <a:solidFill>
                  <a:schemeClr val="tx1"/>
                </a:solidFill>
              </a:rPr>
              <a:t>frekansın</a:t>
            </a:r>
            <a:r>
              <a:rPr lang="en-US" sz="3000" b="1" dirty="0">
                <a:solidFill>
                  <a:schemeClr val="tx1"/>
                </a:solidFill>
              </a:rPr>
              <a:t> </a:t>
            </a:r>
            <a:r>
              <a:rPr lang="en-US" sz="3000" b="1" dirty="0" err="1">
                <a:solidFill>
                  <a:schemeClr val="tx1"/>
                </a:solidFill>
              </a:rPr>
              <a:t>modüle</a:t>
            </a:r>
            <a:r>
              <a:rPr lang="en-US" sz="3000" b="1" dirty="0">
                <a:solidFill>
                  <a:schemeClr val="tx1"/>
                </a:solidFill>
              </a:rPr>
              <a:t> </a:t>
            </a:r>
            <a:r>
              <a:rPr lang="en-US" sz="3000" b="1" dirty="0" err="1">
                <a:solidFill>
                  <a:schemeClr val="tx1"/>
                </a:solidFill>
              </a:rPr>
              <a:t>edildiği</a:t>
            </a:r>
            <a:r>
              <a:rPr lang="en-US" sz="3000" b="1" dirty="0">
                <a:solidFill>
                  <a:schemeClr val="tx1"/>
                </a:solidFill>
              </a:rPr>
              <a:t> test </a:t>
            </a:r>
            <a:r>
              <a:rPr lang="en-US" sz="3000" b="1" dirty="0" err="1">
                <a:solidFill>
                  <a:schemeClr val="tx1"/>
                </a:solidFill>
              </a:rPr>
              <a:t>uyarı</a:t>
            </a:r>
            <a:r>
              <a:rPr lang="en-US" sz="3000" b="1" dirty="0">
                <a:solidFill>
                  <a:schemeClr val="tx1"/>
                </a:solidFill>
              </a:rPr>
              <a:t> </a:t>
            </a:r>
            <a:r>
              <a:rPr lang="en-US" sz="3000" b="1" dirty="0" err="1">
                <a:solidFill>
                  <a:schemeClr val="tx1"/>
                </a:solidFill>
              </a:rPr>
              <a:t>tipidir</a:t>
            </a:r>
            <a:r>
              <a:rPr lang="en-US" sz="3000" b="1" dirty="0">
                <a:solidFill>
                  <a:schemeClr val="tx1"/>
                </a:solidFill>
              </a:rPr>
              <a:t>.</a:t>
            </a:r>
          </a:p>
          <a:p>
            <a:pPr marL="0" indent="0">
              <a:buNone/>
            </a:pPr>
            <a:r>
              <a:rPr lang="en-US" sz="3000" b="1" dirty="0" err="1">
                <a:solidFill>
                  <a:schemeClr val="tx1"/>
                </a:solidFill>
              </a:rPr>
              <a:t>F.Modülasyon</a:t>
            </a:r>
            <a:r>
              <a:rPr lang="en-US" sz="3000" b="1" dirty="0">
                <a:solidFill>
                  <a:schemeClr val="tx1"/>
                </a:solidFill>
              </a:rPr>
              <a:t> </a:t>
            </a:r>
            <a:r>
              <a:rPr lang="en-US" sz="3000" b="1" dirty="0" err="1">
                <a:solidFill>
                  <a:schemeClr val="tx1"/>
                </a:solidFill>
              </a:rPr>
              <a:t>Derinliği</a:t>
            </a:r>
            <a:endParaRPr lang="en-US" sz="3000" b="1" dirty="0">
              <a:solidFill>
                <a:schemeClr val="tx1"/>
              </a:solidFill>
            </a:endParaRPr>
          </a:p>
          <a:p>
            <a:pPr marL="0" indent="0">
              <a:buNone/>
            </a:pPr>
            <a:r>
              <a:rPr lang="tr-TR" sz="3000" b="1" dirty="0">
                <a:solidFill>
                  <a:schemeClr val="tx1"/>
                </a:solidFill>
              </a:rPr>
              <a:t>    </a:t>
            </a:r>
            <a:r>
              <a:rPr lang="en-US" sz="3000" b="1" dirty="0" err="1">
                <a:solidFill>
                  <a:schemeClr val="tx1"/>
                </a:solidFill>
              </a:rPr>
              <a:t>i.Amplitüd</a:t>
            </a:r>
            <a:r>
              <a:rPr lang="en-US" sz="3000" b="1" dirty="0">
                <a:solidFill>
                  <a:schemeClr val="tx1"/>
                </a:solidFill>
              </a:rPr>
              <a:t> </a:t>
            </a:r>
            <a:r>
              <a:rPr lang="en-US" sz="3000" b="1" dirty="0" err="1">
                <a:solidFill>
                  <a:schemeClr val="tx1"/>
                </a:solidFill>
              </a:rPr>
              <a:t>ve</a:t>
            </a:r>
            <a:r>
              <a:rPr lang="en-US" sz="3000" b="1" dirty="0">
                <a:solidFill>
                  <a:schemeClr val="tx1"/>
                </a:solidFill>
              </a:rPr>
              <a:t>/</a:t>
            </a:r>
            <a:r>
              <a:rPr lang="en-US" sz="3000" b="1" dirty="0" err="1">
                <a:solidFill>
                  <a:schemeClr val="tx1"/>
                </a:solidFill>
              </a:rPr>
              <a:t>veya</a:t>
            </a:r>
            <a:r>
              <a:rPr lang="en-US" sz="3000" b="1" dirty="0">
                <a:solidFill>
                  <a:schemeClr val="tx1"/>
                </a:solidFill>
              </a:rPr>
              <a:t> </a:t>
            </a:r>
            <a:r>
              <a:rPr lang="en-US" sz="3000" b="1" dirty="0" err="1">
                <a:solidFill>
                  <a:schemeClr val="tx1"/>
                </a:solidFill>
              </a:rPr>
              <a:t>Frekans</a:t>
            </a:r>
            <a:r>
              <a:rPr lang="en-US" sz="3000" b="1" dirty="0">
                <a:solidFill>
                  <a:schemeClr val="tx1"/>
                </a:solidFill>
              </a:rPr>
              <a:t> </a:t>
            </a:r>
            <a:r>
              <a:rPr lang="en-US" sz="3000" b="1" dirty="0" err="1">
                <a:solidFill>
                  <a:schemeClr val="tx1"/>
                </a:solidFill>
              </a:rPr>
              <a:t>modülasyon</a:t>
            </a:r>
            <a:r>
              <a:rPr lang="en-US" sz="3000" b="1" dirty="0">
                <a:solidFill>
                  <a:schemeClr val="tx1"/>
                </a:solidFill>
              </a:rPr>
              <a:t> </a:t>
            </a:r>
            <a:r>
              <a:rPr lang="en-US" sz="3000" b="1" dirty="0" err="1">
                <a:solidFill>
                  <a:schemeClr val="tx1"/>
                </a:solidFill>
              </a:rPr>
              <a:t>büyüklüğü</a:t>
            </a:r>
            <a:endParaRPr lang="en-US" sz="3000" b="1" dirty="0">
              <a:solidFill>
                <a:srgbClr val="00B0F0"/>
              </a:solidFill>
            </a:endParaRPr>
          </a:p>
        </p:txBody>
      </p:sp>
    </p:spTree>
    <p:extLst>
      <p:ext uri="{BB962C8B-B14F-4D97-AF65-F5344CB8AC3E}">
        <p14:creationId xmlns:p14="http://schemas.microsoft.com/office/powerpoint/2010/main" val="34862577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8"/>
            <a:ext cx="8911687" cy="1477645"/>
          </a:xfrm>
        </p:spPr>
        <p:txBody>
          <a:bodyPr>
            <a:normAutofit/>
          </a:bodyPr>
          <a:lstStyle/>
          <a:p>
            <a:pPr algn="ctr"/>
            <a:r>
              <a:rPr lang="tr-TR" sz="4800" b="1" u="sng" dirty="0">
                <a:solidFill>
                  <a:srgbClr val="7030A0"/>
                </a:solidFill>
              </a:rPr>
              <a:t>ELEKTRİKSEL ODYOMETRİ</a:t>
            </a:r>
            <a:br>
              <a:rPr lang="tr-TR" sz="5400" b="1" u="sng" dirty="0">
                <a:solidFill>
                  <a:srgbClr val="7030A0"/>
                </a:solidFill>
              </a:rPr>
            </a:br>
            <a:r>
              <a:rPr lang="tr-TR" sz="4000" b="1" dirty="0">
                <a:solidFill>
                  <a:srgbClr val="FF0000"/>
                </a:solidFill>
              </a:rPr>
              <a:t>ASSR</a:t>
            </a:r>
          </a:p>
        </p:txBody>
      </p:sp>
      <p:sp>
        <p:nvSpPr>
          <p:cNvPr id="5" name="İçerik Yer Tutucusu 4"/>
          <p:cNvSpPr>
            <a:spLocks noGrp="1"/>
          </p:cNvSpPr>
          <p:nvPr>
            <p:ph idx="1"/>
          </p:nvPr>
        </p:nvSpPr>
        <p:spPr>
          <a:xfrm>
            <a:off x="813577" y="1937982"/>
            <a:ext cx="9640608" cy="4599296"/>
          </a:xfrm>
        </p:spPr>
        <p:txBody>
          <a:bodyPr>
            <a:normAutofit fontScale="92500" lnSpcReduction="10000"/>
          </a:bodyPr>
          <a:lstStyle/>
          <a:p>
            <a:pPr marL="0" indent="0" algn="ctr">
              <a:buNone/>
            </a:pPr>
            <a:r>
              <a:rPr lang="en-US" sz="3000" b="1" dirty="0">
                <a:solidFill>
                  <a:srgbClr val="00B0F0"/>
                </a:solidFill>
              </a:rPr>
              <a:t>	UYARAN TİPLERİ</a:t>
            </a:r>
            <a:endParaRPr lang="tr-TR" sz="3000" b="1" dirty="0">
              <a:solidFill>
                <a:schemeClr val="tx1"/>
              </a:solidFill>
            </a:endParaRPr>
          </a:p>
          <a:p>
            <a:pPr marL="0" indent="0">
              <a:buNone/>
            </a:pPr>
            <a:r>
              <a:rPr lang="tr-TR" sz="3000" b="1" dirty="0">
                <a:solidFill>
                  <a:schemeClr val="tx1"/>
                </a:solidFill>
              </a:rPr>
              <a:t>G.	Tekli Uyaran Tekniği</a:t>
            </a:r>
          </a:p>
          <a:p>
            <a:pPr marL="0" indent="0">
              <a:buNone/>
            </a:pPr>
            <a:r>
              <a:rPr lang="tr-TR" sz="3000" b="1" dirty="0">
                <a:solidFill>
                  <a:schemeClr val="tx1"/>
                </a:solidFill>
              </a:rPr>
              <a:t>    </a:t>
            </a:r>
            <a:r>
              <a:rPr lang="tr-TR" sz="3000" b="1" dirty="0" err="1">
                <a:solidFill>
                  <a:schemeClr val="tx1"/>
                </a:solidFill>
              </a:rPr>
              <a:t>i.Tek</a:t>
            </a:r>
            <a:r>
              <a:rPr lang="tr-TR" sz="3000" b="1" dirty="0">
                <a:solidFill>
                  <a:schemeClr val="tx1"/>
                </a:solidFill>
              </a:rPr>
              <a:t> Kulak, Tek Uyaran, Tek Seferde verilen uyaran</a:t>
            </a:r>
          </a:p>
          <a:p>
            <a:pPr marL="0" indent="0">
              <a:buNone/>
            </a:pPr>
            <a:r>
              <a:rPr lang="tr-TR" sz="3000" b="1" dirty="0" err="1">
                <a:solidFill>
                  <a:schemeClr val="tx1"/>
                </a:solidFill>
              </a:rPr>
              <a:t>H.Eş</a:t>
            </a:r>
            <a:r>
              <a:rPr lang="tr-TR" sz="3000" b="1" dirty="0">
                <a:solidFill>
                  <a:schemeClr val="tx1"/>
                </a:solidFill>
              </a:rPr>
              <a:t> Zamanlı Çoklu Uyaran Tekniği</a:t>
            </a:r>
          </a:p>
          <a:p>
            <a:pPr marL="0" indent="0">
              <a:buNone/>
            </a:pPr>
            <a:r>
              <a:rPr lang="tr-TR" sz="3000" b="1" dirty="0">
                <a:solidFill>
                  <a:schemeClr val="tx1"/>
                </a:solidFill>
              </a:rPr>
              <a:t>     </a:t>
            </a:r>
            <a:r>
              <a:rPr lang="tr-TR" sz="3000" b="1" dirty="0" err="1">
                <a:solidFill>
                  <a:schemeClr val="tx1"/>
                </a:solidFill>
              </a:rPr>
              <a:t>i.Tek</a:t>
            </a:r>
            <a:r>
              <a:rPr lang="tr-TR" sz="3000" b="1" dirty="0">
                <a:solidFill>
                  <a:schemeClr val="tx1"/>
                </a:solidFill>
              </a:rPr>
              <a:t> veya İki Kulağa, Eş Zamanlı, Çok Sayıda Uyaran</a:t>
            </a:r>
          </a:p>
          <a:p>
            <a:pPr marL="0" indent="0">
              <a:buNone/>
            </a:pPr>
            <a:r>
              <a:rPr lang="tr-TR" sz="3000" b="1" dirty="0">
                <a:solidFill>
                  <a:schemeClr val="tx1"/>
                </a:solidFill>
              </a:rPr>
              <a:t>     </a:t>
            </a:r>
            <a:r>
              <a:rPr lang="tr-TR" sz="3000" b="1" dirty="0" err="1">
                <a:solidFill>
                  <a:schemeClr val="tx1"/>
                </a:solidFill>
              </a:rPr>
              <a:t>ii.Kısa</a:t>
            </a:r>
            <a:r>
              <a:rPr lang="tr-TR" sz="3000" b="1" dirty="0">
                <a:solidFill>
                  <a:schemeClr val="tx1"/>
                </a:solidFill>
              </a:rPr>
              <a:t> test süresi sağlar.</a:t>
            </a:r>
          </a:p>
          <a:p>
            <a:pPr marL="0" indent="0">
              <a:buNone/>
            </a:pPr>
            <a:r>
              <a:rPr lang="tr-TR" sz="3000" b="1" dirty="0">
                <a:solidFill>
                  <a:schemeClr val="tx1"/>
                </a:solidFill>
              </a:rPr>
              <a:t>     </a:t>
            </a:r>
            <a:r>
              <a:rPr lang="tr-TR" sz="3000" b="1" dirty="0" err="1">
                <a:solidFill>
                  <a:schemeClr val="tx1"/>
                </a:solidFill>
              </a:rPr>
              <a:t>iii.Bir</a:t>
            </a:r>
            <a:r>
              <a:rPr lang="tr-TR" sz="3000" b="1" dirty="0">
                <a:solidFill>
                  <a:schemeClr val="tx1"/>
                </a:solidFill>
              </a:rPr>
              <a:t> çeşit maskeleme yaparak frekansa özgü ölçüm olanağını arttırır.</a:t>
            </a:r>
          </a:p>
          <a:p>
            <a:pPr marL="0" indent="0">
              <a:buNone/>
            </a:pPr>
            <a:endParaRPr lang="tr-TR" sz="3000" b="1" dirty="0">
              <a:solidFill>
                <a:schemeClr val="tx1"/>
              </a:solidFill>
            </a:endParaRPr>
          </a:p>
        </p:txBody>
      </p:sp>
    </p:spTree>
    <p:extLst>
      <p:ext uri="{BB962C8B-B14F-4D97-AF65-F5344CB8AC3E}">
        <p14:creationId xmlns:p14="http://schemas.microsoft.com/office/powerpoint/2010/main" val="2253158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2589212" y="2062716"/>
            <a:ext cx="8915400" cy="3848506"/>
          </a:xfrm>
        </p:spPr>
        <p:txBody>
          <a:bodyPr>
            <a:normAutofit/>
          </a:bodyPr>
          <a:lstStyle/>
          <a:p>
            <a:pPr marL="0" indent="0">
              <a:buNone/>
            </a:pPr>
            <a:r>
              <a:rPr lang="tr-TR" sz="2800" dirty="0">
                <a:solidFill>
                  <a:srgbClr val="7030A0"/>
                </a:solidFill>
              </a:rPr>
              <a:t>SİNİR HÜCRESİ VE FİZYOLOJİSİ</a:t>
            </a:r>
          </a:p>
          <a:p>
            <a:pPr marL="0" indent="0">
              <a:buNone/>
            </a:pPr>
            <a:r>
              <a:rPr lang="tr-TR" sz="2800" dirty="0">
                <a:latin typeface="Times New Roman" panose="02020603050405020304" pitchFamily="18" charset="0"/>
                <a:ea typeface="Calibri" panose="020F0502020204030204" pitchFamily="34" charset="0"/>
                <a:cs typeface="Times New Roman" panose="02020603050405020304" pitchFamily="18" charset="0"/>
              </a:rPr>
              <a:t>Sinir sisteminde hücreler iki büyük grupta toplanmaktadır:</a:t>
            </a:r>
          </a:p>
          <a:p>
            <a:pPr marL="0" indent="0">
              <a:buNone/>
            </a:pPr>
            <a:r>
              <a:rPr lang="tr-TR" sz="2800"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I.Nöronlar</a:t>
            </a:r>
            <a:r>
              <a:rPr lang="tr-TR" sz="2800" dirty="0">
                <a:latin typeface="Times New Roman" panose="02020603050405020304" pitchFamily="18" charset="0"/>
                <a:ea typeface="Calibri" panose="020F0502020204030204" pitchFamily="34" charset="0"/>
                <a:cs typeface="Times New Roman" panose="02020603050405020304" pitchFamily="18" charset="0"/>
              </a:rPr>
              <a:t>: Sinir sisteminin esas fonksiyonunu yapan hücreler olup, aksiyon potansiyelini oluşturup iletme işi bu hücrelerdedir.</a:t>
            </a:r>
          </a:p>
          <a:p>
            <a:pPr marL="0" indent="0">
              <a:buNone/>
            </a:pPr>
            <a:r>
              <a:rPr lang="tr-TR" sz="2800"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II.Glia</a:t>
            </a:r>
            <a:r>
              <a:rPr lang="tr-TR" sz="28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hücreleri</a:t>
            </a:r>
            <a:r>
              <a:rPr lang="tr-TR" sz="2800" dirty="0">
                <a:latin typeface="Times New Roman" panose="02020603050405020304" pitchFamily="18" charset="0"/>
                <a:ea typeface="Calibri" panose="020F0502020204030204" pitchFamily="34" charset="0"/>
                <a:cs typeface="Times New Roman" panose="02020603050405020304" pitchFamily="18" charset="0"/>
              </a:rPr>
              <a:t>: Nöronlara destek görevi yapan hücreler olup, aksiyon potansiyeli oluşturup iletme işine katılmazlar.</a:t>
            </a:r>
          </a:p>
          <a:p>
            <a:endParaRPr lang="tr-TR" sz="2800" dirty="0">
              <a:solidFill>
                <a:srgbClr val="7030A0"/>
              </a:solidFill>
            </a:endParaRPr>
          </a:p>
        </p:txBody>
      </p:sp>
    </p:spTree>
    <p:extLst>
      <p:ext uri="{BB962C8B-B14F-4D97-AF65-F5344CB8AC3E}">
        <p14:creationId xmlns:p14="http://schemas.microsoft.com/office/powerpoint/2010/main" val="16761738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8"/>
            <a:ext cx="8911687" cy="1477645"/>
          </a:xfrm>
        </p:spPr>
        <p:txBody>
          <a:bodyPr>
            <a:normAutofit/>
          </a:bodyPr>
          <a:lstStyle/>
          <a:p>
            <a:pPr algn="ctr"/>
            <a:r>
              <a:rPr lang="tr-TR" sz="4800" b="1" u="sng" dirty="0">
                <a:solidFill>
                  <a:srgbClr val="7030A0"/>
                </a:solidFill>
              </a:rPr>
              <a:t>ELEKTRİKSEL ODYOMETRİ</a:t>
            </a:r>
            <a:br>
              <a:rPr lang="tr-TR" sz="5400" b="1" u="sng" dirty="0">
                <a:solidFill>
                  <a:srgbClr val="7030A0"/>
                </a:solidFill>
              </a:rPr>
            </a:br>
            <a:r>
              <a:rPr lang="tr-TR" sz="4000" b="1" dirty="0">
                <a:solidFill>
                  <a:srgbClr val="FF0000"/>
                </a:solidFill>
              </a:rPr>
              <a:t>ASSR</a:t>
            </a:r>
          </a:p>
        </p:txBody>
      </p:sp>
      <p:sp>
        <p:nvSpPr>
          <p:cNvPr id="5" name="İçerik Yer Tutucusu 4"/>
          <p:cNvSpPr>
            <a:spLocks noGrp="1"/>
          </p:cNvSpPr>
          <p:nvPr>
            <p:ph idx="1"/>
          </p:nvPr>
        </p:nvSpPr>
        <p:spPr>
          <a:xfrm>
            <a:off x="813577" y="1937982"/>
            <a:ext cx="9640608" cy="4599296"/>
          </a:xfrm>
        </p:spPr>
        <p:txBody>
          <a:bodyPr>
            <a:normAutofit/>
          </a:bodyPr>
          <a:lstStyle/>
          <a:p>
            <a:pPr marL="0" indent="0" algn="ctr">
              <a:buNone/>
            </a:pPr>
            <a:r>
              <a:rPr lang="en-US" sz="3000" b="1" dirty="0">
                <a:solidFill>
                  <a:srgbClr val="00B0F0"/>
                </a:solidFill>
              </a:rPr>
              <a:t>	UYARAN TİPLERİ</a:t>
            </a:r>
            <a:endParaRPr lang="tr-TR" sz="3000" b="1" dirty="0">
              <a:solidFill>
                <a:schemeClr val="tx1"/>
              </a:solidFill>
            </a:endParaRPr>
          </a:p>
          <a:p>
            <a:pPr marL="0" indent="0" algn="ctr">
              <a:buNone/>
            </a:pPr>
            <a:r>
              <a:rPr lang="tr-TR" sz="3000" b="1" dirty="0">
                <a:solidFill>
                  <a:schemeClr val="accent1"/>
                </a:solidFill>
              </a:rPr>
              <a:t>Örnekler</a:t>
            </a:r>
          </a:p>
          <a:p>
            <a:pPr marL="0" indent="0">
              <a:buNone/>
            </a:pPr>
            <a:r>
              <a:rPr lang="tr-TR" sz="3000" b="1" dirty="0">
                <a:solidFill>
                  <a:schemeClr val="tx1"/>
                </a:solidFill>
              </a:rPr>
              <a:t>Örnek1; Modülasyon frekansı 100 olan 1000 Hz taşıyıcı frekanslı püre ton uyaran</a:t>
            </a:r>
          </a:p>
          <a:p>
            <a:r>
              <a:rPr lang="tr-TR" sz="3000" b="1" dirty="0" err="1">
                <a:solidFill>
                  <a:schemeClr val="tx1"/>
                </a:solidFill>
              </a:rPr>
              <a:t>Kokleanın</a:t>
            </a:r>
            <a:r>
              <a:rPr lang="tr-TR" sz="3000" b="1" dirty="0">
                <a:solidFill>
                  <a:schemeClr val="tx1"/>
                </a:solidFill>
              </a:rPr>
              <a:t> 1000 Hz bölgesi saniyede 100 defa </a:t>
            </a:r>
            <a:r>
              <a:rPr lang="tr-TR" sz="3000" b="1" dirty="0" err="1">
                <a:solidFill>
                  <a:schemeClr val="tx1"/>
                </a:solidFill>
              </a:rPr>
              <a:t>amplitüdü</a:t>
            </a:r>
            <a:r>
              <a:rPr lang="tr-TR" sz="3000" b="1" dirty="0">
                <a:solidFill>
                  <a:schemeClr val="tx1"/>
                </a:solidFill>
              </a:rPr>
              <a:t> sabit bir uyaran ile uyarılmaktadır</a:t>
            </a:r>
          </a:p>
          <a:p>
            <a:pPr marL="0" indent="0">
              <a:buNone/>
            </a:pPr>
            <a:endParaRPr lang="tr-TR" sz="3000" b="1" dirty="0">
              <a:solidFill>
                <a:schemeClr val="tx1"/>
              </a:solidFill>
            </a:endParaRPr>
          </a:p>
        </p:txBody>
      </p:sp>
    </p:spTree>
    <p:extLst>
      <p:ext uri="{BB962C8B-B14F-4D97-AF65-F5344CB8AC3E}">
        <p14:creationId xmlns:p14="http://schemas.microsoft.com/office/powerpoint/2010/main" val="21045328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8"/>
            <a:ext cx="8911687" cy="1477645"/>
          </a:xfrm>
        </p:spPr>
        <p:txBody>
          <a:bodyPr>
            <a:normAutofit/>
          </a:bodyPr>
          <a:lstStyle/>
          <a:p>
            <a:pPr algn="ctr"/>
            <a:r>
              <a:rPr lang="tr-TR" sz="4800" b="1" u="sng" dirty="0">
                <a:solidFill>
                  <a:srgbClr val="7030A0"/>
                </a:solidFill>
              </a:rPr>
              <a:t>ELEKTRİKSEL ODYOMETRİ</a:t>
            </a:r>
            <a:br>
              <a:rPr lang="tr-TR" sz="5400" b="1" u="sng" dirty="0">
                <a:solidFill>
                  <a:srgbClr val="7030A0"/>
                </a:solidFill>
              </a:rPr>
            </a:br>
            <a:r>
              <a:rPr lang="tr-TR" sz="4000" b="1" dirty="0">
                <a:solidFill>
                  <a:srgbClr val="FF0000"/>
                </a:solidFill>
              </a:rPr>
              <a:t>ASSR</a:t>
            </a:r>
          </a:p>
        </p:txBody>
      </p:sp>
      <p:sp>
        <p:nvSpPr>
          <p:cNvPr id="5" name="İçerik Yer Tutucusu 4"/>
          <p:cNvSpPr>
            <a:spLocks noGrp="1"/>
          </p:cNvSpPr>
          <p:nvPr>
            <p:ph idx="1"/>
          </p:nvPr>
        </p:nvSpPr>
        <p:spPr>
          <a:xfrm>
            <a:off x="813577" y="1937982"/>
            <a:ext cx="9640608" cy="4599296"/>
          </a:xfrm>
        </p:spPr>
        <p:txBody>
          <a:bodyPr>
            <a:normAutofit fontScale="92500" lnSpcReduction="20000"/>
          </a:bodyPr>
          <a:lstStyle/>
          <a:p>
            <a:pPr marL="0" indent="0" algn="ctr">
              <a:buNone/>
            </a:pPr>
            <a:r>
              <a:rPr lang="en-US" sz="3000" b="1" dirty="0">
                <a:solidFill>
                  <a:srgbClr val="00B0F0"/>
                </a:solidFill>
              </a:rPr>
              <a:t>	UYARAN TİPLERİ</a:t>
            </a:r>
            <a:endParaRPr lang="tr-TR" sz="3000" b="1" dirty="0">
              <a:solidFill>
                <a:schemeClr val="tx1"/>
              </a:solidFill>
            </a:endParaRPr>
          </a:p>
          <a:p>
            <a:pPr marL="0" indent="0" algn="ctr">
              <a:buNone/>
            </a:pPr>
            <a:r>
              <a:rPr lang="tr-TR" sz="3000" b="1" dirty="0">
                <a:solidFill>
                  <a:schemeClr val="accent1"/>
                </a:solidFill>
              </a:rPr>
              <a:t>Örnekler</a:t>
            </a:r>
          </a:p>
          <a:p>
            <a:pPr marL="0" indent="0">
              <a:buNone/>
            </a:pPr>
            <a:r>
              <a:rPr lang="tr-TR" sz="3000" b="1" dirty="0">
                <a:solidFill>
                  <a:schemeClr val="tx1"/>
                </a:solidFill>
              </a:rPr>
              <a:t>Örnek2;  Modülasyon Frekansı 100 Hz olan </a:t>
            </a:r>
            <a:r>
              <a:rPr lang="tr-TR" sz="3000" b="1" dirty="0" err="1">
                <a:solidFill>
                  <a:schemeClr val="tx1"/>
                </a:solidFill>
              </a:rPr>
              <a:t>Amplitüd</a:t>
            </a:r>
            <a:r>
              <a:rPr lang="tr-TR" sz="3000" b="1" dirty="0">
                <a:solidFill>
                  <a:schemeClr val="tx1"/>
                </a:solidFill>
              </a:rPr>
              <a:t> Modülasyonu %2 Taşıyıcı Frekansı 1000 Hz saf seste</a:t>
            </a:r>
          </a:p>
          <a:p>
            <a:r>
              <a:rPr lang="tr-TR" sz="3000" b="1" dirty="0" err="1">
                <a:solidFill>
                  <a:schemeClr val="tx1"/>
                </a:solidFill>
              </a:rPr>
              <a:t>Kokleada</a:t>
            </a:r>
            <a:r>
              <a:rPr lang="tr-TR" sz="3000" b="1" dirty="0">
                <a:solidFill>
                  <a:schemeClr val="tx1"/>
                </a:solidFill>
              </a:rPr>
              <a:t> 1000 Hz frekans bölgesi uyarılmakta olduğu halde saf sesin </a:t>
            </a:r>
            <a:r>
              <a:rPr lang="tr-TR" sz="3000" b="1" dirty="0" err="1">
                <a:solidFill>
                  <a:schemeClr val="tx1"/>
                </a:solidFill>
              </a:rPr>
              <a:t>amplitüdü</a:t>
            </a:r>
            <a:r>
              <a:rPr lang="tr-TR" sz="3000" b="1" dirty="0">
                <a:solidFill>
                  <a:schemeClr val="tx1"/>
                </a:solidFill>
              </a:rPr>
              <a:t> saniyede 100 defa maksimum değerden minimum değere %2 değiştirilerek verilmektedir. Yani </a:t>
            </a:r>
            <a:r>
              <a:rPr lang="tr-TR" sz="3000" b="1" dirty="0" err="1">
                <a:solidFill>
                  <a:schemeClr val="tx1"/>
                </a:solidFill>
              </a:rPr>
              <a:t>kokleanın</a:t>
            </a:r>
            <a:r>
              <a:rPr lang="tr-TR" sz="3000" b="1" dirty="0">
                <a:solidFill>
                  <a:schemeClr val="tx1"/>
                </a:solidFill>
              </a:rPr>
              <a:t> 1000 Hz bölgesi her biri farklı enerji paketleri içeren ses uyaranı ile saniyede 100 defa uyarılmakta olup periyodik olarak uyaranın şiddeti de %2 oranında dalgalandırılmaktadır.</a:t>
            </a:r>
          </a:p>
          <a:p>
            <a:pPr marL="0" indent="0">
              <a:buNone/>
            </a:pPr>
            <a:endParaRPr lang="tr-TR" sz="3000" b="1" dirty="0">
              <a:solidFill>
                <a:schemeClr val="tx1"/>
              </a:solidFill>
            </a:endParaRPr>
          </a:p>
        </p:txBody>
      </p:sp>
    </p:spTree>
    <p:extLst>
      <p:ext uri="{BB962C8B-B14F-4D97-AF65-F5344CB8AC3E}">
        <p14:creationId xmlns:p14="http://schemas.microsoft.com/office/powerpoint/2010/main" val="5816605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8"/>
            <a:ext cx="8911687" cy="1477645"/>
          </a:xfrm>
        </p:spPr>
        <p:txBody>
          <a:bodyPr>
            <a:normAutofit/>
          </a:bodyPr>
          <a:lstStyle/>
          <a:p>
            <a:pPr algn="ctr"/>
            <a:r>
              <a:rPr lang="tr-TR" sz="4800" b="1" u="sng" dirty="0">
                <a:solidFill>
                  <a:srgbClr val="7030A0"/>
                </a:solidFill>
              </a:rPr>
              <a:t>ELEKTRİKSEL ODYOMETRİ</a:t>
            </a:r>
            <a:br>
              <a:rPr lang="tr-TR" sz="5400" b="1" u="sng" dirty="0">
                <a:solidFill>
                  <a:srgbClr val="7030A0"/>
                </a:solidFill>
              </a:rPr>
            </a:br>
            <a:r>
              <a:rPr lang="tr-TR" sz="4000" b="1" dirty="0">
                <a:solidFill>
                  <a:srgbClr val="FF0000"/>
                </a:solidFill>
              </a:rPr>
              <a:t>ASSR</a:t>
            </a:r>
          </a:p>
        </p:txBody>
      </p:sp>
      <p:sp>
        <p:nvSpPr>
          <p:cNvPr id="5" name="İçerik Yer Tutucusu 4"/>
          <p:cNvSpPr>
            <a:spLocks noGrp="1"/>
          </p:cNvSpPr>
          <p:nvPr>
            <p:ph idx="1"/>
          </p:nvPr>
        </p:nvSpPr>
        <p:spPr>
          <a:xfrm>
            <a:off x="813577" y="1937982"/>
            <a:ext cx="9640608" cy="4599296"/>
          </a:xfrm>
        </p:spPr>
        <p:txBody>
          <a:bodyPr>
            <a:normAutofit fontScale="92500" lnSpcReduction="20000"/>
          </a:bodyPr>
          <a:lstStyle/>
          <a:p>
            <a:pPr marL="0" indent="0" algn="ctr">
              <a:buNone/>
            </a:pPr>
            <a:r>
              <a:rPr lang="en-US" sz="3000" b="1" dirty="0">
                <a:solidFill>
                  <a:srgbClr val="00B0F0"/>
                </a:solidFill>
              </a:rPr>
              <a:t>	UYARAN TİPLERİ</a:t>
            </a:r>
            <a:endParaRPr lang="tr-TR" sz="3000" b="1" dirty="0">
              <a:solidFill>
                <a:schemeClr val="tx1"/>
              </a:solidFill>
            </a:endParaRPr>
          </a:p>
          <a:p>
            <a:pPr marL="0" indent="0" algn="ctr">
              <a:buNone/>
            </a:pPr>
            <a:r>
              <a:rPr lang="tr-TR" sz="3000" b="1" dirty="0">
                <a:solidFill>
                  <a:schemeClr val="accent1"/>
                </a:solidFill>
              </a:rPr>
              <a:t>Örnekler</a:t>
            </a:r>
          </a:p>
          <a:p>
            <a:pPr marL="0" indent="0">
              <a:buNone/>
            </a:pPr>
            <a:r>
              <a:rPr lang="tr-TR" sz="3000" b="1" dirty="0">
                <a:solidFill>
                  <a:schemeClr val="tx1"/>
                </a:solidFill>
              </a:rPr>
              <a:t>iii.	Örnek3; Modülasyon Frekansı 100 Hz olan </a:t>
            </a:r>
            <a:r>
              <a:rPr lang="tr-TR" sz="3000" b="1" dirty="0" err="1">
                <a:solidFill>
                  <a:schemeClr val="tx1"/>
                </a:solidFill>
              </a:rPr>
              <a:t>Amplitüd</a:t>
            </a:r>
            <a:r>
              <a:rPr lang="tr-TR" sz="3000" b="1" dirty="0">
                <a:solidFill>
                  <a:schemeClr val="tx1"/>
                </a:solidFill>
              </a:rPr>
              <a:t> Modülasyonu %100 Taşıyıcı Frekansı 1000 Hz saf seste</a:t>
            </a:r>
          </a:p>
          <a:p>
            <a:r>
              <a:rPr lang="tr-TR" sz="3000" b="1" dirty="0" err="1">
                <a:solidFill>
                  <a:schemeClr val="tx1"/>
                </a:solidFill>
              </a:rPr>
              <a:t>Kokleada</a:t>
            </a:r>
            <a:r>
              <a:rPr lang="tr-TR" sz="3000" b="1" dirty="0">
                <a:solidFill>
                  <a:schemeClr val="tx1"/>
                </a:solidFill>
              </a:rPr>
              <a:t> 1000 Hz frekans bölgesi uyarılmakta olduğu halde saf sesin </a:t>
            </a:r>
            <a:r>
              <a:rPr lang="tr-TR" sz="3000" b="1" dirty="0" err="1">
                <a:solidFill>
                  <a:schemeClr val="tx1"/>
                </a:solidFill>
              </a:rPr>
              <a:t>amplitüdü</a:t>
            </a:r>
            <a:r>
              <a:rPr lang="tr-TR" sz="3000" b="1" dirty="0">
                <a:solidFill>
                  <a:schemeClr val="tx1"/>
                </a:solidFill>
              </a:rPr>
              <a:t> saniyede 100 defa maksimum değerden minimum değere %100 değiştirilerek verilmektedir. Yani </a:t>
            </a:r>
            <a:r>
              <a:rPr lang="tr-TR" sz="3000" b="1" dirty="0" err="1">
                <a:solidFill>
                  <a:schemeClr val="tx1"/>
                </a:solidFill>
              </a:rPr>
              <a:t>kokleanın</a:t>
            </a:r>
            <a:r>
              <a:rPr lang="tr-TR" sz="3000" b="1" dirty="0">
                <a:solidFill>
                  <a:schemeClr val="tx1"/>
                </a:solidFill>
              </a:rPr>
              <a:t> 1000 Hz bölgesi her biri farklı enerji paketleri içeren ses uyaranı ile saniyede 100 defa uyarılmakta olup periyodik olarak uyaranın şiddeti de %100 oranında dalgalandırılmaktadır.</a:t>
            </a:r>
          </a:p>
          <a:p>
            <a:pPr marL="0" indent="0">
              <a:buNone/>
            </a:pPr>
            <a:endParaRPr lang="tr-TR" sz="3000" b="1" dirty="0">
              <a:solidFill>
                <a:schemeClr val="tx1"/>
              </a:solidFill>
            </a:endParaRPr>
          </a:p>
        </p:txBody>
      </p:sp>
    </p:spTree>
    <p:extLst>
      <p:ext uri="{BB962C8B-B14F-4D97-AF65-F5344CB8AC3E}">
        <p14:creationId xmlns:p14="http://schemas.microsoft.com/office/powerpoint/2010/main" val="1746337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8"/>
            <a:ext cx="8911687" cy="1477645"/>
          </a:xfrm>
        </p:spPr>
        <p:txBody>
          <a:bodyPr>
            <a:normAutofit/>
          </a:bodyPr>
          <a:lstStyle/>
          <a:p>
            <a:pPr algn="ctr"/>
            <a:r>
              <a:rPr lang="tr-TR" sz="4800" b="1" u="sng" dirty="0">
                <a:solidFill>
                  <a:srgbClr val="7030A0"/>
                </a:solidFill>
              </a:rPr>
              <a:t>ELEKTRİKSEL ODYOMETRİ</a:t>
            </a:r>
            <a:br>
              <a:rPr lang="tr-TR" sz="5400" b="1" u="sng" dirty="0">
                <a:solidFill>
                  <a:srgbClr val="7030A0"/>
                </a:solidFill>
              </a:rPr>
            </a:br>
            <a:r>
              <a:rPr lang="tr-TR" sz="4000" b="1" dirty="0">
                <a:solidFill>
                  <a:srgbClr val="FF0000"/>
                </a:solidFill>
              </a:rPr>
              <a:t>ASSR</a:t>
            </a:r>
          </a:p>
        </p:txBody>
      </p:sp>
      <p:sp>
        <p:nvSpPr>
          <p:cNvPr id="5" name="İçerik Yer Tutucusu 4"/>
          <p:cNvSpPr>
            <a:spLocks noGrp="1"/>
          </p:cNvSpPr>
          <p:nvPr>
            <p:ph idx="1"/>
          </p:nvPr>
        </p:nvSpPr>
        <p:spPr>
          <a:xfrm>
            <a:off x="813577" y="1937982"/>
            <a:ext cx="9640608" cy="4599296"/>
          </a:xfrm>
        </p:spPr>
        <p:txBody>
          <a:bodyPr>
            <a:normAutofit fontScale="92500" lnSpcReduction="20000"/>
          </a:bodyPr>
          <a:lstStyle/>
          <a:p>
            <a:pPr marL="0" indent="0" algn="ctr">
              <a:buNone/>
            </a:pPr>
            <a:r>
              <a:rPr lang="en-US" sz="3000" b="1" dirty="0">
                <a:solidFill>
                  <a:srgbClr val="00B0F0"/>
                </a:solidFill>
              </a:rPr>
              <a:t>	UYARANIN VERİLMESİ VE CEVABIN KAYIT EDİLMESİ</a:t>
            </a:r>
          </a:p>
          <a:p>
            <a:r>
              <a:rPr lang="en-US" sz="3000" b="1" dirty="0">
                <a:solidFill>
                  <a:srgbClr val="FF0000"/>
                </a:solidFill>
              </a:rPr>
              <a:t>500, 1000, 2000 </a:t>
            </a:r>
            <a:r>
              <a:rPr lang="en-US" sz="3000" b="1" dirty="0" err="1">
                <a:solidFill>
                  <a:srgbClr val="FF0000"/>
                </a:solidFill>
              </a:rPr>
              <a:t>ve</a:t>
            </a:r>
            <a:r>
              <a:rPr lang="en-US" sz="3000" b="1" dirty="0">
                <a:solidFill>
                  <a:srgbClr val="FF0000"/>
                </a:solidFill>
              </a:rPr>
              <a:t> 4000 </a:t>
            </a:r>
            <a:r>
              <a:rPr lang="en-US" sz="3000" b="1" dirty="0" err="1">
                <a:solidFill>
                  <a:schemeClr val="tx1"/>
                </a:solidFill>
              </a:rPr>
              <a:t>Hz’deki</a:t>
            </a:r>
            <a:r>
              <a:rPr lang="en-US" sz="3000" b="1" dirty="0">
                <a:solidFill>
                  <a:schemeClr val="tx1"/>
                </a:solidFill>
              </a:rPr>
              <a:t> </a:t>
            </a:r>
            <a:r>
              <a:rPr lang="en-US" sz="3000" b="1" dirty="0" err="1">
                <a:solidFill>
                  <a:schemeClr val="tx1"/>
                </a:solidFill>
              </a:rPr>
              <a:t>taşıyıcı</a:t>
            </a:r>
            <a:r>
              <a:rPr lang="en-US" sz="3000" b="1" dirty="0">
                <a:solidFill>
                  <a:schemeClr val="tx1"/>
                </a:solidFill>
              </a:rPr>
              <a:t> </a:t>
            </a:r>
            <a:r>
              <a:rPr lang="en-US" sz="3000" b="1" dirty="0" err="1">
                <a:solidFill>
                  <a:schemeClr val="tx1"/>
                </a:solidFill>
              </a:rPr>
              <a:t>frekanslar</a:t>
            </a:r>
            <a:r>
              <a:rPr lang="en-US" sz="3000" b="1" dirty="0">
                <a:solidFill>
                  <a:schemeClr val="tx1"/>
                </a:solidFill>
              </a:rPr>
              <a:t> </a:t>
            </a:r>
            <a:r>
              <a:rPr lang="en-US" sz="3000" b="1" dirty="0" err="1">
                <a:solidFill>
                  <a:schemeClr val="tx1"/>
                </a:solidFill>
              </a:rPr>
              <a:t>verilir</a:t>
            </a:r>
            <a:r>
              <a:rPr lang="en-US" sz="3000" b="1" dirty="0">
                <a:solidFill>
                  <a:schemeClr val="tx1"/>
                </a:solidFill>
              </a:rPr>
              <a:t>.</a:t>
            </a:r>
          </a:p>
          <a:p>
            <a:r>
              <a:rPr lang="en-US" sz="3000" b="1" dirty="0" err="1">
                <a:solidFill>
                  <a:schemeClr val="tx1"/>
                </a:solidFill>
              </a:rPr>
              <a:t>Temel</a:t>
            </a:r>
            <a:r>
              <a:rPr lang="en-US" sz="3000" b="1" dirty="0">
                <a:solidFill>
                  <a:schemeClr val="tx1"/>
                </a:solidFill>
              </a:rPr>
              <a:t> </a:t>
            </a:r>
            <a:r>
              <a:rPr lang="en-US" sz="3000" b="1" dirty="0" err="1">
                <a:solidFill>
                  <a:schemeClr val="tx1"/>
                </a:solidFill>
              </a:rPr>
              <a:t>olarak</a:t>
            </a:r>
            <a:r>
              <a:rPr lang="en-US" sz="3000" b="1" dirty="0">
                <a:solidFill>
                  <a:schemeClr val="tx1"/>
                </a:solidFill>
              </a:rPr>
              <a:t> </a:t>
            </a:r>
            <a:r>
              <a:rPr lang="en-US" sz="3000" b="1" dirty="0" err="1">
                <a:solidFill>
                  <a:schemeClr val="tx1"/>
                </a:solidFill>
              </a:rPr>
              <a:t>iki</a:t>
            </a:r>
            <a:r>
              <a:rPr lang="en-US" sz="3000" b="1" dirty="0">
                <a:solidFill>
                  <a:schemeClr val="tx1"/>
                </a:solidFill>
              </a:rPr>
              <a:t> tip </a:t>
            </a:r>
            <a:r>
              <a:rPr lang="en-US" sz="3000" b="1" dirty="0" err="1">
                <a:solidFill>
                  <a:schemeClr val="tx1"/>
                </a:solidFill>
              </a:rPr>
              <a:t>modülasyon</a:t>
            </a:r>
            <a:r>
              <a:rPr lang="en-US" sz="3000" b="1" dirty="0">
                <a:solidFill>
                  <a:schemeClr val="tx1"/>
                </a:solidFill>
              </a:rPr>
              <a:t> </a:t>
            </a:r>
            <a:r>
              <a:rPr lang="en-US" sz="3000" b="1" dirty="0" err="1">
                <a:solidFill>
                  <a:schemeClr val="tx1"/>
                </a:solidFill>
              </a:rPr>
              <a:t>frekansı</a:t>
            </a:r>
            <a:r>
              <a:rPr lang="en-US" sz="3000" b="1" dirty="0">
                <a:solidFill>
                  <a:schemeClr val="tx1"/>
                </a:solidFill>
              </a:rPr>
              <a:t> </a:t>
            </a:r>
            <a:r>
              <a:rPr lang="en-US" sz="3000" b="1" dirty="0" err="1">
                <a:solidFill>
                  <a:schemeClr val="tx1"/>
                </a:solidFill>
              </a:rPr>
              <a:t>kullanılır</a:t>
            </a:r>
            <a:r>
              <a:rPr lang="en-US" sz="3000" b="1" dirty="0">
                <a:solidFill>
                  <a:schemeClr val="tx1"/>
                </a:solidFill>
              </a:rPr>
              <a:t>.</a:t>
            </a:r>
          </a:p>
          <a:p>
            <a:pPr lvl="1"/>
            <a:r>
              <a:rPr lang="en-US" sz="2800" b="1" dirty="0">
                <a:solidFill>
                  <a:srgbClr val="FF0000"/>
                </a:solidFill>
              </a:rPr>
              <a:t>40 Hz</a:t>
            </a:r>
          </a:p>
          <a:p>
            <a:pPr lvl="1"/>
            <a:r>
              <a:rPr lang="en-US" sz="2800" b="1" dirty="0">
                <a:solidFill>
                  <a:srgbClr val="FF0000"/>
                </a:solidFill>
              </a:rPr>
              <a:t>80 Hz</a:t>
            </a:r>
          </a:p>
          <a:p>
            <a:r>
              <a:rPr lang="en-US" sz="3000" b="1" dirty="0" err="1">
                <a:solidFill>
                  <a:schemeClr val="tx1"/>
                </a:solidFill>
              </a:rPr>
              <a:t>Uyaran</a:t>
            </a:r>
            <a:r>
              <a:rPr lang="en-US" sz="3000" b="1" dirty="0">
                <a:solidFill>
                  <a:schemeClr val="tx1"/>
                </a:solidFill>
              </a:rPr>
              <a:t> </a:t>
            </a:r>
            <a:r>
              <a:rPr lang="en-US" sz="3000" b="1" dirty="0" err="1">
                <a:solidFill>
                  <a:schemeClr val="tx1"/>
                </a:solidFill>
              </a:rPr>
              <a:t>şiddeti</a:t>
            </a:r>
            <a:r>
              <a:rPr lang="en-US" sz="3000" b="1" dirty="0">
                <a:solidFill>
                  <a:schemeClr val="tx1"/>
                </a:solidFill>
              </a:rPr>
              <a:t> </a:t>
            </a:r>
            <a:r>
              <a:rPr lang="en-US" sz="3000" b="1" dirty="0">
                <a:solidFill>
                  <a:srgbClr val="FF0000"/>
                </a:solidFill>
              </a:rPr>
              <a:t>0 </a:t>
            </a:r>
            <a:r>
              <a:rPr lang="en-US" sz="3000" b="1" dirty="0" err="1">
                <a:solidFill>
                  <a:srgbClr val="FF0000"/>
                </a:solidFill>
              </a:rPr>
              <a:t>ile</a:t>
            </a:r>
            <a:r>
              <a:rPr lang="en-US" sz="3000" b="1" dirty="0">
                <a:solidFill>
                  <a:srgbClr val="FF0000"/>
                </a:solidFill>
              </a:rPr>
              <a:t> 125 dB HL </a:t>
            </a:r>
            <a:r>
              <a:rPr lang="en-US" sz="3000" b="1" dirty="0" err="1">
                <a:solidFill>
                  <a:schemeClr val="tx1"/>
                </a:solidFill>
              </a:rPr>
              <a:t>arasında</a:t>
            </a:r>
            <a:r>
              <a:rPr lang="en-US" sz="3000" b="1" dirty="0">
                <a:solidFill>
                  <a:schemeClr val="tx1"/>
                </a:solidFill>
              </a:rPr>
              <a:t> </a:t>
            </a:r>
            <a:r>
              <a:rPr lang="en-US" sz="3000" b="1" dirty="0" err="1">
                <a:solidFill>
                  <a:schemeClr val="tx1"/>
                </a:solidFill>
              </a:rPr>
              <a:t>değişmektedir</a:t>
            </a:r>
            <a:r>
              <a:rPr lang="en-US" sz="3000" b="1" dirty="0">
                <a:solidFill>
                  <a:schemeClr val="tx1"/>
                </a:solidFill>
              </a:rPr>
              <a:t>.</a:t>
            </a:r>
          </a:p>
          <a:p>
            <a:r>
              <a:rPr lang="en-US" sz="3000" b="1" dirty="0">
                <a:solidFill>
                  <a:srgbClr val="FF0000"/>
                </a:solidFill>
              </a:rPr>
              <a:t>Deri </a:t>
            </a:r>
            <a:r>
              <a:rPr lang="en-US" sz="3000" b="1" dirty="0" err="1">
                <a:solidFill>
                  <a:srgbClr val="FF0000"/>
                </a:solidFill>
              </a:rPr>
              <a:t>üzerine</a:t>
            </a:r>
            <a:r>
              <a:rPr lang="en-US" sz="3000" b="1" dirty="0">
                <a:solidFill>
                  <a:schemeClr val="tx1"/>
                </a:solidFill>
              </a:rPr>
              <a:t> </a:t>
            </a:r>
            <a:r>
              <a:rPr lang="en-US" sz="3000" b="1" dirty="0" err="1">
                <a:solidFill>
                  <a:schemeClr val="tx1"/>
                </a:solidFill>
              </a:rPr>
              <a:t>yerleştirilen</a:t>
            </a:r>
            <a:r>
              <a:rPr lang="en-US" sz="3000" b="1" dirty="0">
                <a:solidFill>
                  <a:schemeClr val="tx1"/>
                </a:solidFill>
              </a:rPr>
              <a:t> </a:t>
            </a:r>
            <a:r>
              <a:rPr lang="en-US" sz="3000" b="1" dirty="0" err="1">
                <a:solidFill>
                  <a:schemeClr val="tx1"/>
                </a:solidFill>
              </a:rPr>
              <a:t>uzak</a:t>
            </a:r>
            <a:r>
              <a:rPr lang="en-US" sz="3000" b="1" dirty="0">
                <a:solidFill>
                  <a:schemeClr val="tx1"/>
                </a:solidFill>
              </a:rPr>
              <a:t> </a:t>
            </a:r>
            <a:r>
              <a:rPr lang="en-US" sz="3000" b="1" dirty="0" err="1">
                <a:solidFill>
                  <a:schemeClr val="tx1"/>
                </a:solidFill>
              </a:rPr>
              <a:t>alan</a:t>
            </a:r>
            <a:r>
              <a:rPr lang="en-US" sz="3000" b="1" dirty="0">
                <a:solidFill>
                  <a:schemeClr val="tx1"/>
                </a:solidFill>
              </a:rPr>
              <a:t> </a:t>
            </a:r>
            <a:r>
              <a:rPr lang="en-US" sz="3000" b="1" dirty="0" err="1">
                <a:solidFill>
                  <a:schemeClr val="tx1"/>
                </a:solidFill>
              </a:rPr>
              <a:t>elektrodları</a:t>
            </a:r>
            <a:r>
              <a:rPr lang="en-US" sz="3000" b="1" dirty="0">
                <a:solidFill>
                  <a:schemeClr val="tx1"/>
                </a:solidFill>
              </a:rPr>
              <a:t> </a:t>
            </a:r>
            <a:r>
              <a:rPr lang="en-US" sz="3000" b="1" dirty="0" err="1">
                <a:solidFill>
                  <a:schemeClr val="tx1"/>
                </a:solidFill>
              </a:rPr>
              <a:t>ile</a:t>
            </a:r>
            <a:r>
              <a:rPr lang="en-US" sz="3000" b="1" dirty="0">
                <a:solidFill>
                  <a:schemeClr val="tx1"/>
                </a:solidFill>
              </a:rPr>
              <a:t> </a:t>
            </a:r>
            <a:r>
              <a:rPr lang="en-US" sz="3000" b="1" dirty="0" err="1">
                <a:solidFill>
                  <a:schemeClr val="tx1"/>
                </a:solidFill>
              </a:rPr>
              <a:t>kayıt</a:t>
            </a:r>
            <a:r>
              <a:rPr lang="en-US" sz="3000" b="1" dirty="0">
                <a:solidFill>
                  <a:schemeClr val="tx1"/>
                </a:solidFill>
              </a:rPr>
              <a:t> </a:t>
            </a:r>
            <a:r>
              <a:rPr lang="en-US" sz="3000" b="1" dirty="0" err="1">
                <a:solidFill>
                  <a:schemeClr val="tx1"/>
                </a:solidFill>
              </a:rPr>
              <a:t>yapılmaktadır</a:t>
            </a:r>
            <a:r>
              <a:rPr lang="en-US" sz="3000" b="1" dirty="0">
                <a:solidFill>
                  <a:schemeClr val="tx1"/>
                </a:solidFill>
              </a:rPr>
              <a:t>.</a:t>
            </a:r>
          </a:p>
          <a:p>
            <a:pPr marL="0" indent="0">
              <a:buNone/>
            </a:pPr>
            <a:endParaRPr lang="tr-TR" sz="3000" b="1" dirty="0">
              <a:solidFill>
                <a:schemeClr val="tx1"/>
              </a:solidFill>
            </a:endParaRPr>
          </a:p>
        </p:txBody>
      </p:sp>
    </p:spTree>
    <p:extLst>
      <p:ext uri="{BB962C8B-B14F-4D97-AF65-F5344CB8AC3E}">
        <p14:creationId xmlns:p14="http://schemas.microsoft.com/office/powerpoint/2010/main" val="3528899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8"/>
            <a:ext cx="8911687" cy="1477645"/>
          </a:xfrm>
        </p:spPr>
        <p:txBody>
          <a:bodyPr>
            <a:normAutofit/>
          </a:bodyPr>
          <a:lstStyle/>
          <a:p>
            <a:pPr algn="ctr"/>
            <a:r>
              <a:rPr lang="tr-TR" sz="4800" b="1" u="sng" dirty="0">
                <a:solidFill>
                  <a:srgbClr val="7030A0"/>
                </a:solidFill>
              </a:rPr>
              <a:t>ELEKTRİKSEL ODYOMETRİ</a:t>
            </a:r>
            <a:br>
              <a:rPr lang="tr-TR" sz="5400" b="1" u="sng" dirty="0">
                <a:solidFill>
                  <a:srgbClr val="7030A0"/>
                </a:solidFill>
              </a:rPr>
            </a:br>
            <a:r>
              <a:rPr lang="tr-TR" sz="4000" b="1" dirty="0">
                <a:solidFill>
                  <a:srgbClr val="FF0000"/>
                </a:solidFill>
              </a:rPr>
              <a:t>ASSR</a:t>
            </a:r>
          </a:p>
        </p:txBody>
      </p:sp>
      <p:sp>
        <p:nvSpPr>
          <p:cNvPr id="5" name="İçerik Yer Tutucusu 4"/>
          <p:cNvSpPr>
            <a:spLocks noGrp="1"/>
          </p:cNvSpPr>
          <p:nvPr>
            <p:ph idx="1"/>
          </p:nvPr>
        </p:nvSpPr>
        <p:spPr>
          <a:xfrm>
            <a:off x="813577" y="1937982"/>
            <a:ext cx="6228668" cy="4599296"/>
          </a:xfrm>
        </p:spPr>
        <p:txBody>
          <a:bodyPr>
            <a:normAutofit lnSpcReduction="10000"/>
          </a:bodyPr>
          <a:lstStyle/>
          <a:p>
            <a:pPr marL="0" indent="0" algn="ctr">
              <a:buNone/>
            </a:pPr>
            <a:r>
              <a:rPr lang="en-US" sz="3000" b="1" dirty="0">
                <a:solidFill>
                  <a:srgbClr val="00B0F0"/>
                </a:solidFill>
              </a:rPr>
              <a:t>	UYARANIN VERİLMESİ VE CEVABIN KAYIT EDİLMESİ</a:t>
            </a:r>
          </a:p>
          <a:p>
            <a:r>
              <a:rPr lang="en-US" sz="3000" b="1" dirty="0" err="1">
                <a:solidFill>
                  <a:srgbClr val="FF0000"/>
                </a:solidFill>
              </a:rPr>
              <a:t>Elektrod</a:t>
            </a:r>
            <a:r>
              <a:rPr lang="en-US" sz="3000" b="1" dirty="0">
                <a:solidFill>
                  <a:srgbClr val="FF0000"/>
                </a:solidFill>
              </a:rPr>
              <a:t> </a:t>
            </a:r>
            <a:r>
              <a:rPr lang="en-US" sz="3000" b="1" dirty="0" err="1">
                <a:solidFill>
                  <a:srgbClr val="FF0000"/>
                </a:solidFill>
              </a:rPr>
              <a:t>yerleri</a:t>
            </a:r>
            <a:r>
              <a:rPr lang="en-US" sz="3000" b="1" dirty="0">
                <a:solidFill>
                  <a:srgbClr val="FF0000"/>
                </a:solidFill>
              </a:rPr>
              <a:t> </a:t>
            </a:r>
            <a:r>
              <a:rPr lang="en-US" sz="3000" b="1" dirty="0" err="1">
                <a:solidFill>
                  <a:srgbClr val="FF0000"/>
                </a:solidFill>
              </a:rPr>
              <a:t>değişmekle</a:t>
            </a:r>
            <a:r>
              <a:rPr lang="en-US" sz="3000" b="1" dirty="0">
                <a:solidFill>
                  <a:srgbClr val="FF0000"/>
                </a:solidFill>
              </a:rPr>
              <a:t> </a:t>
            </a:r>
            <a:r>
              <a:rPr lang="en-US" sz="3000" b="1" dirty="0" err="1">
                <a:solidFill>
                  <a:srgbClr val="FF0000"/>
                </a:solidFill>
              </a:rPr>
              <a:t>birlikte</a:t>
            </a:r>
            <a:r>
              <a:rPr lang="en-US" sz="3000" b="1" dirty="0">
                <a:solidFill>
                  <a:srgbClr val="FF0000"/>
                </a:solidFill>
              </a:rPr>
              <a:t>;</a:t>
            </a:r>
          </a:p>
          <a:p>
            <a:pPr lvl="1"/>
            <a:r>
              <a:rPr lang="en-US" sz="2800" b="1" dirty="0">
                <a:solidFill>
                  <a:srgbClr val="FF0000"/>
                </a:solidFill>
              </a:rPr>
              <a:t>Kulak </a:t>
            </a:r>
            <a:r>
              <a:rPr lang="en-US" sz="2800" b="1" dirty="0" err="1">
                <a:solidFill>
                  <a:srgbClr val="FF0000"/>
                </a:solidFill>
              </a:rPr>
              <a:t>Memesi</a:t>
            </a:r>
            <a:r>
              <a:rPr lang="en-US" sz="2800" b="1" dirty="0">
                <a:solidFill>
                  <a:srgbClr val="FF0000"/>
                </a:solidFill>
              </a:rPr>
              <a:t> </a:t>
            </a:r>
            <a:r>
              <a:rPr lang="en-US" sz="2800" b="1" dirty="0" err="1">
                <a:solidFill>
                  <a:srgbClr val="FF0000"/>
                </a:solidFill>
              </a:rPr>
              <a:t>arkası</a:t>
            </a:r>
            <a:r>
              <a:rPr lang="en-US" sz="2800" b="1" dirty="0">
                <a:solidFill>
                  <a:srgbClr val="FF0000"/>
                </a:solidFill>
              </a:rPr>
              <a:t> mastoid </a:t>
            </a:r>
            <a:r>
              <a:rPr lang="en-US" sz="2800" b="1" dirty="0" err="1">
                <a:solidFill>
                  <a:srgbClr val="FF0000"/>
                </a:solidFill>
              </a:rPr>
              <a:t>planumlar</a:t>
            </a:r>
            <a:r>
              <a:rPr lang="en-US" sz="2800" b="1" dirty="0">
                <a:solidFill>
                  <a:srgbClr val="FF0000"/>
                </a:solidFill>
              </a:rPr>
              <a:t> (</a:t>
            </a:r>
            <a:r>
              <a:rPr lang="en-US" sz="2800" b="1" dirty="0" err="1">
                <a:solidFill>
                  <a:srgbClr val="FF0000"/>
                </a:solidFill>
              </a:rPr>
              <a:t>ipsi</a:t>
            </a:r>
            <a:r>
              <a:rPr lang="en-US" sz="2800" b="1" dirty="0">
                <a:solidFill>
                  <a:srgbClr val="FF0000"/>
                </a:solidFill>
              </a:rPr>
              <a:t> </a:t>
            </a:r>
            <a:r>
              <a:rPr lang="en-US" sz="2800" b="1" dirty="0" err="1">
                <a:solidFill>
                  <a:srgbClr val="FF0000"/>
                </a:solidFill>
              </a:rPr>
              <a:t>ve</a:t>
            </a:r>
            <a:r>
              <a:rPr lang="en-US" sz="2800" b="1" dirty="0">
                <a:solidFill>
                  <a:srgbClr val="FF0000"/>
                </a:solidFill>
              </a:rPr>
              <a:t> </a:t>
            </a:r>
            <a:r>
              <a:rPr lang="en-US" sz="2800" b="1" dirty="0" err="1">
                <a:solidFill>
                  <a:srgbClr val="FF0000"/>
                </a:solidFill>
              </a:rPr>
              <a:t>kontralateral</a:t>
            </a:r>
            <a:r>
              <a:rPr lang="en-US" sz="2800" b="1" dirty="0">
                <a:solidFill>
                  <a:srgbClr val="FF0000"/>
                </a:solidFill>
              </a:rPr>
              <a:t>)</a:t>
            </a:r>
          </a:p>
          <a:p>
            <a:pPr lvl="1"/>
            <a:r>
              <a:rPr lang="en-US" sz="2800" b="1" dirty="0">
                <a:solidFill>
                  <a:srgbClr val="FF0000"/>
                </a:solidFill>
              </a:rPr>
              <a:t>Vertex </a:t>
            </a:r>
            <a:r>
              <a:rPr lang="en-US" sz="2800" b="1" dirty="0" err="1">
                <a:solidFill>
                  <a:srgbClr val="FF0000"/>
                </a:solidFill>
              </a:rPr>
              <a:t>yani</a:t>
            </a:r>
            <a:r>
              <a:rPr lang="en-US" sz="2800" b="1" dirty="0">
                <a:solidFill>
                  <a:srgbClr val="FF0000"/>
                </a:solidFill>
              </a:rPr>
              <a:t> </a:t>
            </a:r>
            <a:r>
              <a:rPr lang="en-US" sz="2800" b="1" dirty="0" err="1">
                <a:solidFill>
                  <a:srgbClr val="FF0000"/>
                </a:solidFill>
              </a:rPr>
              <a:t>alın</a:t>
            </a:r>
            <a:r>
              <a:rPr lang="en-US" sz="2800" b="1" dirty="0">
                <a:solidFill>
                  <a:srgbClr val="FF0000"/>
                </a:solidFill>
              </a:rPr>
              <a:t> </a:t>
            </a:r>
            <a:r>
              <a:rPr lang="en-US" sz="2800" b="1" dirty="0" err="1">
                <a:solidFill>
                  <a:srgbClr val="FF0000"/>
                </a:solidFill>
              </a:rPr>
              <a:t>en</a:t>
            </a:r>
            <a:r>
              <a:rPr lang="en-US" sz="2800" b="1" dirty="0">
                <a:solidFill>
                  <a:srgbClr val="FF0000"/>
                </a:solidFill>
              </a:rPr>
              <a:t> </a:t>
            </a:r>
            <a:r>
              <a:rPr lang="en-US" sz="2800" b="1" dirty="0" err="1">
                <a:solidFill>
                  <a:srgbClr val="FF0000"/>
                </a:solidFill>
              </a:rPr>
              <a:t>yüksek</a:t>
            </a:r>
            <a:r>
              <a:rPr lang="en-US" sz="2800" b="1" dirty="0">
                <a:solidFill>
                  <a:srgbClr val="FF0000"/>
                </a:solidFill>
              </a:rPr>
              <a:t> </a:t>
            </a:r>
            <a:r>
              <a:rPr lang="en-US" sz="2800" b="1" dirty="0" err="1">
                <a:solidFill>
                  <a:srgbClr val="FF0000"/>
                </a:solidFill>
              </a:rPr>
              <a:t>noktası</a:t>
            </a:r>
            <a:endParaRPr lang="en-US" sz="2800" b="1" dirty="0">
              <a:solidFill>
                <a:srgbClr val="FF0000"/>
              </a:solidFill>
            </a:endParaRPr>
          </a:p>
          <a:p>
            <a:pPr lvl="1"/>
            <a:r>
              <a:rPr lang="en-US" sz="2800" b="1" dirty="0" err="1">
                <a:solidFill>
                  <a:srgbClr val="FF0000"/>
                </a:solidFill>
              </a:rPr>
              <a:t>Arkada</a:t>
            </a:r>
            <a:r>
              <a:rPr lang="en-US" sz="2800" b="1" dirty="0">
                <a:solidFill>
                  <a:srgbClr val="FF0000"/>
                </a:solidFill>
              </a:rPr>
              <a:t> inion </a:t>
            </a:r>
            <a:r>
              <a:rPr lang="en-US" sz="2800" b="1" dirty="0" err="1">
                <a:solidFill>
                  <a:srgbClr val="FF0000"/>
                </a:solidFill>
              </a:rPr>
              <a:t>noktas</a:t>
            </a:r>
            <a:r>
              <a:rPr lang="tr-TR" sz="2800" b="1" dirty="0">
                <a:solidFill>
                  <a:srgbClr val="FF0000"/>
                </a:solidFill>
              </a:rPr>
              <a:t>ı</a:t>
            </a:r>
            <a:endParaRPr lang="en-US" sz="2800" b="1"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2319" y="2047164"/>
            <a:ext cx="4749800" cy="4094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49604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8"/>
            <a:ext cx="8911687" cy="1477645"/>
          </a:xfrm>
        </p:spPr>
        <p:txBody>
          <a:bodyPr>
            <a:normAutofit/>
          </a:bodyPr>
          <a:lstStyle/>
          <a:p>
            <a:pPr algn="ctr"/>
            <a:r>
              <a:rPr lang="tr-TR" sz="4800" b="1" u="sng" dirty="0">
                <a:solidFill>
                  <a:srgbClr val="7030A0"/>
                </a:solidFill>
              </a:rPr>
              <a:t>ELEKTRİKSEL ODYOMETRİ</a:t>
            </a:r>
            <a:br>
              <a:rPr lang="tr-TR" sz="5400" b="1" u="sng" dirty="0">
                <a:solidFill>
                  <a:srgbClr val="7030A0"/>
                </a:solidFill>
              </a:rPr>
            </a:br>
            <a:r>
              <a:rPr lang="tr-TR" sz="4000" b="1" dirty="0">
                <a:solidFill>
                  <a:srgbClr val="FF0000"/>
                </a:solidFill>
              </a:rPr>
              <a:t>ASSR</a:t>
            </a:r>
          </a:p>
        </p:txBody>
      </p:sp>
      <p:sp>
        <p:nvSpPr>
          <p:cNvPr id="5" name="İçerik Yer Tutucusu 4"/>
          <p:cNvSpPr>
            <a:spLocks noGrp="1"/>
          </p:cNvSpPr>
          <p:nvPr>
            <p:ph idx="1"/>
          </p:nvPr>
        </p:nvSpPr>
        <p:spPr>
          <a:xfrm>
            <a:off x="813577" y="1937982"/>
            <a:ext cx="9640608" cy="4599296"/>
          </a:xfrm>
        </p:spPr>
        <p:txBody>
          <a:bodyPr>
            <a:normAutofit/>
          </a:bodyPr>
          <a:lstStyle/>
          <a:p>
            <a:pPr marL="0" indent="0" algn="ctr">
              <a:buNone/>
            </a:pPr>
            <a:r>
              <a:rPr lang="en-US" sz="3000" b="1" dirty="0">
                <a:solidFill>
                  <a:srgbClr val="00B0F0"/>
                </a:solidFill>
              </a:rPr>
              <a:t>	UYARANIN VERİLMESİ VE CEVABIN KAYIT EDİLMESİ</a:t>
            </a:r>
          </a:p>
          <a:p>
            <a:r>
              <a:rPr lang="en-US" sz="3000" b="1" dirty="0" err="1">
                <a:solidFill>
                  <a:schemeClr val="tx1"/>
                </a:solidFill>
              </a:rPr>
              <a:t>Beyin</a:t>
            </a:r>
            <a:r>
              <a:rPr lang="en-US" sz="3000" b="1" dirty="0">
                <a:solidFill>
                  <a:schemeClr val="tx1"/>
                </a:solidFill>
              </a:rPr>
              <a:t> </a:t>
            </a:r>
            <a:r>
              <a:rPr lang="en-US" sz="3000" b="1" dirty="0" err="1">
                <a:solidFill>
                  <a:schemeClr val="tx1"/>
                </a:solidFill>
              </a:rPr>
              <a:t>aktivitesini</a:t>
            </a:r>
            <a:r>
              <a:rPr lang="en-US" sz="3000" b="1" dirty="0">
                <a:solidFill>
                  <a:schemeClr val="tx1"/>
                </a:solidFill>
              </a:rPr>
              <a:t> </a:t>
            </a:r>
            <a:r>
              <a:rPr lang="en-US" sz="3000" b="1" dirty="0" err="1">
                <a:solidFill>
                  <a:schemeClr val="tx1"/>
                </a:solidFill>
              </a:rPr>
              <a:t>tümünü</a:t>
            </a:r>
            <a:r>
              <a:rPr lang="en-US" sz="3000" b="1" dirty="0">
                <a:solidFill>
                  <a:schemeClr val="tx1"/>
                </a:solidFill>
              </a:rPr>
              <a:t> </a:t>
            </a:r>
            <a:r>
              <a:rPr lang="en-US" sz="3000" b="1" dirty="0" err="1">
                <a:solidFill>
                  <a:schemeClr val="tx1"/>
                </a:solidFill>
              </a:rPr>
              <a:t>değil</a:t>
            </a:r>
            <a:r>
              <a:rPr lang="en-US" sz="3000" b="1" dirty="0">
                <a:solidFill>
                  <a:schemeClr val="tx1"/>
                </a:solidFill>
              </a:rPr>
              <a:t> </a:t>
            </a:r>
            <a:r>
              <a:rPr lang="en-US" sz="3000" b="1" dirty="0" err="1">
                <a:solidFill>
                  <a:schemeClr val="tx1"/>
                </a:solidFill>
              </a:rPr>
              <a:t>sadece</a:t>
            </a:r>
            <a:r>
              <a:rPr lang="en-US" sz="3000" b="1" dirty="0">
                <a:solidFill>
                  <a:schemeClr val="tx1"/>
                </a:solidFill>
              </a:rPr>
              <a:t> </a:t>
            </a:r>
            <a:r>
              <a:rPr lang="en-US" sz="3000" b="1" dirty="0" err="1">
                <a:solidFill>
                  <a:schemeClr val="tx1"/>
                </a:solidFill>
              </a:rPr>
              <a:t>istenilen</a:t>
            </a:r>
            <a:r>
              <a:rPr lang="en-US" sz="3000" b="1" dirty="0">
                <a:solidFill>
                  <a:schemeClr val="tx1"/>
                </a:solidFill>
              </a:rPr>
              <a:t> </a:t>
            </a:r>
            <a:r>
              <a:rPr lang="en-US" sz="3000" b="1" dirty="0" err="1">
                <a:solidFill>
                  <a:schemeClr val="tx1"/>
                </a:solidFill>
              </a:rPr>
              <a:t>bant</a:t>
            </a:r>
            <a:r>
              <a:rPr lang="en-US" sz="3000" b="1" dirty="0">
                <a:solidFill>
                  <a:schemeClr val="tx1"/>
                </a:solidFill>
              </a:rPr>
              <a:t> </a:t>
            </a:r>
            <a:r>
              <a:rPr lang="en-US" sz="3000" b="1" dirty="0" err="1">
                <a:solidFill>
                  <a:schemeClr val="tx1"/>
                </a:solidFill>
              </a:rPr>
              <a:t>aralığını</a:t>
            </a:r>
            <a:r>
              <a:rPr lang="en-US" sz="3000" b="1" dirty="0">
                <a:solidFill>
                  <a:schemeClr val="tx1"/>
                </a:solidFill>
              </a:rPr>
              <a:t> </a:t>
            </a:r>
            <a:r>
              <a:rPr lang="en-US" sz="3000" b="1" dirty="0" err="1">
                <a:solidFill>
                  <a:schemeClr val="tx1"/>
                </a:solidFill>
              </a:rPr>
              <a:t>kayıt</a:t>
            </a:r>
            <a:r>
              <a:rPr lang="en-US" sz="3000" b="1" dirty="0">
                <a:solidFill>
                  <a:schemeClr val="tx1"/>
                </a:solidFill>
              </a:rPr>
              <a:t> </a:t>
            </a:r>
            <a:r>
              <a:rPr lang="en-US" sz="3000" b="1" dirty="0" err="1">
                <a:solidFill>
                  <a:schemeClr val="tx1"/>
                </a:solidFill>
              </a:rPr>
              <a:t>etmek</a:t>
            </a:r>
            <a:r>
              <a:rPr lang="en-US" sz="3000" b="1" dirty="0">
                <a:solidFill>
                  <a:schemeClr val="tx1"/>
                </a:solidFill>
              </a:rPr>
              <a:t> </a:t>
            </a:r>
            <a:r>
              <a:rPr lang="en-US" sz="3000" b="1" dirty="0" err="1">
                <a:solidFill>
                  <a:schemeClr val="tx1"/>
                </a:solidFill>
              </a:rPr>
              <a:t>istediğimizde</a:t>
            </a:r>
            <a:r>
              <a:rPr lang="en-US" sz="3000" b="1" dirty="0">
                <a:solidFill>
                  <a:schemeClr val="tx1"/>
                </a:solidFill>
              </a:rPr>
              <a:t> </a:t>
            </a:r>
            <a:r>
              <a:rPr lang="en-US" sz="3000" b="1" dirty="0">
                <a:solidFill>
                  <a:srgbClr val="FF0000"/>
                </a:solidFill>
              </a:rPr>
              <a:t>FİLTRELERİN</a:t>
            </a:r>
            <a:r>
              <a:rPr lang="en-US" sz="3000" b="1" dirty="0">
                <a:solidFill>
                  <a:schemeClr val="tx1"/>
                </a:solidFill>
              </a:rPr>
              <a:t> </a:t>
            </a:r>
            <a:r>
              <a:rPr lang="en-US" sz="3000" b="1" dirty="0" err="1">
                <a:solidFill>
                  <a:schemeClr val="tx1"/>
                </a:solidFill>
              </a:rPr>
              <a:t>kullanılması</a:t>
            </a:r>
            <a:r>
              <a:rPr lang="en-US" sz="3000" b="1" dirty="0">
                <a:solidFill>
                  <a:schemeClr val="tx1"/>
                </a:solidFill>
              </a:rPr>
              <a:t> </a:t>
            </a:r>
            <a:r>
              <a:rPr lang="en-US" sz="3000" b="1" dirty="0" err="1">
                <a:solidFill>
                  <a:schemeClr val="tx1"/>
                </a:solidFill>
              </a:rPr>
              <a:t>kaçınılmazdır</a:t>
            </a:r>
            <a:r>
              <a:rPr lang="en-US" sz="3000" b="1" dirty="0">
                <a:solidFill>
                  <a:schemeClr val="tx1"/>
                </a:solidFill>
              </a:rPr>
              <a:t>. Bu </a:t>
            </a:r>
            <a:r>
              <a:rPr lang="en-US" sz="3000" b="1" dirty="0" err="1">
                <a:solidFill>
                  <a:schemeClr val="tx1"/>
                </a:solidFill>
              </a:rPr>
              <a:t>amaçla</a:t>
            </a:r>
            <a:r>
              <a:rPr lang="en-US" sz="3000" b="1" dirty="0">
                <a:solidFill>
                  <a:schemeClr val="tx1"/>
                </a:solidFill>
              </a:rPr>
              <a:t>;</a:t>
            </a:r>
          </a:p>
          <a:p>
            <a:pPr lvl="2"/>
            <a:r>
              <a:rPr lang="en-US" sz="2600" b="1" dirty="0">
                <a:solidFill>
                  <a:schemeClr val="tx1"/>
                </a:solidFill>
              </a:rPr>
              <a:t>40 Hz </a:t>
            </a:r>
            <a:r>
              <a:rPr lang="en-US" sz="2600" b="1" dirty="0" err="1">
                <a:solidFill>
                  <a:schemeClr val="tx1"/>
                </a:solidFill>
              </a:rPr>
              <a:t>Modülasyon</a:t>
            </a:r>
            <a:r>
              <a:rPr lang="en-US" sz="2600" b="1" dirty="0">
                <a:solidFill>
                  <a:schemeClr val="tx1"/>
                </a:solidFill>
              </a:rPr>
              <a:t> </a:t>
            </a:r>
            <a:r>
              <a:rPr lang="en-US" sz="2600" b="1" dirty="0" err="1">
                <a:solidFill>
                  <a:schemeClr val="tx1"/>
                </a:solidFill>
              </a:rPr>
              <a:t>frekansında</a:t>
            </a:r>
            <a:r>
              <a:rPr lang="en-US" sz="2600" b="1" dirty="0">
                <a:solidFill>
                  <a:schemeClr val="tx1"/>
                </a:solidFill>
              </a:rPr>
              <a:t> 10-100 Hz</a:t>
            </a:r>
          </a:p>
          <a:p>
            <a:pPr lvl="2"/>
            <a:r>
              <a:rPr lang="en-US" sz="2600" b="1" dirty="0">
                <a:solidFill>
                  <a:schemeClr val="tx1"/>
                </a:solidFill>
              </a:rPr>
              <a:t>80 Hz </a:t>
            </a:r>
            <a:r>
              <a:rPr lang="en-US" sz="2600" b="1" dirty="0" err="1">
                <a:solidFill>
                  <a:schemeClr val="tx1"/>
                </a:solidFill>
              </a:rPr>
              <a:t>Modülasyon</a:t>
            </a:r>
            <a:r>
              <a:rPr lang="en-US" sz="2600" b="1" dirty="0">
                <a:solidFill>
                  <a:schemeClr val="tx1"/>
                </a:solidFill>
              </a:rPr>
              <a:t> </a:t>
            </a:r>
            <a:r>
              <a:rPr lang="en-US" sz="2600" b="1" dirty="0" err="1">
                <a:solidFill>
                  <a:schemeClr val="tx1"/>
                </a:solidFill>
              </a:rPr>
              <a:t>frekansında</a:t>
            </a:r>
            <a:r>
              <a:rPr lang="en-US" sz="2600" b="1" dirty="0">
                <a:solidFill>
                  <a:schemeClr val="tx1"/>
                </a:solidFill>
              </a:rPr>
              <a:t> 30-300 Hz </a:t>
            </a:r>
            <a:r>
              <a:rPr lang="en-US" sz="2600" b="1" dirty="0" err="1">
                <a:solidFill>
                  <a:schemeClr val="tx1"/>
                </a:solidFill>
              </a:rPr>
              <a:t>filtreler</a:t>
            </a:r>
            <a:r>
              <a:rPr lang="en-US" sz="2600" b="1" dirty="0">
                <a:solidFill>
                  <a:schemeClr val="tx1"/>
                </a:solidFill>
              </a:rPr>
              <a:t> </a:t>
            </a:r>
            <a:r>
              <a:rPr lang="en-US" sz="2600" b="1" dirty="0" err="1">
                <a:solidFill>
                  <a:schemeClr val="tx1"/>
                </a:solidFill>
              </a:rPr>
              <a:t>kullanılmaktadır</a:t>
            </a:r>
            <a:r>
              <a:rPr lang="en-US" sz="2600" b="1" dirty="0">
                <a:solidFill>
                  <a:schemeClr val="tx1"/>
                </a:solidFill>
              </a:rPr>
              <a:t>.</a:t>
            </a:r>
          </a:p>
          <a:p>
            <a:pPr marL="0" indent="0">
              <a:buNone/>
            </a:pPr>
            <a:endParaRPr lang="tr-TR" sz="3000" b="1" dirty="0">
              <a:solidFill>
                <a:schemeClr val="tx1"/>
              </a:solidFill>
            </a:endParaRPr>
          </a:p>
        </p:txBody>
      </p:sp>
    </p:spTree>
    <p:extLst>
      <p:ext uri="{BB962C8B-B14F-4D97-AF65-F5344CB8AC3E}">
        <p14:creationId xmlns:p14="http://schemas.microsoft.com/office/powerpoint/2010/main" val="39232114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8"/>
            <a:ext cx="8911687" cy="1477645"/>
          </a:xfrm>
        </p:spPr>
        <p:txBody>
          <a:bodyPr>
            <a:normAutofit/>
          </a:bodyPr>
          <a:lstStyle/>
          <a:p>
            <a:pPr algn="ctr"/>
            <a:r>
              <a:rPr lang="tr-TR" sz="4800" b="1" u="sng" dirty="0">
                <a:solidFill>
                  <a:srgbClr val="7030A0"/>
                </a:solidFill>
              </a:rPr>
              <a:t>ELEKTRİKSEL ODYOMETRİ</a:t>
            </a:r>
            <a:br>
              <a:rPr lang="tr-TR" sz="5400" b="1" u="sng" dirty="0">
                <a:solidFill>
                  <a:srgbClr val="7030A0"/>
                </a:solidFill>
              </a:rPr>
            </a:br>
            <a:r>
              <a:rPr lang="tr-TR" sz="4000" b="1" dirty="0">
                <a:solidFill>
                  <a:srgbClr val="FF0000"/>
                </a:solidFill>
              </a:rPr>
              <a:t>ASSR</a:t>
            </a:r>
          </a:p>
        </p:txBody>
      </p:sp>
      <p:sp>
        <p:nvSpPr>
          <p:cNvPr id="5" name="İçerik Yer Tutucusu 4"/>
          <p:cNvSpPr>
            <a:spLocks noGrp="1"/>
          </p:cNvSpPr>
          <p:nvPr>
            <p:ph idx="1"/>
          </p:nvPr>
        </p:nvSpPr>
        <p:spPr>
          <a:xfrm>
            <a:off x="813577" y="1937982"/>
            <a:ext cx="9640608" cy="4599296"/>
          </a:xfrm>
        </p:spPr>
        <p:txBody>
          <a:bodyPr>
            <a:normAutofit/>
          </a:bodyPr>
          <a:lstStyle/>
          <a:p>
            <a:pPr marL="0" indent="0" algn="ctr">
              <a:buNone/>
            </a:pPr>
            <a:r>
              <a:rPr lang="en-US" sz="3000" b="1" dirty="0">
                <a:solidFill>
                  <a:srgbClr val="00B0F0"/>
                </a:solidFill>
              </a:rPr>
              <a:t>	UYARANIN VERİLMESİ VE CEVABIN KAYIT EDİLMESİ</a:t>
            </a:r>
          </a:p>
          <a:p>
            <a:r>
              <a:rPr lang="en-US" sz="3000" b="1" dirty="0" err="1">
                <a:solidFill>
                  <a:schemeClr val="tx1"/>
                </a:solidFill>
              </a:rPr>
              <a:t>Kayıt</a:t>
            </a:r>
            <a:r>
              <a:rPr lang="en-US" sz="3000" b="1" dirty="0">
                <a:solidFill>
                  <a:schemeClr val="tx1"/>
                </a:solidFill>
              </a:rPr>
              <a:t> </a:t>
            </a:r>
            <a:r>
              <a:rPr lang="en-US" sz="3000" b="1" dirty="0" err="1">
                <a:solidFill>
                  <a:schemeClr val="tx1"/>
                </a:solidFill>
              </a:rPr>
              <a:t>edilmek</a:t>
            </a:r>
            <a:r>
              <a:rPr lang="en-US" sz="3000" b="1" dirty="0">
                <a:solidFill>
                  <a:schemeClr val="tx1"/>
                </a:solidFill>
              </a:rPr>
              <a:t> </a:t>
            </a:r>
            <a:r>
              <a:rPr lang="en-US" sz="3000" b="1" dirty="0" err="1">
                <a:solidFill>
                  <a:schemeClr val="tx1"/>
                </a:solidFill>
              </a:rPr>
              <a:t>istenen</a:t>
            </a:r>
            <a:r>
              <a:rPr lang="en-US" sz="3000" b="1" dirty="0">
                <a:solidFill>
                  <a:schemeClr val="tx1"/>
                </a:solidFill>
              </a:rPr>
              <a:t> </a:t>
            </a:r>
            <a:r>
              <a:rPr lang="en-US" sz="3000" b="1" dirty="0" err="1">
                <a:solidFill>
                  <a:schemeClr val="tx1"/>
                </a:solidFill>
              </a:rPr>
              <a:t>aktivite</a:t>
            </a:r>
            <a:r>
              <a:rPr lang="en-US" sz="3000" b="1" dirty="0">
                <a:solidFill>
                  <a:schemeClr val="tx1"/>
                </a:solidFill>
              </a:rPr>
              <a:t> </a:t>
            </a:r>
            <a:r>
              <a:rPr lang="en-US" sz="3000" b="1" dirty="0" err="1">
                <a:solidFill>
                  <a:schemeClr val="tx1"/>
                </a:solidFill>
              </a:rPr>
              <a:t>oldukça</a:t>
            </a:r>
            <a:r>
              <a:rPr lang="en-US" sz="3000" b="1" dirty="0">
                <a:solidFill>
                  <a:schemeClr val="tx1"/>
                </a:solidFill>
              </a:rPr>
              <a:t> küçük olduğundan </a:t>
            </a:r>
            <a:r>
              <a:rPr lang="en-US" sz="3000" b="1" dirty="0" err="1">
                <a:solidFill>
                  <a:schemeClr val="tx1"/>
                </a:solidFill>
              </a:rPr>
              <a:t>amplifiye</a:t>
            </a:r>
            <a:r>
              <a:rPr lang="en-US" sz="3000" b="1" dirty="0">
                <a:solidFill>
                  <a:schemeClr val="tx1"/>
                </a:solidFill>
              </a:rPr>
              <a:t> </a:t>
            </a:r>
            <a:r>
              <a:rPr lang="en-US" sz="3000" b="1" dirty="0" err="1">
                <a:solidFill>
                  <a:schemeClr val="tx1"/>
                </a:solidFill>
              </a:rPr>
              <a:t>edilmelidir</a:t>
            </a:r>
            <a:r>
              <a:rPr lang="en-US" sz="3000" b="1" dirty="0">
                <a:solidFill>
                  <a:schemeClr val="tx1"/>
                </a:solidFill>
              </a:rPr>
              <a:t>.</a:t>
            </a:r>
          </a:p>
          <a:p>
            <a:r>
              <a:rPr lang="en-US" sz="3000" b="1" dirty="0" err="1">
                <a:solidFill>
                  <a:schemeClr val="tx1"/>
                </a:solidFill>
              </a:rPr>
              <a:t>Sinyal</a:t>
            </a:r>
            <a:r>
              <a:rPr lang="en-US" sz="3000" b="1" dirty="0">
                <a:solidFill>
                  <a:schemeClr val="tx1"/>
                </a:solidFill>
              </a:rPr>
              <a:t>/</a:t>
            </a:r>
            <a:r>
              <a:rPr lang="en-US" sz="3000" b="1" dirty="0" err="1">
                <a:solidFill>
                  <a:schemeClr val="tx1"/>
                </a:solidFill>
              </a:rPr>
              <a:t>Gürültü</a:t>
            </a:r>
            <a:r>
              <a:rPr lang="en-US" sz="3000" b="1" dirty="0">
                <a:solidFill>
                  <a:schemeClr val="tx1"/>
                </a:solidFill>
              </a:rPr>
              <a:t> </a:t>
            </a:r>
            <a:r>
              <a:rPr lang="en-US" sz="3000" b="1" dirty="0" err="1">
                <a:solidFill>
                  <a:schemeClr val="tx1"/>
                </a:solidFill>
              </a:rPr>
              <a:t>oranının</a:t>
            </a:r>
            <a:r>
              <a:rPr lang="en-US" sz="3000" b="1" dirty="0">
                <a:solidFill>
                  <a:schemeClr val="tx1"/>
                </a:solidFill>
              </a:rPr>
              <a:t> </a:t>
            </a:r>
            <a:r>
              <a:rPr lang="en-US" sz="3000" b="1" dirty="0" err="1">
                <a:solidFill>
                  <a:schemeClr val="tx1"/>
                </a:solidFill>
              </a:rPr>
              <a:t>arttırılması</a:t>
            </a:r>
            <a:r>
              <a:rPr lang="en-US" sz="3000" b="1" dirty="0">
                <a:solidFill>
                  <a:schemeClr val="tx1"/>
                </a:solidFill>
              </a:rPr>
              <a:t> </a:t>
            </a:r>
            <a:r>
              <a:rPr lang="en-US" sz="3000" b="1" dirty="0" err="1">
                <a:solidFill>
                  <a:schemeClr val="tx1"/>
                </a:solidFill>
              </a:rPr>
              <a:t>gereklidir</a:t>
            </a:r>
            <a:r>
              <a:rPr lang="en-US" sz="3000" b="1" dirty="0">
                <a:solidFill>
                  <a:schemeClr val="tx1"/>
                </a:solidFill>
              </a:rPr>
              <a:t>. </a:t>
            </a:r>
          </a:p>
          <a:p>
            <a:pPr marL="0" indent="0">
              <a:buNone/>
            </a:pPr>
            <a:endParaRPr lang="tr-TR" sz="3000" b="1" dirty="0">
              <a:solidFill>
                <a:schemeClr val="tx1"/>
              </a:solidFill>
            </a:endParaRPr>
          </a:p>
        </p:txBody>
      </p:sp>
    </p:spTree>
    <p:extLst>
      <p:ext uri="{BB962C8B-B14F-4D97-AF65-F5344CB8AC3E}">
        <p14:creationId xmlns:p14="http://schemas.microsoft.com/office/powerpoint/2010/main" val="1982326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8"/>
            <a:ext cx="8911687" cy="1477645"/>
          </a:xfrm>
        </p:spPr>
        <p:txBody>
          <a:bodyPr>
            <a:normAutofit/>
          </a:bodyPr>
          <a:lstStyle/>
          <a:p>
            <a:pPr algn="ctr"/>
            <a:r>
              <a:rPr lang="tr-TR" sz="4800" b="1" u="sng" dirty="0">
                <a:solidFill>
                  <a:srgbClr val="7030A0"/>
                </a:solidFill>
              </a:rPr>
              <a:t>ELEKTRİKSEL ODYOMETRİ</a:t>
            </a:r>
            <a:br>
              <a:rPr lang="tr-TR" sz="5400" b="1" u="sng" dirty="0">
                <a:solidFill>
                  <a:srgbClr val="7030A0"/>
                </a:solidFill>
              </a:rPr>
            </a:br>
            <a:r>
              <a:rPr lang="tr-TR" sz="4000" b="1" dirty="0">
                <a:solidFill>
                  <a:srgbClr val="FF0000"/>
                </a:solidFill>
              </a:rPr>
              <a:t>ASSR</a:t>
            </a:r>
          </a:p>
        </p:txBody>
      </p:sp>
      <p:sp>
        <p:nvSpPr>
          <p:cNvPr id="5" name="İçerik Yer Tutucusu 4"/>
          <p:cNvSpPr>
            <a:spLocks noGrp="1"/>
          </p:cNvSpPr>
          <p:nvPr>
            <p:ph idx="1"/>
          </p:nvPr>
        </p:nvSpPr>
        <p:spPr>
          <a:xfrm>
            <a:off x="813577" y="1937982"/>
            <a:ext cx="9640608" cy="4599296"/>
          </a:xfrm>
        </p:spPr>
        <p:txBody>
          <a:bodyPr>
            <a:normAutofit/>
          </a:bodyPr>
          <a:lstStyle/>
          <a:p>
            <a:pPr marL="0" indent="0" algn="ctr">
              <a:buNone/>
            </a:pPr>
            <a:r>
              <a:rPr lang="en-US" sz="3000" b="1" dirty="0">
                <a:solidFill>
                  <a:srgbClr val="00B0F0"/>
                </a:solidFill>
              </a:rPr>
              <a:t>	</a:t>
            </a:r>
            <a:r>
              <a:rPr lang="en-US" sz="3000" b="1" u="sng" dirty="0">
                <a:solidFill>
                  <a:srgbClr val="00B0F0"/>
                </a:solidFill>
              </a:rPr>
              <a:t>CEVABIN ANALİZ EDİLMESİ</a:t>
            </a:r>
          </a:p>
          <a:p>
            <a:pPr marL="0" indent="0" algn="ctr">
              <a:buNone/>
            </a:pPr>
            <a:r>
              <a:rPr lang="en-US" sz="3000" b="1" dirty="0" err="1">
                <a:solidFill>
                  <a:schemeClr val="tx1"/>
                </a:solidFill>
              </a:rPr>
              <a:t>ABR’de</a:t>
            </a:r>
            <a:r>
              <a:rPr lang="en-US" sz="3000" b="1" dirty="0">
                <a:solidFill>
                  <a:schemeClr val="tx1"/>
                </a:solidFill>
              </a:rPr>
              <a:t> </a:t>
            </a:r>
            <a:r>
              <a:rPr lang="en-US" sz="3000" b="1" dirty="0" err="1">
                <a:solidFill>
                  <a:schemeClr val="tx1"/>
                </a:solidFill>
              </a:rPr>
              <a:t>verilen</a:t>
            </a:r>
            <a:r>
              <a:rPr lang="en-US" sz="3000" b="1" dirty="0">
                <a:solidFill>
                  <a:schemeClr val="tx1"/>
                </a:solidFill>
              </a:rPr>
              <a:t> </a:t>
            </a:r>
            <a:r>
              <a:rPr lang="en-US" sz="3000" b="1" dirty="0" err="1">
                <a:solidFill>
                  <a:schemeClr val="tx1"/>
                </a:solidFill>
              </a:rPr>
              <a:t>uyarının</a:t>
            </a:r>
            <a:r>
              <a:rPr lang="en-US" sz="3000" b="1" dirty="0">
                <a:solidFill>
                  <a:schemeClr val="tx1"/>
                </a:solidFill>
              </a:rPr>
              <a:t> </a:t>
            </a:r>
            <a:r>
              <a:rPr lang="en-US" sz="3000" b="1" dirty="0" err="1">
                <a:solidFill>
                  <a:schemeClr val="tx1"/>
                </a:solidFill>
              </a:rPr>
              <a:t>cevabı</a:t>
            </a:r>
            <a:r>
              <a:rPr lang="en-US" sz="3000" b="1" dirty="0">
                <a:solidFill>
                  <a:schemeClr val="tx1"/>
                </a:solidFill>
              </a:rPr>
              <a:t> </a:t>
            </a:r>
            <a:r>
              <a:rPr lang="en-US" sz="3000" b="1" dirty="0" err="1">
                <a:solidFill>
                  <a:schemeClr val="tx1"/>
                </a:solidFill>
              </a:rPr>
              <a:t>arasındaki</a:t>
            </a:r>
            <a:r>
              <a:rPr lang="en-US" sz="3000" b="1" dirty="0">
                <a:solidFill>
                  <a:schemeClr val="tx1"/>
                </a:solidFill>
              </a:rPr>
              <a:t> zaman </a:t>
            </a:r>
            <a:r>
              <a:rPr lang="en-US" sz="3000" b="1" dirty="0" err="1">
                <a:solidFill>
                  <a:schemeClr val="tx1"/>
                </a:solidFill>
              </a:rPr>
              <a:t>farkı</a:t>
            </a:r>
            <a:r>
              <a:rPr lang="en-US" sz="3000" b="1" dirty="0">
                <a:solidFill>
                  <a:schemeClr val="tx1"/>
                </a:solidFill>
              </a:rPr>
              <a:t> </a:t>
            </a:r>
            <a:r>
              <a:rPr lang="en-US" sz="3000" b="1" dirty="0" err="1">
                <a:solidFill>
                  <a:schemeClr val="tx1"/>
                </a:solidFill>
              </a:rPr>
              <a:t>yani</a:t>
            </a:r>
            <a:r>
              <a:rPr lang="en-US" sz="3000" b="1" dirty="0">
                <a:solidFill>
                  <a:schemeClr val="tx1"/>
                </a:solidFill>
              </a:rPr>
              <a:t> </a:t>
            </a:r>
            <a:r>
              <a:rPr lang="en-US" sz="3000" b="1" dirty="0" err="1">
                <a:solidFill>
                  <a:srgbClr val="FF0000"/>
                </a:solidFill>
              </a:rPr>
              <a:t>LATANS</a:t>
            </a:r>
            <a:r>
              <a:rPr lang="en-US" sz="3000" b="1" dirty="0" err="1">
                <a:solidFill>
                  <a:schemeClr val="tx1"/>
                </a:solidFill>
              </a:rPr>
              <a:t>’a</a:t>
            </a:r>
            <a:r>
              <a:rPr lang="en-US" sz="3000" b="1" dirty="0">
                <a:solidFill>
                  <a:schemeClr val="tx1"/>
                </a:solidFill>
              </a:rPr>
              <a:t> </a:t>
            </a:r>
            <a:r>
              <a:rPr lang="en-US" sz="3000" b="1" dirty="0" err="1">
                <a:solidFill>
                  <a:schemeClr val="tx1"/>
                </a:solidFill>
              </a:rPr>
              <a:t>dayalı</a:t>
            </a:r>
            <a:r>
              <a:rPr lang="en-US" sz="3000" b="1" dirty="0">
                <a:solidFill>
                  <a:schemeClr val="tx1"/>
                </a:solidFill>
              </a:rPr>
              <a:t> </a:t>
            </a:r>
            <a:r>
              <a:rPr lang="en-US" sz="3000" b="1" dirty="0" err="1">
                <a:solidFill>
                  <a:schemeClr val="tx1"/>
                </a:solidFill>
              </a:rPr>
              <a:t>değerlendirilme</a:t>
            </a:r>
            <a:r>
              <a:rPr lang="en-US" sz="3000" b="1" dirty="0">
                <a:solidFill>
                  <a:schemeClr val="tx1"/>
                </a:solidFill>
              </a:rPr>
              <a:t> </a:t>
            </a:r>
            <a:r>
              <a:rPr lang="en-US" sz="3000" b="1" dirty="0" err="1">
                <a:solidFill>
                  <a:schemeClr val="tx1"/>
                </a:solidFill>
              </a:rPr>
              <a:t>yapıldığı</a:t>
            </a:r>
            <a:r>
              <a:rPr lang="en-US" sz="3000" b="1" dirty="0">
                <a:solidFill>
                  <a:schemeClr val="tx1"/>
                </a:solidFill>
              </a:rPr>
              <a:t> </a:t>
            </a:r>
            <a:r>
              <a:rPr lang="en-US" sz="3000" b="1" dirty="0" err="1">
                <a:solidFill>
                  <a:schemeClr val="tx1"/>
                </a:solidFill>
              </a:rPr>
              <a:t>halde</a:t>
            </a:r>
            <a:r>
              <a:rPr lang="en-US" sz="3000" b="1" dirty="0">
                <a:solidFill>
                  <a:schemeClr val="tx1"/>
                </a:solidFill>
              </a:rPr>
              <a:t> </a:t>
            </a:r>
            <a:r>
              <a:rPr lang="en-US" sz="3000" b="1" dirty="0" err="1">
                <a:solidFill>
                  <a:schemeClr val="tx1"/>
                </a:solidFill>
              </a:rPr>
              <a:t>ASSR’de</a:t>
            </a:r>
            <a:r>
              <a:rPr lang="en-US" sz="3000" b="1" dirty="0">
                <a:solidFill>
                  <a:schemeClr val="tx1"/>
                </a:solidFill>
              </a:rPr>
              <a:t> </a:t>
            </a:r>
            <a:r>
              <a:rPr lang="en-US" sz="3000" b="1" dirty="0" err="1">
                <a:solidFill>
                  <a:schemeClr val="tx1"/>
                </a:solidFill>
              </a:rPr>
              <a:t>değerlendirme</a:t>
            </a:r>
            <a:r>
              <a:rPr lang="en-US" sz="3000" b="1" dirty="0">
                <a:solidFill>
                  <a:schemeClr val="tx1"/>
                </a:solidFill>
              </a:rPr>
              <a:t> </a:t>
            </a:r>
            <a:r>
              <a:rPr lang="en-US" sz="3000" b="1" dirty="0">
                <a:solidFill>
                  <a:srgbClr val="FF0000"/>
                </a:solidFill>
              </a:rPr>
              <a:t>FREKANS</a:t>
            </a:r>
            <a:r>
              <a:rPr lang="en-US" sz="3000" b="1" dirty="0">
                <a:solidFill>
                  <a:schemeClr val="tx1"/>
                </a:solidFill>
              </a:rPr>
              <a:t> </a:t>
            </a:r>
            <a:r>
              <a:rPr lang="en-US" sz="3000" b="1" dirty="0" err="1">
                <a:solidFill>
                  <a:schemeClr val="tx1"/>
                </a:solidFill>
              </a:rPr>
              <a:t>bilgisi</a:t>
            </a:r>
            <a:r>
              <a:rPr lang="en-US" sz="3000" b="1" dirty="0">
                <a:solidFill>
                  <a:schemeClr val="tx1"/>
                </a:solidFill>
              </a:rPr>
              <a:t> </a:t>
            </a:r>
            <a:r>
              <a:rPr lang="en-US" sz="3000" b="1" dirty="0" err="1">
                <a:solidFill>
                  <a:schemeClr val="tx1"/>
                </a:solidFill>
              </a:rPr>
              <a:t>üzerinden</a:t>
            </a:r>
            <a:r>
              <a:rPr lang="en-US" sz="3000" b="1" dirty="0">
                <a:solidFill>
                  <a:schemeClr val="tx1"/>
                </a:solidFill>
              </a:rPr>
              <a:t> </a:t>
            </a:r>
            <a:r>
              <a:rPr lang="en-US" sz="3000" b="1" dirty="0" err="1">
                <a:solidFill>
                  <a:schemeClr val="tx1"/>
                </a:solidFill>
              </a:rPr>
              <a:t>yapılmaktadır</a:t>
            </a:r>
            <a:r>
              <a:rPr lang="en-US" sz="3000" b="1" dirty="0">
                <a:solidFill>
                  <a:schemeClr val="tx1"/>
                </a:solidFill>
              </a:rPr>
              <a:t>. </a:t>
            </a:r>
            <a:endParaRPr lang="tr-TR" sz="3000" b="1" dirty="0">
              <a:solidFill>
                <a:schemeClr val="tx1"/>
              </a:solidFill>
            </a:endParaRPr>
          </a:p>
        </p:txBody>
      </p:sp>
    </p:spTree>
    <p:extLst>
      <p:ext uri="{BB962C8B-B14F-4D97-AF65-F5344CB8AC3E}">
        <p14:creationId xmlns:p14="http://schemas.microsoft.com/office/powerpoint/2010/main" val="2564979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8"/>
            <a:ext cx="8911687" cy="1477645"/>
          </a:xfrm>
        </p:spPr>
        <p:txBody>
          <a:bodyPr>
            <a:normAutofit/>
          </a:bodyPr>
          <a:lstStyle/>
          <a:p>
            <a:pPr algn="ctr"/>
            <a:r>
              <a:rPr lang="tr-TR" sz="4800" b="1" u="sng" dirty="0">
                <a:solidFill>
                  <a:srgbClr val="7030A0"/>
                </a:solidFill>
              </a:rPr>
              <a:t>ELEKTRİKSEL ODYOMETRİ</a:t>
            </a:r>
            <a:br>
              <a:rPr lang="tr-TR" sz="5400" b="1" u="sng" dirty="0">
                <a:solidFill>
                  <a:srgbClr val="7030A0"/>
                </a:solidFill>
              </a:rPr>
            </a:br>
            <a:r>
              <a:rPr lang="tr-TR" sz="4000" b="1" dirty="0">
                <a:solidFill>
                  <a:srgbClr val="FF0000"/>
                </a:solidFill>
              </a:rPr>
              <a:t>ASSR</a:t>
            </a:r>
          </a:p>
        </p:txBody>
      </p:sp>
      <p:sp>
        <p:nvSpPr>
          <p:cNvPr id="5" name="İçerik Yer Tutucusu 4"/>
          <p:cNvSpPr>
            <a:spLocks noGrp="1"/>
          </p:cNvSpPr>
          <p:nvPr>
            <p:ph idx="1"/>
          </p:nvPr>
        </p:nvSpPr>
        <p:spPr>
          <a:xfrm>
            <a:off x="813577" y="1937982"/>
            <a:ext cx="9640608" cy="4599296"/>
          </a:xfrm>
        </p:spPr>
        <p:txBody>
          <a:bodyPr>
            <a:normAutofit lnSpcReduction="10000"/>
          </a:bodyPr>
          <a:lstStyle/>
          <a:p>
            <a:pPr marL="0" indent="0" algn="ctr">
              <a:buNone/>
            </a:pPr>
            <a:r>
              <a:rPr lang="en-US" sz="3000" b="1" dirty="0">
                <a:solidFill>
                  <a:srgbClr val="00B0F0"/>
                </a:solidFill>
              </a:rPr>
              <a:t>	CEVABIN ANALİZ EDİLMESİ</a:t>
            </a:r>
          </a:p>
          <a:p>
            <a:pPr marL="0" indent="0" algn="ctr">
              <a:buNone/>
            </a:pPr>
            <a:r>
              <a:rPr lang="en-US" sz="3000" b="1" i="1" u="sng" dirty="0">
                <a:solidFill>
                  <a:srgbClr val="FF0000"/>
                </a:solidFill>
              </a:rPr>
              <a:t>SPEKTRAL ANALİZ YAKLAŞIMI</a:t>
            </a:r>
          </a:p>
          <a:p>
            <a:pPr marL="0" indent="0" algn="ctr">
              <a:buNone/>
            </a:pPr>
            <a:r>
              <a:rPr lang="tr-TR" sz="3000" b="1" dirty="0">
                <a:solidFill>
                  <a:schemeClr val="tx1"/>
                </a:solidFill>
              </a:rPr>
              <a:t>Alttaki EEG gürültüsünden </a:t>
            </a:r>
            <a:r>
              <a:rPr lang="en-US" sz="3000" b="1" dirty="0">
                <a:solidFill>
                  <a:schemeClr val="tx1"/>
                </a:solidFill>
              </a:rPr>
              <a:t>F-</a:t>
            </a:r>
            <a:r>
              <a:rPr lang="en-US" sz="3000" b="1" dirty="0" err="1">
                <a:solidFill>
                  <a:schemeClr val="tx1"/>
                </a:solidFill>
              </a:rPr>
              <a:t>Testine</a:t>
            </a:r>
            <a:r>
              <a:rPr lang="en-US" sz="3000" b="1" dirty="0">
                <a:solidFill>
                  <a:schemeClr val="tx1"/>
                </a:solidFill>
              </a:rPr>
              <a:t> </a:t>
            </a:r>
            <a:r>
              <a:rPr lang="en-US" sz="3000" b="1" dirty="0" err="1">
                <a:solidFill>
                  <a:schemeClr val="tx1"/>
                </a:solidFill>
              </a:rPr>
              <a:t>göre</a:t>
            </a:r>
            <a:r>
              <a:rPr lang="en-US" sz="3000" b="1" dirty="0">
                <a:solidFill>
                  <a:schemeClr val="tx1"/>
                </a:solidFill>
              </a:rPr>
              <a:t> İSTATİKSEL </a:t>
            </a:r>
            <a:r>
              <a:rPr lang="en-US" sz="3000" b="1" dirty="0" err="1">
                <a:solidFill>
                  <a:schemeClr val="tx1"/>
                </a:solidFill>
              </a:rPr>
              <a:t>olarak</a:t>
            </a:r>
            <a:r>
              <a:rPr lang="en-US" sz="3000" b="1" dirty="0">
                <a:solidFill>
                  <a:schemeClr val="tx1"/>
                </a:solidFill>
              </a:rPr>
              <a:t> </a:t>
            </a:r>
            <a:r>
              <a:rPr lang="en-US" sz="3000" b="1" dirty="0" err="1">
                <a:solidFill>
                  <a:schemeClr val="tx1"/>
                </a:solidFill>
              </a:rPr>
              <a:t>anlamlı</a:t>
            </a:r>
            <a:r>
              <a:rPr lang="en-US" sz="3000" b="1" dirty="0">
                <a:solidFill>
                  <a:schemeClr val="tx1"/>
                </a:solidFill>
              </a:rPr>
              <a:t> </a:t>
            </a:r>
            <a:r>
              <a:rPr lang="en-US" sz="3000" b="1" dirty="0" err="1">
                <a:solidFill>
                  <a:schemeClr val="tx1"/>
                </a:solidFill>
              </a:rPr>
              <a:t>bir</a:t>
            </a:r>
            <a:r>
              <a:rPr lang="en-US" sz="3000" b="1" dirty="0">
                <a:solidFill>
                  <a:schemeClr val="tx1"/>
                </a:solidFill>
              </a:rPr>
              <a:t> </a:t>
            </a:r>
            <a:r>
              <a:rPr lang="en-US" sz="3000" b="1" dirty="0" err="1">
                <a:solidFill>
                  <a:schemeClr val="tx1"/>
                </a:solidFill>
              </a:rPr>
              <a:t>farklılık</a:t>
            </a:r>
            <a:r>
              <a:rPr lang="en-US" sz="3000" b="1" dirty="0">
                <a:solidFill>
                  <a:schemeClr val="tx1"/>
                </a:solidFill>
              </a:rPr>
              <a:t> </a:t>
            </a:r>
            <a:r>
              <a:rPr lang="en-US" sz="3000" b="1" dirty="0" err="1">
                <a:solidFill>
                  <a:schemeClr val="tx1"/>
                </a:solidFill>
              </a:rPr>
              <a:t>var</a:t>
            </a:r>
            <a:r>
              <a:rPr lang="en-US" sz="3000" b="1" dirty="0">
                <a:solidFill>
                  <a:schemeClr val="tx1"/>
                </a:solidFill>
              </a:rPr>
              <a:t> </a:t>
            </a:r>
            <a:r>
              <a:rPr lang="en-US" sz="3000" b="1" dirty="0" err="1">
                <a:solidFill>
                  <a:schemeClr val="tx1"/>
                </a:solidFill>
              </a:rPr>
              <a:t>ise</a:t>
            </a:r>
            <a:r>
              <a:rPr lang="en-US" sz="3000" b="1" dirty="0">
                <a:solidFill>
                  <a:schemeClr val="tx1"/>
                </a:solidFill>
              </a:rPr>
              <a:t> ASSR </a:t>
            </a:r>
            <a:r>
              <a:rPr lang="en-US" sz="3000" b="1" dirty="0" err="1">
                <a:solidFill>
                  <a:schemeClr val="tx1"/>
                </a:solidFill>
              </a:rPr>
              <a:t>cevabı</a:t>
            </a:r>
            <a:r>
              <a:rPr lang="en-US" sz="3000" b="1" dirty="0">
                <a:solidFill>
                  <a:schemeClr val="tx1"/>
                </a:solidFill>
              </a:rPr>
              <a:t> </a:t>
            </a:r>
            <a:r>
              <a:rPr lang="en-US" sz="3000" b="1" dirty="0" err="1">
                <a:solidFill>
                  <a:schemeClr val="tx1"/>
                </a:solidFill>
              </a:rPr>
              <a:t>var</a:t>
            </a:r>
            <a:r>
              <a:rPr lang="en-US" sz="3000" b="1" dirty="0">
                <a:solidFill>
                  <a:schemeClr val="tx1"/>
                </a:solidFill>
              </a:rPr>
              <a:t> </a:t>
            </a:r>
            <a:r>
              <a:rPr lang="en-US" sz="3000" b="1" dirty="0" err="1">
                <a:solidFill>
                  <a:schemeClr val="tx1"/>
                </a:solidFill>
              </a:rPr>
              <a:t>denilmektedir</a:t>
            </a:r>
            <a:r>
              <a:rPr lang="en-US" sz="3000" b="1" dirty="0">
                <a:solidFill>
                  <a:schemeClr val="tx1"/>
                </a:solidFill>
              </a:rPr>
              <a:t>. Bu </a:t>
            </a:r>
            <a:r>
              <a:rPr lang="en-US" sz="3000" b="1" dirty="0" err="1">
                <a:solidFill>
                  <a:schemeClr val="tx1"/>
                </a:solidFill>
              </a:rPr>
              <a:t>yönteme</a:t>
            </a:r>
            <a:r>
              <a:rPr lang="en-US" sz="3000" b="1" dirty="0">
                <a:solidFill>
                  <a:schemeClr val="tx1"/>
                </a:solidFill>
              </a:rPr>
              <a:t> SPEKTRAL ANALİZ </a:t>
            </a:r>
            <a:r>
              <a:rPr lang="en-US" sz="3000" b="1" dirty="0" err="1">
                <a:solidFill>
                  <a:schemeClr val="tx1"/>
                </a:solidFill>
              </a:rPr>
              <a:t>yöntemi</a:t>
            </a:r>
            <a:r>
              <a:rPr lang="en-US" sz="3000" b="1" dirty="0">
                <a:solidFill>
                  <a:schemeClr val="tx1"/>
                </a:solidFill>
              </a:rPr>
              <a:t> </a:t>
            </a:r>
            <a:r>
              <a:rPr lang="en-US" sz="3000" b="1" dirty="0" err="1">
                <a:solidFill>
                  <a:schemeClr val="tx1"/>
                </a:solidFill>
              </a:rPr>
              <a:t>denilmektedir</a:t>
            </a:r>
            <a:r>
              <a:rPr lang="en-US" sz="3000" b="1" dirty="0">
                <a:solidFill>
                  <a:schemeClr val="tx1"/>
                </a:solidFill>
              </a:rPr>
              <a:t>.</a:t>
            </a:r>
          </a:p>
          <a:p>
            <a:pPr marL="0" indent="0" algn="ctr">
              <a:buNone/>
            </a:pPr>
            <a:r>
              <a:rPr lang="en-US" sz="3000" b="1" i="1" u="sng" dirty="0">
                <a:solidFill>
                  <a:srgbClr val="FF0000"/>
                </a:solidFill>
              </a:rPr>
              <a:t>FAZ ANALİZ YAKLAŞIMI</a:t>
            </a:r>
          </a:p>
          <a:p>
            <a:pPr marL="0" indent="0" algn="ctr">
              <a:buNone/>
            </a:pPr>
            <a:r>
              <a:rPr lang="en-US" sz="3000" b="1" dirty="0">
                <a:solidFill>
                  <a:schemeClr val="tx1"/>
                </a:solidFill>
              </a:rPr>
              <a:t>FAZ </a:t>
            </a:r>
            <a:r>
              <a:rPr lang="en-US" sz="3000" b="1" dirty="0" err="1">
                <a:solidFill>
                  <a:schemeClr val="tx1"/>
                </a:solidFill>
              </a:rPr>
              <a:t>İSTATİSTİĞİ’ne</a:t>
            </a:r>
            <a:r>
              <a:rPr lang="en-US" sz="3000" b="1" dirty="0">
                <a:solidFill>
                  <a:schemeClr val="tx1"/>
                </a:solidFill>
              </a:rPr>
              <a:t> </a:t>
            </a:r>
            <a:r>
              <a:rPr lang="en-US" sz="3000" b="1" dirty="0" err="1">
                <a:solidFill>
                  <a:schemeClr val="tx1"/>
                </a:solidFill>
              </a:rPr>
              <a:t>göre</a:t>
            </a:r>
            <a:r>
              <a:rPr lang="tr-TR" sz="3000" b="1" dirty="0">
                <a:solidFill>
                  <a:schemeClr val="tx1"/>
                </a:solidFill>
              </a:rPr>
              <a:t> belli bir bölgede kümeleşe varsa</a:t>
            </a:r>
            <a:r>
              <a:rPr lang="en-US" sz="3000" b="1" dirty="0">
                <a:solidFill>
                  <a:schemeClr val="tx1"/>
                </a:solidFill>
              </a:rPr>
              <a:t> ASSR </a:t>
            </a:r>
            <a:r>
              <a:rPr lang="en-US" sz="3000" b="1" dirty="0" err="1">
                <a:solidFill>
                  <a:schemeClr val="tx1"/>
                </a:solidFill>
              </a:rPr>
              <a:t>cevabı</a:t>
            </a:r>
            <a:r>
              <a:rPr lang="en-US" sz="3000" b="1" dirty="0">
                <a:solidFill>
                  <a:schemeClr val="tx1"/>
                </a:solidFill>
              </a:rPr>
              <a:t> </a:t>
            </a:r>
            <a:r>
              <a:rPr lang="en-US" sz="3000" b="1" dirty="0" err="1">
                <a:solidFill>
                  <a:schemeClr val="tx1"/>
                </a:solidFill>
              </a:rPr>
              <a:t>var</a:t>
            </a:r>
            <a:r>
              <a:rPr lang="en-US" sz="3000" b="1" dirty="0">
                <a:solidFill>
                  <a:schemeClr val="tx1"/>
                </a:solidFill>
              </a:rPr>
              <a:t> </a:t>
            </a:r>
            <a:r>
              <a:rPr lang="en-US" sz="3000" b="1" dirty="0" err="1">
                <a:solidFill>
                  <a:schemeClr val="tx1"/>
                </a:solidFill>
              </a:rPr>
              <a:t>denilir</a:t>
            </a:r>
            <a:r>
              <a:rPr lang="en-US" sz="3000" b="1" dirty="0">
                <a:solidFill>
                  <a:schemeClr val="tx1"/>
                </a:solidFill>
              </a:rPr>
              <a:t>.</a:t>
            </a:r>
          </a:p>
        </p:txBody>
      </p:sp>
    </p:spTree>
    <p:extLst>
      <p:ext uri="{BB962C8B-B14F-4D97-AF65-F5344CB8AC3E}">
        <p14:creationId xmlns:p14="http://schemas.microsoft.com/office/powerpoint/2010/main" val="4062040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8"/>
            <a:ext cx="8911687" cy="1477645"/>
          </a:xfrm>
        </p:spPr>
        <p:txBody>
          <a:bodyPr>
            <a:normAutofit/>
          </a:bodyPr>
          <a:lstStyle/>
          <a:p>
            <a:pPr algn="ctr"/>
            <a:r>
              <a:rPr lang="tr-TR" sz="4800" b="1" u="sng" dirty="0">
                <a:solidFill>
                  <a:srgbClr val="7030A0"/>
                </a:solidFill>
              </a:rPr>
              <a:t>ELEKTRİKSEL ODYOMETRİ</a:t>
            </a:r>
            <a:br>
              <a:rPr lang="tr-TR" sz="5400" b="1" u="sng" dirty="0">
                <a:solidFill>
                  <a:srgbClr val="7030A0"/>
                </a:solidFill>
              </a:rPr>
            </a:br>
            <a:r>
              <a:rPr lang="tr-TR" sz="4000" b="1" dirty="0">
                <a:solidFill>
                  <a:srgbClr val="FF0000"/>
                </a:solidFill>
              </a:rPr>
              <a:t>ASSR</a:t>
            </a:r>
          </a:p>
        </p:txBody>
      </p:sp>
      <p:sp>
        <p:nvSpPr>
          <p:cNvPr id="5" name="İçerik Yer Tutucusu 4"/>
          <p:cNvSpPr>
            <a:spLocks noGrp="1"/>
          </p:cNvSpPr>
          <p:nvPr>
            <p:ph idx="1"/>
          </p:nvPr>
        </p:nvSpPr>
        <p:spPr>
          <a:xfrm>
            <a:off x="813577" y="1937982"/>
            <a:ext cx="9640608" cy="4599296"/>
          </a:xfrm>
        </p:spPr>
        <p:txBody>
          <a:bodyPr>
            <a:normAutofit/>
          </a:bodyPr>
          <a:lstStyle/>
          <a:p>
            <a:pPr marL="0" indent="0" algn="ctr">
              <a:buNone/>
            </a:pPr>
            <a:r>
              <a:rPr lang="en-US" sz="3000" b="1" dirty="0">
                <a:solidFill>
                  <a:srgbClr val="00B0F0"/>
                </a:solidFill>
              </a:rPr>
              <a:t>	</a:t>
            </a:r>
            <a:r>
              <a:rPr lang="en-US" sz="3000" b="1" u="sng" dirty="0" err="1">
                <a:solidFill>
                  <a:srgbClr val="00B0F0"/>
                </a:solidFill>
              </a:rPr>
              <a:t>ASSR’yi</a:t>
            </a:r>
            <a:r>
              <a:rPr lang="en-US" sz="3000" b="1" u="sng" dirty="0">
                <a:solidFill>
                  <a:srgbClr val="00B0F0"/>
                </a:solidFill>
              </a:rPr>
              <a:t> ETKİLEYEN FAKTÖRLER</a:t>
            </a:r>
          </a:p>
          <a:p>
            <a:r>
              <a:rPr lang="en-US" sz="3000" b="1" dirty="0" err="1">
                <a:solidFill>
                  <a:srgbClr val="FF0000"/>
                </a:solidFill>
              </a:rPr>
              <a:t>Yaş</a:t>
            </a:r>
            <a:endParaRPr lang="en-US" sz="3000" b="1" dirty="0">
              <a:solidFill>
                <a:srgbClr val="FF0000"/>
              </a:solidFill>
            </a:endParaRPr>
          </a:p>
          <a:p>
            <a:pPr lvl="1"/>
            <a:r>
              <a:rPr lang="en-US" sz="2800" b="1" dirty="0">
                <a:solidFill>
                  <a:schemeClr val="tx1"/>
                </a:solidFill>
              </a:rPr>
              <a:t>40 Hz </a:t>
            </a:r>
            <a:r>
              <a:rPr lang="en-US" sz="2800" b="1" dirty="0" err="1">
                <a:solidFill>
                  <a:schemeClr val="tx1"/>
                </a:solidFill>
              </a:rPr>
              <a:t>Modülayon</a:t>
            </a:r>
            <a:r>
              <a:rPr lang="en-US" sz="2800" b="1" dirty="0">
                <a:solidFill>
                  <a:schemeClr val="tx1"/>
                </a:solidFill>
              </a:rPr>
              <a:t> </a:t>
            </a:r>
            <a:r>
              <a:rPr lang="en-US" sz="2800" b="1" dirty="0" err="1">
                <a:solidFill>
                  <a:schemeClr val="tx1"/>
                </a:solidFill>
              </a:rPr>
              <a:t>frekansı</a:t>
            </a:r>
            <a:r>
              <a:rPr lang="en-US" sz="2800" b="1" dirty="0">
                <a:solidFill>
                  <a:schemeClr val="tx1"/>
                </a:solidFill>
              </a:rPr>
              <a:t> 14 </a:t>
            </a:r>
            <a:r>
              <a:rPr lang="en-US" sz="2800" b="1" dirty="0" err="1">
                <a:solidFill>
                  <a:schemeClr val="tx1"/>
                </a:solidFill>
              </a:rPr>
              <a:t>yaşına</a:t>
            </a:r>
            <a:r>
              <a:rPr lang="en-US" sz="2800" b="1" dirty="0">
                <a:solidFill>
                  <a:schemeClr val="tx1"/>
                </a:solidFill>
              </a:rPr>
              <a:t> </a:t>
            </a:r>
            <a:r>
              <a:rPr lang="en-US" sz="2800" b="1" dirty="0" err="1">
                <a:solidFill>
                  <a:schemeClr val="tx1"/>
                </a:solidFill>
              </a:rPr>
              <a:t>kadar</a:t>
            </a:r>
            <a:r>
              <a:rPr lang="en-US" sz="2800" b="1" dirty="0">
                <a:solidFill>
                  <a:schemeClr val="tx1"/>
                </a:solidFill>
              </a:rPr>
              <a:t> </a:t>
            </a:r>
            <a:r>
              <a:rPr lang="en-US" sz="2800" b="1" dirty="0" err="1">
                <a:solidFill>
                  <a:schemeClr val="tx1"/>
                </a:solidFill>
              </a:rPr>
              <a:t>anlamlı</a:t>
            </a:r>
            <a:r>
              <a:rPr lang="en-US" sz="2800" b="1" dirty="0">
                <a:solidFill>
                  <a:schemeClr val="tx1"/>
                </a:solidFill>
              </a:rPr>
              <a:t> </a:t>
            </a:r>
            <a:r>
              <a:rPr lang="en-US" sz="2800" b="1" dirty="0" err="1">
                <a:solidFill>
                  <a:schemeClr val="tx1"/>
                </a:solidFill>
              </a:rPr>
              <a:t>kabul</a:t>
            </a:r>
            <a:r>
              <a:rPr lang="en-US" sz="2800" b="1" dirty="0">
                <a:solidFill>
                  <a:schemeClr val="tx1"/>
                </a:solidFill>
              </a:rPr>
              <a:t> </a:t>
            </a:r>
            <a:r>
              <a:rPr lang="en-US" sz="2800" b="1" dirty="0" err="1">
                <a:solidFill>
                  <a:schemeClr val="tx1"/>
                </a:solidFill>
              </a:rPr>
              <a:t>edilmemektedir</a:t>
            </a:r>
            <a:r>
              <a:rPr lang="en-US" sz="2800" b="1" dirty="0">
                <a:solidFill>
                  <a:schemeClr val="tx1"/>
                </a:solidFill>
              </a:rPr>
              <a:t>.</a:t>
            </a:r>
          </a:p>
          <a:p>
            <a:pPr lvl="1"/>
            <a:r>
              <a:rPr lang="en-US" sz="2800" b="1" dirty="0" err="1">
                <a:solidFill>
                  <a:schemeClr val="tx1"/>
                </a:solidFill>
              </a:rPr>
              <a:t>Yaşamın</a:t>
            </a:r>
            <a:r>
              <a:rPr lang="en-US" sz="2800" b="1" dirty="0">
                <a:solidFill>
                  <a:schemeClr val="tx1"/>
                </a:solidFill>
              </a:rPr>
              <a:t> ilk </a:t>
            </a:r>
            <a:r>
              <a:rPr lang="en-US" sz="2800" b="1" dirty="0" err="1">
                <a:solidFill>
                  <a:schemeClr val="tx1"/>
                </a:solidFill>
              </a:rPr>
              <a:t>döneminde</a:t>
            </a:r>
            <a:r>
              <a:rPr lang="en-US" sz="2800" b="1" dirty="0">
                <a:solidFill>
                  <a:schemeClr val="tx1"/>
                </a:solidFill>
              </a:rPr>
              <a:t> 40 Hz </a:t>
            </a:r>
            <a:r>
              <a:rPr lang="en-US" sz="2800" b="1" dirty="0" err="1">
                <a:solidFill>
                  <a:schemeClr val="tx1"/>
                </a:solidFill>
              </a:rPr>
              <a:t>Modülayon</a:t>
            </a:r>
            <a:r>
              <a:rPr lang="en-US" sz="2800" b="1" dirty="0">
                <a:solidFill>
                  <a:schemeClr val="tx1"/>
                </a:solidFill>
              </a:rPr>
              <a:t> </a:t>
            </a:r>
            <a:r>
              <a:rPr lang="en-US" sz="2800" b="1" dirty="0" err="1">
                <a:solidFill>
                  <a:schemeClr val="tx1"/>
                </a:solidFill>
              </a:rPr>
              <a:t>frekansı</a:t>
            </a:r>
            <a:r>
              <a:rPr lang="en-US" sz="2800" b="1" dirty="0">
                <a:solidFill>
                  <a:schemeClr val="tx1"/>
                </a:solidFill>
              </a:rPr>
              <a:t> </a:t>
            </a:r>
            <a:r>
              <a:rPr lang="en-US" sz="2800" b="1" dirty="0" err="1">
                <a:solidFill>
                  <a:schemeClr val="tx1"/>
                </a:solidFill>
              </a:rPr>
              <a:t>hızlı</a:t>
            </a:r>
            <a:r>
              <a:rPr lang="en-US" sz="2800" b="1" dirty="0">
                <a:solidFill>
                  <a:schemeClr val="tx1"/>
                </a:solidFill>
              </a:rPr>
              <a:t> </a:t>
            </a:r>
            <a:r>
              <a:rPr lang="en-US" sz="2800" b="1" dirty="0" err="1">
                <a:solidFill>
                  <a:schemeClr val="tx1"/>
                </a:solidFill>
              </a:rPr>
              <a:t>bir</a:t>
            </a:r>
            <a:r>
              <a:rPr lang="en-US" sz="2800" b="1" dirty="0">
                <a:solidFill>
                  <a:schemeClr val="tx1"/>
                </a:solidFill>
              </a:rPr>
              <a:t> </a:t>
            </a:r>
            <a:r>
              <a:rPr lang="en-US" sz="2800" b="1" dirty="0" err="1">
                <a:solidFill>
                  <a:schemeClr val="tx1"/>
                </a:solidFill>
              </a:rPr>
              <a:t>artış</a:t>
            </a:r>
            <a:r>
              <a:rPr lang="en-US" sz="2800" b="1" dirty="0">
                <a:solidFill>
                  <a:schemeClr val="tx1"/>
                </a:solidFill>
              </a:rPr>
              <a:t> </a:t>
            </a:r>
            <a:r>
              <a:rPr lang="en-US" sz="2800" b="1" dirty="0" err="1">
                <a:solidFill>
                  <a:schemeClr val="tx1"/>
                </a:solidFill>
              </a:rPr>
              <a:t>dönemi</a:t>
            </a:r>
            <a:r>
              <a:rPr lang="en-US" sz="2800" b="1" dirty="0">
                <a:solidFill>
                  <a:schemeClr val="tx1"/>
                </a:solidFill>
              </a:rPr>
              <a:t> </a:t>
            </a:r>
            <a:r>
              <a:rPr lang="en-US" sz="2800" b="1" dirty="0" err="1">
                <a:solidFill>
                  <a:schemeClr val="tx1"/>
                </a:solidFill>
              </a:rPr>
              <a:t>yaşamaktadır</a:t>
            </a:r>
            <a:r>
              <a:rPr lang="en-US" sz="2800" b="1" dirty="0">
                <a:solidFill>
                  <a:schemeClr val="tx1"/>
                </a:solidFill>
              </a:rPr>
              <a:t> </a:t>
            </a:r>
            <a:r>
              <a:rPr lang="en-US" sz="2800" b="1" dirty="0" err="1">
                <a:solidFill>
                  <a:schemeClr val="tx1"/>
                </a:solidFill>
              </a:rPr>
              <a:t>ve</a:t>
            </a:r>
            <a:r>
              <a:rPr lang="en-US" sz="2800" b="1" dirty="0">
                <a:solidFill>
                  <a:schemeClr val="tx1"/>
                </a:solidFill>
              </a:rPr>
              <a:t> </a:t>
            </a:r>
            <a:r>
              <a:rPr lang="en-US" sz="2800" b="1" dirty="0" err="1">
                <a:solidFill>
                  <a:schemeClr val="tx1"/>
                </a:solidFill>
              </a:rPr>
              <a:t>tekrarlayan</a:t>
            </a:r>
            <a:r>
              <a:rPr lang="en-US" sz="2800" b="1" dirty="0">
                <a:solidFill>
                  <a:schemeClr val="tx1"/>
                </a:solidFill>
              </a:rPr>
              <a:t> </a:t>
            </a:r>
            <a:r>
              <a:rPr lang="en-US" sz="2800" b="1" dirty="0" err="1">
                <a:solidFill>
                  <a:schemeClr val="tx1"/>
                </a:solidFill>
              </a:rPr>
              <a:t>testler</a:t>
            </a:r>
            <a:r>
              <a:rPr lang="en-US" sz="2800" b="1" dirty="0">
                <a:solidFill>
                  <a:schemeClr val="tx1"/>
                </a:solidFill>
              </a:rPr>
              <a:t> </a:t>
            </a:r>
            <a:r>
              <a:rPr lang="en-US" sz="2800" b="1" dirty="0" err="1">
                <a:solidFill>
                  <a:schemeClr val="tx1"/>
                </a:solidFill>
              </a:rPr>
              <a:t>yapmak</a:t>
            </a:r>
            <a:r>
              <a:rPr lang="en-US" sz="2800" b="1" dirty="0">
                <a:solidFill>
                  <a:schemeClr val="tx1"/>
                </a:solidFill>
              </a:rPr>
              <a:t> </a:t>
            </a:r>
            <a:r>
              <a:rPr lang="en-US" sz="2800" b="1" dirty="0" err="1">
                <a:solidFill>
                  <a:schemeClr val="tx1"/>
                </a:solidFill>
              </a:rPr>
              <a:t>yenidoğalarda</a:t>
            </a:r>
            <a:r>
              <a:rPr lang="en-US" sz="2800" b="1" dirty="0">
                <a:solidFill>
                  <a:schemeClr val="tx1"/>
                </a:solidFill>
              </a:rPr>
              <a:t> </a:t>
            </a:r>
            <a:r>
              <a:rPr lang="en-US" sz="2800" b="1" dirty="0" err="1">
                <a:solidFill>
                  <a:schemeClr val="tx1"/>
                </a:solidFill>
              </a:rPr>
              <a:t>anlamlı</a:t>
            </a:r>
            <a:r>
              <a:rPr lang="en-US" sz="2800" b="1" dirty="0">
                <a:solidFill>
                  <a:schemeClr val="tx1"/>
                </a:solidFill>
              </a:rPr>
              <a:t> </a:t>
            </a:r>
            <a:r>
              <a:rPr lang="en-US" sz="2800" b="1" dirty="0" err="1">
                <a:solidFill>
                  <a:schemeClr val="tx1"/>
                </a:solidFill>
              </a:rPr>
              <a:t>olmaktadır</a:t>
            </a:r>
            <a:r>
              <a:rPr lang="en-US" sz="2800" b="1" dirty="0">
                <a:solidFill>
                  <a:schemeClr val="tx1"/>
                </a:solidFill>
              </a:rPr>
              <a:t>. Bu </a:t>
            </a:r>
            <a:r>
              <a:rPr lang="en-US" sz="2800" b="1" dirty="0" err="1">
                <a:solidFill>
                  <a:schemeClr val="tx1"/>
                </a:solidFill>
              </a:rPr>
              <a:t>yüzden</a:t>
            </a:r>
            <a:r>
              <a:rPr lang="en-US" sz="2800" b="1" dirty="0">
                <a:solidFill>
                  <a:schemeClr val="tx1"/>
                </a:solidFill>
              </a:rPr>
              <a:t> ilk 4-8 </a:t>
            </a:r>
            <a:r>
              <a:rPr lang="en-US" sz="2800" b="1" dirty="0" err="1">
                <a:solidFill>
                  <a:schemeClr val="tx1"/>
                </a:solidFill>
              </a:rPr>
              <a:t>haftada</a:t>
            </a:r>
            <a:r>
              <a:rPr lang="en-US" sz="2800" b="1" dirty="0">
                <a:solidFill>
                  <a:schemeClr val="tx1"/>
                </a:solidFill>
              </a:rPr>
              <a:t> </a:t>
            </a:r>
            <a:r>
              <a:rPr lang="en-US" sz="2800" b="1" dirty="0" err="1">
                <a:solidFill>
                  <a:schemeClr val="tx1"/>
                </a:solidFill>
              </a:rPr>
              <a:t>testin</a:t>
            </a:r>
            <a:r>
              <a:rPr lang="en-US" sz="2800" b="1" dirty="0">
                <a:solidFill>
                  <a:schemeClr val="tx1"/>
                </a:solidFill>
              </a:rPr>
              <a:t> </a:t>
            </a:r>
            <a:r>
              <a:rPr lang="en-US" sz="2800" b="1" dirty="0" err="1">
                <a:solidFill>
                  <a:schemeClr val="tx1"/>
                </a:solidFill>
              </a:rPr>
              <a:t>yapılması</a:t>
            </a:r>
            <a:r>
              <a:rPr lang="en-US" sz="2800" b="1" dirty="0">
                <a:solidFill>
                  <a:schemeClr val="tx1"/>
                </a:solidFill>
              </a:rPr>
              <a:t> </a:t>
            </a:r>
            <a:r>
              <a:rPr lang="en-US" sz="2800" b="1" dirty="0" err="1">
                <a:solidFill>
                  <a:schemeClr val="tx1"/>
                </a:solidFill>
              </a:rPr>
              <a:t>testin</a:t>
            </a:r>
            <a:r>
              <a:rPr lang="en-US" sz="2800" b="1" dirty="0">
                <a:solidFill>
                  <a:schemeClr val="tx1"/>
                </a:solidFill>
              </a:rPr>
              <a:t> </a:t>
            </a:r>
            <a:r>
              <a:rPr lang="en-US" sz="2800" b="1" dirty="0" err="1">
                <a:solidFill>
                  <a:schemeClr val="tx1"/>
                </a:solidFill>
              </a:rPr>
              <a:t>değerini</a:t>
            </a:r>
            <a:r>
              <a:rPr lang="en-US" sz="2800" b="1" dirty="0">
                <a:solidFill>
                  <a:schemeClr val="tx1"/>
                </a:solidFill>
              </a:rPr>
              <a:t> </a:t>
            </a:r>
            <a:r>
              <a:rPr lang="en-US" sz="2800" b="1" dirty="0" err="1">
                <a:solidFill>
                  <a:schemeClr val="tx1"/>
                </a:solidFill>
              </a:rPr>
              <a:t>arttırır</a:t>
            </a:r>
            <a:r>
              <a:rPr lang="en-US" sz="2800" b="1" dirty="0">
                <a:solidFill>
                  <a:schemeClr val="tx1"/>
                </a:solidFill>
              </a:rPr>
              <a:t>.</a:t>
            </a:r>
          </a:p>
        </p:txBody>
      </p:sp>
    </p:spTree>
    <p:extLst>
      <p:ext uri="{BB962C8B-B14F-4D97-AF65-F5344CB8AC3E}">
        <p14:creationId xmlns:p14="http://schemas.microsoft.com/office/powerpoint/2010/main" val="283982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1132553" y="2312432"/>
            <a:ext cx="5534062" cy="3732028"/>
          </a:xfrm>
        </p:spPr>
        <p:txBody>
          <a:bodyPr>
            <a:normAutofit/>
          </a:bodyPr>
          <a:lstStyle/>
          <a:p>
            <a:pPr marL="0" indent="0">
              <a:buNone/>
            </a:pPr>
            <a:r>
              <a:rPr lang="tr-TR" sz="2800" dirty="0">
                <a:solidFill>
                  <a:srgbClr val="7030A0"/>
                </a:solidFill>
              </a:rPr>
              <a:t>SİNİR HÜCRESİ VE FİZYOLOJİSİ</a:t>
            </a:r>
          </a:p>
          <a:p>
            <a:pPr marL="0" indent="0" algn="ctr">
              <a:buNone/>
            </a:pPr>
            <a:r>
              <a:rPr lang="tr-TR" sz="36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Nöronlar</a:t>
            </a:r>
          </a:p>
          <a:p>
            <a:pPr marL="0" indent="0" algn="ctr">
              <a:buNone/>
            </a:pPr>
            <a:r>
              <a:rPr lang="tr-TR" sz="2800" u="sng" dirty="0">
                <a:solidFill>
                  <a:schemeClr val="tx1"/>
                </a:solidFill>
              </a:rPr>
              <a:t>SOMA, DENDRİT ve AKSON </a:t>
            </a:r>
            <a:r>
              <a:rPr lang="tr-TR" sz="2800" dirty="0">
                <a:solidFill>
                  <a:schemeClr val="tx1"/>
                </a:solidFill>
              </a:rPr>
              <a:t>denilen üç ana kısımdan oluşur</a:t>
            </a:r>
          </a:p>
        </p:txBody>
      </p:sp>
      <p:pic>
        <p:nvPicPr>
          <p:cNvPr id="2" name="Resim 1"/>
          <p:cNvPicPr>
            <a:picLocks noChangeAspect="1"/>
          </p:cNvPicPr>
          <p:nvPr/>
        </p:nvPicPr>
        <p:blipFill>
          <a:blip r:embed="rId2"/>
          <a:stretch>
            <a:fillRect/>
          </a:stretch>
        </p:blipFill>
        <p:spPr>
          <a:xfrm>
            <a:off x="6956464" y="2312432"/>
            <a:ext cx="4548148" cy="3173967"/>
          </a:xfrm>
          <a:prstGeom prst="rect">
            <a:avLst/>
          </a:prstGeom>
        </p:spPr>
      </p:pic>
    </p:spTree>
    <p:extLst>
      <p:ext uri="{BB962C8B-B14F-4D97-AF65-F5344CB8AC3E}">
        <p14:creationId xmlns:p14="http://schemas.microsoft.com/office/powerpoint/2010/main" val="40191691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8"/>
            <a:ext cx="8911687" cy="1477645"/>
          </a:xfrm>
        </p:spPr>
        <p:txBody>
          <a:bodyPr>
            <a:normAutofit/>
          </a:bodyPr>
          <a:lstStyle/>
          <a:p>
            <a:pPr algn="ctr"/>
            <a:r>
              <a:rPr lang="tr-TR" sz="4800" b="1" u="sng" dirty="0">
                <a:solidFill>
                  <a:srgbClr val="7030A0"/>
                </a:solidFill>
              </a:rPr>
              <a:t>ELEKTRİKSEL ODYOMETRİ</a:t>
            </a:r>
            <a:br>
              <a:rPr lang="tr-TR" sz="5400" b="1" u="sng" dirty="0">
                <a:solidFill>
                  <a:srgbClr val="7030A0"/>
                </a:solidFill>
              </a:rPr>
            </a:br>
            <a:r>
              <a:rPr lang="tr-TR" sz="4000" b="1" dirty="0">
                <a:solidFill>
                  <a:srgbClr val="FF0000"/>
                </a:solidFill>
              </a:rPr>
              <a:t>ASSR</a:t>
            </a:r>
          </a:p>
        </p:txBody>
      </p:sp>
      <p:sp>
        <p:nvSpPr>
          <p:cNvPr id="5" name="İçerik Yer Tutucusu 4"/>
          <p:cNvSpPr>
            <a:spLocks noGrp="1"/>
          </p:cNvSpPr>
          <p:nvPr>
            <p:ph idx="1"/>
          </p:nvPr>
        </p:nvSpPr>
        <p:spPr>
          <a:xfrm>
            <a:off x="813577" y="1937982"/>
            <a:ext cx="9640608" cy="4599296"/>
          </a:xfrm>
        </p:spPr>
        <p:txBody>
          <a:bodyPr>
            <a:normAutofit/>
          </a:bodyPr>
          <a:lstStyle/>
          <a:p>
            <a:pPr marL="0" indent="0" algn="ctr">
              <a:buNone/>
            </a:pPr>
            <a:r>
              <a:rPr lang="en-US" sz="3000" b="1" dirty="0">
                <a:solidFill>
                  <a:srgbClr val="00B0F0"/>
                </a:solidFill>
              </a:rPr>
              <a:t>	</a:t>
            </a:r>
            <a:r>
              <a:rPr lang="en-US" sz="3000" b="1" dirty="0" err="1">
                <a:solidFill>
                  <a:srgbClr val="00B0F0"/>
                </a:solidFill>
              </a:rPr>
              <a:t>ASSR’yi</a:t>
            </a:r>
            <a:r>
              <a:rPr lang="en-US" sz="3000" b="1" dirty="0">
                <a:solidFill>
                  <a:srgbClr val="00B0F0"/>
                </a:solidFill>
              </a:rPr>
              <a:t> ETKİLEYEN FAKTÖRLER</a:t>
            </a:r>
          </a:p>
          <a:p>
            <a:r>
              <a:rPr lang="en-US" sz="3000" b="1" dirty="0" err="1">
                <a:solidFill>
                  <a:srgbClr val="FF0000"/>
                </a:solidFill>
              </a:rPr>
              <a:t>Uyku</a:t>
            </a:r>
            <a:endParaRPr lang="en-US" sz="3000" b="1" dirty="0">
              <a:solidFill>
                <a:srgbClr val="FF0000"/>
              </a:solidFill>
            </a:endParaRPr>
          </a:p>
          <a:p>
            <a:pPr lvl="1"/>
            <a:r>
              <a:rPr lang="en-US" sz="2800" b="1" dirty="0" err="1">
                <a:solidFill>
                  <a:schemeClr val="tx1"/>
                </a:solidFill>
              </a:rPr>
              <a:t>Erişkinlerde</a:t>
            </a:r>
            <a:r>
              <a:rPr lang="en-US" sz="2800" b="1" dirty="0">
                <a:solidFill>
                  <a:schemeClr val="tx1"/>
                </a:solidFill>
              </a:rPr>
              <a:t> 80 Hz </a:t>
            </a:r>
            <a:r>
              <a:rPr lang="en-US" sz="2800" b="1" dirty="0" err="1">
                <a:solidFill>
                  <a:schemeClr val="tx1"/>
                </a:solidFill>
              </a:rPr>
              <a:t>cevaplarını</a:t>
            </a:r>
            <a:r>
              <a:rPr lang="en-US" sz="2800" b="1" dirty="0">
                <a:solidFill>
                  <a:schemeClr val="tx1"/>
                </a:solidFill>
              </a:rPr>
              <a:t> </a:t>
            </a:r>
            <a:r>
              <a:rPr lang="en-US" sz="2800" b="1" dirty="0" err="1">
                <a:solidFill>
                  <a:schemeClr val="tx1"/>
                </a:solidFill>
              </a:rPr>
              <a:t>uyanık</a:t>
            </a:r>
            <a:r>
              <a:rPr lang="en-US" sz="2800" b="1" dirty="0">
                <a:solidFill>
                  <a:schemeClr val="tx1"/>
                </a:solidFill>
              </a:rPr>
              <a:t> </a:t>
            </a:r>
            <a:r>
              <a:rPr lang="en-US" sz="2800" b="1" dirty="0" err="1">
                <a:solidFill>
                  <a:schemeClr val="tx1"/>
                </a:solidFill>
              </a:rPr>
              <a:t>iken</a:t>
            </a:r>
            <a:r>
              <a:rPr lang="en-US" sz="2800" b="1" dirty="0">
                <a:solidFill>
                  <a:schemeClr val="tx1"/>
                </a:solidFill>
              </a:rPr>
              <a:t> </a:t>
            </a:r>
            <a:r>
              <a:rPr lang="en-US" sz="2800" b="1" dirty="0" err="1">
                <a:solidFill>
                  <a:schemeClr val="tx1"/>
                </a:solidFill>
              </a:rPr>
              <a:t>tespit</a:t>
            </a:r>
            <a:r>
              <a:rPr lang="en-US" sz="2800" b="1" dirty="0">
                <a:solidFill>
                  <a:schemeClr val="tx1"/>
                </a:solidFill>
              </a:rPr>
              <a:t> </a:t>
            </a:r>
            <a:r>
              <a:rPr lang="en-US" sz="2800" b="1" dirty="0" err="1">
                <a:solidFill>
                  <a:schemeClr val="tx1"/>
                </a:solidFill>
              </a:rPr>
              <a:t>etmek</a:t>
            </a:r>
            <a:r>
              <a:rPr lang="en-US" sz="2800" b="1" dirty="0">
                <a:solidFill>
                  <a:schemeClr val="tx1"/>
                </a:solidFill>
              </a:rPr>
              <a:t> </a:t>
            </a:r>
            <a:r>
              <a:rPr lang="en-US" sz="2800" b="1" dirty="0" err="1">
                <a:solidFill>
                  <a:schemeClr val="tx1"/>
                </a:solidFill>
              </a:rPr>
              <a:t>daha</a:t>
            </a:r>
            <a:r>
              <a:rPr lang="en-US" sz="2800" b="1" dirty="0">
                <a:solidFill>
                  <a:schemeClr val="tx1"/>
                </a:solidFill>
              </a:rPr>
              <a:t> </a:t>
            </a:r>
            <a:r>
              <a:rPr lang="en-US" sz="2800" b="1" dirty="0" err="1">
                <a:solidFill>
                  <a:schemeClr val="tx1"/>
                </a:solidFill>
              </a:rPr>
              <a:t>güç</a:t>
            </a:r>
            <a:r>
              <a:rPr lang="en-US" sz="2800" b="1" dirty="0">
                <a:solidFill>
                  <a:schemeClr val="tx1"/>
                </a:solidFill>
              </a:rPr>
              <a:t> </a:t>
            </a:r>
            <a:r>
              <a:rPr lang="en-US" sz="2800" b="1" dirty="0" err="1">
                <a:solidFill>
                  <a:schemeClr val="tx1"/>
                </a:solidFill>
              </a:rPr>
              <a:t>olmaktadır</a:t>
            </a:r>
            <a:r>
              <a:rPr lang="en-US" sz="2800" b="1" dirty="0">
                <a:solidFill>
                  <a:schemeClr val="tx1"/>
                </a:solidFill>
              </a:rPr>
              <a:t>.</a:t>
            </a:r>
          </a:p>
          <a:p>
            <a:pPr lvl="1"/>
            <a:r>
              <a:rPr lang="en-US" sz="2800" b="1" dirty="0" err="1">
                <a:solidFill>
                  <a:schemeClr val="tx1"/>
                </a:solidFill>
              </a:rPr>
              <a:t>Uyanık</a:t>
            </a:r>
            <a:r>
              <a:rPr lang="en-US" sz="2800" b="1" dirty="0">
                <a:solidFill>
                  <a:schemeClr val="tx1"/>
                </a:solidFill>
              </a:rPr>
              <a:t> </a:t>
            </a:r>
            <a:r>
              <a:rPr lang="en-US" sz="2800" b="1" dirty="0" err="1">
                <a:solidFill>
                  <a:schemeClr val="tx1"/>
                </a:solidFill>
              </a:rPr>
              <a:t>erişkinde</a:t>
            </a:r>
            <a:r>
              <a:rPr lang="en-US" sz="2800" b="1" dirty="0">
                <a:solidFill>
                  <a:schemeClr val="tx1"/>
                </a:solidFill>
              </a:rPr>
              <a:t> 40 Hz </a:t>
            </a:r>
            <a:r>
              <a:rPr lang="en-US" sz="2800" b="1" dirty="0" err="1">
                <a:solidFill>
                  <a:schemeClr val="tx1"/>
                </a:solidFill>
              </a:rPr>
              <a:t>cevabın</a:t>
            </a:r>
            <a:r>
              <a:rPr lang="en-US" sz="2800" b="1" dirty="0">
                <a:solidFill>
                  <a:schemeClr val="tx1"/>
                </a:solidFill>
              </a:rPr>
              <a:t> </a:t>
            </a:r>
            <a:r>
              <a:rPr lang="en-US" sz="2800" b="1" dirty="0" err="1">
                <a:solidFill>
                  <a:schemeClr val="tx1"/>
                </a:solidFill>
              </a:rPr>
              <a:t>amplitüdleri</a:t>
            </a:r>
            <a:r>
              <a:rPr lang="en-US" sz="2800" b="1" dirty="0">
                <a:solidFill>
                  <a:schemeClr val="tx1"/>
                </a:solidFill>
              </a:rPr>
              <a:t> </a:t>
            </a:r>
            <a:r>
              <a:rPr lang="en-US" sz="2800" b="1" dirty="0" err="1">
                <a:solidFill>
                  <a:schemeClr val="tx1"/>
                </a:solidFill>
              </a:rPr>
              <a:t>azalmaktadır</a:t>
            </a:r>
            <a:r>
              <a:rPr lang="en-US" sz="2800" b="1" dirty="0">
                <a:solidFill>
                  <a:schemeClr val="tx1"/>
                </a:solidFill>
              </a:rPr>
              <a:t>.</a:t>
            </a:r>
          </a:p>
          <a:p>
            <a:pPr lvl="1"/>
            <a:r>
              <a:rPr lang="en-US" sz="2800" b="1" dirty="0" err="1">
                <a:solidFill>
                  <a:schemeClr val="tx1"/>
                </a:solidFill>
              </a:rPr>
              <a:t>Yenidoğanlarda</a:t>
            </a:r>
            <a:r>
              <a:rPr lang="en-US" sz="2800" b="1" dirty="0">
                <a:solidFill>
                  <a:schemeClr val="tx1"/>
                </a:solidFill>
              </a:rPr>
              <a:t> </a:t>
            </a:r>
            <a:r>
              <a:rPr lang="en-US" sz="2800" b="1" dirty="0" err="1">
                <a:solidFill>
                  <a:schemeClr val="tx1"/>
                </a:solidFill>
              </a:rPr>
              <a:t>iç</a:t>
            </a:r>
            <a:r>
              <a:rPr lang="en-US" sz="2800" b="1" dirty="0">
                <a:solidFill>
                  <a:schemeClr val="tx1"/>
                </a:solidFill>
              </a:rPr>
              <a:t> </a:t>
            </a:r>
            <a:r>
              <a:rPr lang="en-US" sz="2800" b="1" dirty="0" err="1">
                <a:solidFill>
                  <a:schemeClr val="tx1"/>
                </a:solidFill>
              </a:rPr>
              <a:t>gürültünün</a:t>
            </a:r>
            <a:r>
              <a:rPr lang="en-US" sz="2800" b="1" dirty="0">
                <a:solidFill>
                  <a:schemeClr val="tx1"/>
                </a:solidFill>
              </a:rPr>
              <a:t> </a:t>
            </a:r>
            <a:r>
              <a:rPr lang="en-US" sz="2800" b="1" dirty="0" err="1">
                <a:solidFill>
                  <a:schemeClr val="tx1"/>
                </a:solidFill>
              </a:rPr>
              <a:t>yüksek</a:t>
            </a:r>
            <a:r>
              <a:rPr lang="en-US" sz="2800" b="1" dirty="0">
                <a:solidFill>
                  <a:schemeClr val="tx1"/>
                </a:solidFill>
              </a:rPr>
              <a:t> </a:t>
            </a:r>
            <a:r>
              <a:rPr lang="en-US" sz="2800" b="1" dirty="0" err="1">
                <a:solidFill>
                  <a:schemeClr val="tx1"/>
                </a:solidFill>
              </a:rPr>
              <a:t>olması</a:t>
            </a:r>
            <a:r>
              <a:rPr lang="en-US" sz="2800" b="1" dirty="0">
                <a:solidFill>
                  <a:schemeClr val="tx1"/>
                </a:solidFill>
              </a:rPr>
              <a:t> </a:t>
            </a:r>
            <a:r>
              <a:rPr lang="en-US" sz="2800" b="1" dirty="0" err="1">
                <a:solidFill>
                  <a:schemeClr val="tx1"/>
                </a:solidFill>
              </a:rPr>
              <a:t>sebebiyle</a:t>
            </a:r>
            <a:r>
              <a:rPr lang="en-US" sz="2800" b="1" dirty="0">
                <a:solidFill>
                  <a:schemeClr val="tx1"/>
                </a:solidFill>
              </a:rPr>
              <a:t> ASSR </a:t>
            </a:r>
            <a:r>
              <a:rPr lang="en-US" sz="2800" b="1" dirty="0" err="1">
                <a:solidFill>
                  <a:schemeClr val="tx1"/>
                </a:solidFill>
              </a:rPr>
              <a:t>cevaplarını</a:t>
            </a:r>
            <a:r>
              <a:rPr lang="en-US" sz="2800" b="1" dirty="0">
                <a:solidFill>
                  <a:schemeClr val="tx1"/>
                </a:solidFill>
              </a:rPr>
              <a:t> </a:t>
            </a:r>
            <a:r>
              <a:rPr lang="en-US" sz="2800" b="1" dirty="0" err="1">
                <a:solidFill>
                  <a:schemeClr val="tx1"/>
                </a:solidFill>
              </a:rPr>
              <a:t>tespit</a:t>
            </a:r>
            <a:r>
              <a:rPr lang="en-US" sz="2800" b="1" dirty="0">
                <a:solidFill>
                  <a:schemeClr val="tx1"/>
                </a:solidFill>
              </a:rPr>
              <a:t> </a:t>
            </a:r>
            <a:r>
              <a:rPr lang="en-US" sz="2800" b="1" dirty="0" err="1">
                <a:solidFill>
                  <a:schemeClr val="tx1"/>
                </a:solidFill>
              </a:rPr>
              <a:t>etmek</a:t>
            </a:r>
            <a:r>
              <a:rPr lang="en-US" sz="2800" b="1" dirty="0">
                <a:solidFill>
                  <a:schemeClr val="tx1"/>
                </a:solidFill>
              </a:rPr>
              <a:t> </a:t>
            </a:r>
            <a:r>
              <a:rPr lang="en-US" sz="2800" b="1" dirty="0" err="1">
                <a:solidFill>
                  <a:schemeClr val="tx1"/>
                </a:solidFill>
              </a:rPr>
              <a:t>güçleşmektedir</a:t>
            </a:r>
            <a:r>
              <a:rPr lang="en-US" sz="2800" b="1" dirty="0">
                <a:solidFill>
                  <a:schemeClr val="tx1"/>
                </a:solidFill>
              </a:rPr>
              <a:t>.</a:t>
            </a:r>
          </a:p>
        </p:txBody>
      </p:sp>
    </p:spTree>
    <p:extLst>
      <p:ext uri="{BB962C8B-B14F-4D97-AF65-F5344CB8AC3E}">
        <p14:creationId xmlns:p14="http://schemas.microsoft.com/office/powerpoint/2010/main" val="11897828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8"/>
            <a:ext cx="8911687" cy="1477645"/>
          </a:xfrm>
        </p:spPr>
        <p:txBody>
          <a:bodyPr>
            <a:normAutofit/>
          </a:bodyPr>
          <a:lstStyle/>
          <a:p>
            <a:pPr algn="ctr"/>
            <a:r>
              <a:rPr lang="tr-TR" sz="4800" b="1" u="sng" dirty="0">
                <a:solidFill>
                  <a:srgbClr val="7030A0"/>
                </a:solidFill>
              </a:rPr>
              <a:t>ELEKTRİKSEL ODYOMETRİ</a:t>
            </a:r>
            <a:br>
              <a:rPr lang="tr-TR" sz="5400" b="1" u="sng" dirty="0">
                <a:solidFill>
                  <a:srgbClr val="7030A0"/>
                </a:solidFill>
              </a:rPr>
            </a:br>
            <a:r>
              <a:rPr lang="tr-TR" sz="4000" b="1" dirty="0">
                <a:solidFill>
                  <a:srgbClr val="FF0000"/>
                </a:solidFill>
              </a:rPr>
              <a:t>ASSR</a:t>
            </a:r>
          </a:p>
        </p:txBody>
      </p:sp>
      <p:sp>
        <p:nvSpPr>
          <p:cNvPr id="5" name="İçerik Yer Tutucusu 4"/>
          <p:cNvSpPr>
            <a:spLocks noGrp="1"/>
          </p:cNvSpPr>
          <p:nvPr>
            <p:ph idx="1"/>
          </p:nvPr>
        </p:nvSpPr>
        <p:spPr>
          <a:xfrm>
            <a:off x="813577" y="1937982"/>
            <a:ext cx="9640608" cy="4599296"/>
          </a:xfrm>
        </p:spPr>
        <p:txBody>
          <a:bodyPr>
            <a:normAutofit/>
          </a:bodyPr>
          <a:lstStyle/>
          <a:p>
            <a:pPr marL="0" indent="0" algn="ctr">
              <a:buNone/>
            </a:pPr>
            <a:r>
              <a:rPr lang="en-US" sz="3000" b="1" dirty="0">
                <a:solidFill>
                  <a:srgbClr val="00B0F0"/>
                </a:solidFill>
              </a:rPr>
              <a:t>	</a:t>
            </a:r>
            <a:r>
              <a:rPr lang="en-US" sz="3000" b="1" dirty="0" err="1">
                <a:solidFill>
                  <a:srgbClr val="00B0F0"/>
                </a:solidFill>
              </a:rPr>
              <a:t>ASSR’yi</a:t>
            </a:r>
            <a:r>
              <a:rPr lang="en-US" sz="3000" b="1" dirty="0">
                <a:solidFill>
                  <a:srgbClr val="00B0F0"/>
                </a:solidFill>
              </a:rPr>
              <a:t> ETKİLEYEN FAKTÖRLER</a:t>
            </a:r>
          </a:p>
          <a:p>
            <a:r>
              <a:rPr lang="en-US" sz="3000" b="1" dirty="0" err="1">
                <a:solidFill>
                  <a:srgbClr val="FF0000"/>
                </a:solidFill>
              </a:rPr>
              <a:t>Uyku</a:t>
            </a:r>
            <a:endParaRPr lang="en-US" sz="3000" b="1" dirty="0">
              <a:solidFill>
                <a:srgbClr val="FF0000"/>
              </a:solidFill>
            </a:endParaRPr>
          </a:p>
          <a:p>
            <a:pPr lvl="1"/>
            <a:r>
              <a:rPr lang="en-US" sz="2800" b="1" dirty="0" err="1">
                <a:solidFill>
                  <a:schemeClr val="tx1"/>
                </a:solidFill>
              </a:rPr>
              <a:t>Erişkinlerde</a:t>
            </a:r>
            <a:r>
              <a:rPr lang="en-US" sz="2800" b="1" dirty="0">
                <a:solidFill>
                  <a:schemeClr val="tx1"/>
                </a:solidFill>
              </a:rPr>
              <a:t> 80 Hz </a:t>
            </a:r>
            <a:r>
              <a:rPr lang="en-US" sz="2800" b="1" dirty="0" err="1">
                <a:solidFill>
                  <a:schemeClr val="tx1"/>
                </a:solidFill>
              </a:rPr>
              <a:t>cevaplarını</a:t>
            </a:r>
            <a:r>
              <a:rPr lang="en-US" sz="2800" b="1" dirty="0">
                <a:solidFill>
                  <a:schemeClr val="tx1"/>
                </a:solidFill>
              </a:rPr>
              <a:t> </a:t>
            </a:r>
            <a:r>
              <a:rPr lang="en-US" sz="2800" b="1" dirty="0" err="1">
                <a:solidFill>
                  <a:schemeClr val="tx1"/>
                </a:solidFill>
              </a:rPr>
              <a:t>uyanık</a:t>
            </a:r>
            <a:r>
              <a:rPr lang="en-US" sz="2800" b="1" dirty="0">
                <a:solidFill>
                  <a:schemeClr val="tx1"/>
                </a:solidFill>
              </a:rPr>
              <a:t> </a:t>
            </a:r>
            <a:r>
              <a:rPr lang="en-US" sz="2800" b="1" dirty="0" err="1">
                <a:solidFill>
                  <a:schemeClr val="tx1"/>
                </a:solidFill>
              </a:rPr>
              <a:t>iken</a:t>
            </a:r>
            <a:r>
              <a:rPr lang="en-US" sz="2800" b="1" dirty="0">
                <a:solidFill>
                  <a:schemeClr val="tx1"/>
                </a:solidFill>
              </a:rPr>
              <a:t> </a:t>
            </a:r>
            <a:r>
              <a:rPr lang="en-US" sz="2800" b="1" dirty="0" err="1">
                <a:solidFill>
                  <a:schemeClr val="tx1"/>
                </a:solidFill>
              </a:rPr>
              <a:t>tespit</a:t>
            </a:r>
            <a:r>
              <a:rPr lang="en-US" sz="2800" b="1" dirty="0">
                <a:solidFill>
                  <a:schemeClr val="tx1"/>
                </a:solidFill>
              </a:rPr>
              <a:t> </a:t>
            </a:r>
            <a:r>
              <a:rPr lang="en-US" sz="2800" b="1" dirty="0" err="1">
                <a:solidFill>
                  <a:schemeClr val="tx1"/>
                </a:solidFill>
              </a:rPr>
              <a:t>etmek</a:t>
            </a:r>
            <a:r>
              <a:rPr lang="en-US" sz="2800" b="1" dirty="0">
                <a:solidFill>
                  <a:schemeClr val="tx1"/>
                </a:solidFill>
              </a:rPr>
              <a:t> </a:t>
            </a:r>
            <a:r>
              <a:rPr lang="en-US" sz="2800" b="1" dirty="0" err="1">
                <a:solidFill>
                  <a:schemeClr val="tx1"/>
                </a:solidFill>
              </a:rPr>
              <a:t>daha</a:t>
            </a:r>
            <a:r>
              <a:rPr lang="en-US" sz="2800" b="1" dirty="0">
                <a:solidFill>
                  <a:schemeClr val="tx1"/>
                </a:solidFill>
              </a:rPr>
              <a:t> </a:t>
            </a:r>
            <a:r>
              <a:rPr lang="en-US" sz="2800" b="1" dirty="0" err="1">
                <a:solidFill>
                  <a:schemeClr val="tx1"/>
                </a:solidFill>
              </a:rPr>
              <a:t>güç</a:t>
            </a:r>
            <a:r>
              <a:rPr lang="en-US" sz="2800" b="1" dirty="0">
                <a:solidFill>
                  <a:schemeClr val="tx1"/>
                </a:solidFill>
              </a:rPr>
              <a:t> </a:t>
            </a:r>
            <a:r>
              <a:rPr lang="en-US" sz="2800" b="1" dirty="0" err="1">
                <a:solidFill>
                  <a:schemeClr val="tx1"/>
                </a:solidFill>
              </a:rPr>
              <a:t>olmaktadır</a:t>
            </a:r>
            <a:r>
              <a:rPr lang="en-US" sz="2800" b="1" dirty="0">
                <a:solidFill>
                  <a:schemeClr val="tx1"/>
                </a:solidFill>
              </a:rPr>
              <a:t>.</a:t>
            </a:r>
          </a:p>
          <a:p>
            <a:pPr lvl="1"/>
            <a:r>
              <a:rPr lang="en-US" sz="2800" b="1" dirty="0" err="1">
                <a:solidFill>
                  <a:schemeClr val="tx1"/>
                </a:solidFill>
              </a:rPr>
              <a:t>Uyanık</a:t>
            </a:r>
            <a:r>
              <a:rPr lang="en-US" sz="2800" b="1" dirty="0">
                <a:solidFill>
                  <a:schemeClr val="tx1"/>
                </a:solidFill>
              </a:rPr>
              <a:t> </a:t>
            </a:r>
            <a:r>
              <a:rPr lang="en-US" sz="2800" b="1" dirty="0" err="1">
                <a:solidFill>
                  <a:schemeClr val="tx1"/>
                </a:solidFill>
              </a:rPr>
              <a:t>erişkinde</a:t>
            </a:r>
            <a:r>
              <a:rPr lang="en-US" sz="2800" b="1" dirty="0">
                <a:solidFill>
                  <a:schemeClr val="tx1"/>
                </a:solidFill>
              </a:rPr>
              <a:t> 40 Hz </a:t>
            </a:r>
            <a:r>
              <a:rPr lang="en-US" sz="2800" b="1" dirty="0" err="1">
                <a:solidFill>
                  <a:schemeClr val="tx1"/>
                </a:solidFill>
              </a:rPr>
              <a:t>cevabın</a:t>
            </a:r>
            <a:r>
              <a:rPr lang="en-US" sz="2800" b="1" dirty="0">
                <a:solidFill>
                  <a:schemeClr val="tx1"/>
                </a:solidFill>
              </a:rPr>
              <a:t> </a:t>
            </a:r>
            <a:r>
              <a:rPr lang="en-US" sz="2800" b="1" dirty="0" err="1">
                <a:solidFill>
                  <a:schemeClr val="tx1"/>
                </a:solidFill>
              </a:rPr>
              <a:t>amplitüdleri</a:t>
            </a:r>
            <a:r>
              <a:rPr lang="en-US" sz="2800" b="1" dirty="0">
                <a:solidFill>
                  <a:schemeClr val="tx1"/>
                </a:solidFill>
              </a:rPr>
              <a:t> </a:t>
            </a:r>
            <a:r>
              <a:rPr lang="en-US" sz="2800" b="1" dirty="0" err="1">
                <a:solidFill>
                  <a:schemeClr val="tx1"/>
                </a:solidFill>
              </a:rPr>
              <a:t>azalmaktadır</a:t>
            </a:r>
            <a:r>
              <a:rPr lang="en-US" sz="2800" b="1" dirty="0">
                <a:solidFill>
                  <a:schemeClr val="tx1"/>
                </a:solidFill>
              </a:rPr>
              <a:t>.</a:t>
            </a:r>
          </a:p>
          <a:p>
            <a:pPr lvl="1"/>
            <a:r>
              <a:rPr lang="en-US" sz="2800" b="1" dirty="0" err="1">
                <a:solidFill>
                  <a:schemeClr val="tx1"/>
                </a:solidFill>
              </a:rPr>
              <a:t>Yenidoğanlarda</a:t>
            </a:r>
            <a:r>
              <a:rPr lang="en-US" sz="2800" b="1" dirty="0">
                <a:solidFill>
                  <a:schemeClr val="tx1"/>
                </a:solidFill>
              </a:rPr>
              <a:t> </a:t>
            </a:r>
            <a:r>
              <a:rPr lang="en-US" sz="2800" b="1" dirty="0" err="1">
                <a:solidFill>
                  <a:schemeClr val="tx1"/>
                </a:solidFill>
              </a:rPr>
              <a:t>iç</a:t>
            </a:r>
            <a:r>
              <a:rPr lang="en-US" sz="2800" b="1" dirty="0">
                <a:solidFill>
                  <a:schemeClr val="tx1"/>
                </a:solidFill>
              </a:rPr>
              <a:t> </a:t>
            </a:r>
            <a:r>
              <a:rPr lang="en-US" sz="2800" b="1" dirty="0" err="1">
                <a:solidFill>
                  <a:schemeClr val="tx1"/>
                </a:solidFill>
              </a:rPr>
              <a:t>gürültünün</a:t>
            </a:r>
            <a:r>
              <a:rPr lang="en-US" sz="2800" b="1" dirty="0">
                <a:solidFill>
                  <a:schemeClr val="tx1"/>
                </a:solidFill>
              </a:rPr>
              <a:t> </a:t>
            </a:r>
            <a:r>
              <a:rPr lang="en-US" sz="2800" b="1" dirty="0" err="1">
                <a:solidFill>
                  <a:schemeClr val="tx1"/>
                </a:solidFill>
              </a:rPr>
              <a:t>yüksek</a:t>
            </a:r>
            <a:r>
              <a:rPr lang="en-US" sz="2800" b="1" dirty="0">
                <a:solidFill>
                  <a:schemeClr val="tx1"/>
                </a:solidFill>
              </a:rPr>
              <a:t> </a:t>
            </a:r>
            <a:r>
              <a:rPr lang="en-US" sz="2800" b="1" dirty="0" err="1">
                <a:solidFill>
                  <a:schemeClr val="tx1"/>
                </a:solidFill>
              </a:rPr>
              <a:t>olması</a:t>
            </a:r>
            <a:r>
              <a:rPr lang="en-US" sz="2800" b="1" dirty="0">
                <a:solidFill>
                  <a:schemeClr val="tx1"/>
                </a:solidFill>
              </a:rPr>
              <a:t> </a:t>
            </a:r>
            <a:r>
              <a:rPr lang="en-US" sz="2800" b="1" dirty="0" err="1">
                <a:solidFill>
                  <a:schemeClr val="tx1"/>
                </a:solidFill>
              </a:rPr>
              <a:t>sebebiyle</a:t>
            </a:r>
            <a:r>
              <a:rPr lang="en-US" sz="2800" b="1" dirty="0">
                <a:solidFill>
                  <a:schemeClr val="tx1"/>
                </a:solidFill>
              </a:rPr>
              <a:t> ASSR </a:t>
            </a:r>
            <a:r>
              <a:rPr lang="en-US" sz="2800" b="1" dirty="0" err="1">
                <a:solidFill>
                  <a:schemeClr val="tx1"/>
                </a:solidFill>
              </a:rPr>
              <a:t>cevaplarını</a:t>
            </a:r>
            <a:r>
              <a:rPr lang="en-US" sz="2800" b="1" dirty="0">
                <a:solidFill>
                  <a:schemeClr val="tx1"/>
                </a:solidFill>
              </a:rPr>
              <a:t> </a:t>
            </a:r>
            <a:r>
              <a:rPr lang="en-US" sz="2800" b="1" dirty="0" err="1">
                <a:solidFill>
                  <a:schemeClr val="tx1"/>
                </a:solidFill>
              </a:rPr>
              <a:t>tespit</a:t>
            </a:r>
            <a:r>
              <a:rPr lang="en-US" sz="2800" b="1" dirty="0">
                <a:solidFill>
                  <a:schemeClr val="tx1"/>
                </a:solidFill>
              </a:rPr>
              <a:t> </a:t>
            </a:r>
            <a:r>
              <a:rPr lang="en-US" sz="2800" b="1" dirty="0" err="1">
                <a:solidFill>
                  <a:schemeClr val="tx1"/>
                </a:solidFill>
              </a:rPr>
              <a:t>etmek</a:t>
            </a:r>
            <a:r>
              <a:rPr lang="en-US" sz="2800" b="1" dirty="0">
                <a:solidFill>
                  <a:schemeClr val="tx1"/>
                </a:solidFill>
              </a:rPr>
              <a:t> </a:t>
            </a:r>
            <a:r>
              <a:rPr lang="en-US" sz="2800" b="1" dirty="0" err="1">
                <a:solidFill>
                  <a:schemeClr val="tx1"/>
                </a:solidFill>
              </a:rPr>
              <a:t>güçleşmektedir</a:t>
            </a:r>
            <a:r>
              <a:rPr lang="en-US" sz="2800" b="1" dirty="0">
                <a:solidFill>
                  <a:schemeClr val="tx1"/>
                </a:solidFill>
              </a:rPr>
              <a:t>.</a:t>
            </a:r>
          </a:p>
        </p:txBody>
      </p:sp>
    </p:spTree>
    <p:extLst>
      <p:ext uri="{BB962C8B-B14F-4D97-AF65-F5344CB8AC3E}">
        <p14:creationId xmlns:p14="http://schemas.microsoft.com/office/powerpoint/2010/main" val="26827687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8"/>
            <a:ext cx="8911687" cy="1477645"/>
          </a:xfrm>
        </p:spPr>
        <p:txBody>
          <a:bodyPr>
            <a:normAutofit/>
          </a:bodyPr>
          <a:lstStyle/>
          <a:p>
            <a:pPr algn="ctr"/>
            <a:r>
              <a:rPr lang="tr-TR" sz="4800" b="1" u="sng" dirty="0">
                <a:solidFill>
                  <a:srgbClr val="7030A0"/>
                </a:solidFill>
              </a:rPr>
              <a:t>ELEKTRİKSEL ODYOMETRİ</a:t>
            </a:r>
            <a:br>
              <a:rPr lang="tr-TR" sz="5400" b="1" u="sng" dirty="0">
                <a:solidFill>
                  <a:srgbClr val="7030A0"/>
                </a:solidFill>
              </a:rPr>
            </a:br>
            <a:r>
              <a:rPr lang="tr-TR" sz="4000" b="1" dirty="0">
                <a:solidFill>
                  <a:srgbClr val="FF0000"/>
                </a:solidFill>
              </a:rPr>
              <a:t>ASSR</a:t>
            </a:r>
          </a:p>
        </p:txBody>
      </p:sp>
      <p:sp>
        <p:nvSpPr>
          <p:cNvPr id="5" name="İçerik Yer Tutucusu 4"/>
          <p:cNvSpPr>
            <a:spLocks noGrp="1"/>
          </p:cNvSpPr>
          <p:nvPr>
            <p:ph idx="1"/>
          </p:nvPr>
        </p:nvSpPr>
        <p:spPr>
          <a:xfrm>
            <a:off x="813577" y="1937982"/>
            <a:ext cx="9640608" cy="4599296"/>
          </a:xfrm>
        </p:spPr>
        <p:txBody>
          <a:bodyPr>
            <a:normAutofit fontScale="85000" lnSpcReduction="20000"/>
          </a:bodyPr>
          <a:lstStyle/>
          <a:p>
            <a:pPr marL="0" indent="0" algn="ctr">
              <a:buNone/>
            </a:pPr>
            <a:r>
              <a:rPr lang="en-US" sz="3000" b="1" dirty="0">
                <a:solidFill>
                  <a:srgbClr val="00B0F0"/>
                </a:solidFill>
              </a:rPr>
              <a:t>	</a:t>
            </a:r>
            <a:r>
              <a:rPr lang="en-US" sz="3000" b="1" dirty="0" err="1">
                <a:solidFill>
                  <a:srgbClr val="00B0F0"/>
                </a:solidFill>
              </a:rPr>
              <a:t>ASSR’yi</a:t>
            </a:r>
            <a:r>
              <a:rPr lang="en-US" sz="3000" b="1" dirty="0">
                <a:solidFill>
                  <a:srgbClr val="00B0F0"/>
                </a:solidFill>
              </a:rPr>
              <a:t> ETKİLEYEN FAKTÖRLER</a:t>
            </a:r>
          </a:p>
          <a:p>
            <a:r>
              <a:rPr lang="en-US" sz="3000" b="1" dirty="0" err="1">
                <a:solidFill>
                  <a:srgbClr val="FF0000"/>
                </a:solidFill>
              </a:rPr>
              <a:t>Anestezi</a:t>
            </a:r>
            <a:endParaRPr lang="en-US" sz="3000" b="1" dirty="0">
              <a:solidFill>
                <a:srgbClr val="FF0000"/>
              </a:solidFill>
            </a:endParaRPr>
          </a:p>
          <a:p>
            <a:pPr lvl="1"/>
            <a:r>
              <a:rPr lang="en-US" sz="2800" b="1" dirty="0" err="1">
                <a:solidFill>
                  <a:schemeClr val="tx1"/>
                </a:solidFill>
              </a:rPr>
              <a:t>Anestezi</a:t>
            </a:r>
            <a:r>
              <a:rPr lang="en-US" sz="2800" b="1" dirty="0">
                <a:solidFill>
                  <a:schemeClr val="tx1"/>
                </a:solidFill>
              </a:rPr>
              <a:t> </a:t>
            </a:r>
            <a:r>
              <a:rPr lang="en-US" sz="2800" b="1" dirty="0" err="1">
                <a:solidFill>
                  <a:schemeClr val="tx1"/>
                </a:solidFill>
              </a:rPr>
              <a:t>altındaki</a:t>
            </a:r>
            <a:r>
              <a:rPr lang="en-US" sz="2800" b="1" dirty="0">
                <a:solidFill>
                  <a:schemeClr val="tx1"/>
                </a:solidFill>
              </a:rPr>
              <a:t> </a:t>
            </a:r>
            <a:r>
              <a:rPr lang="en-US" sz="2800" b="1" dirty="0" err="1">
                <a:solidFill>
                  <a:schemeClr val="tx1"/>
                </a:solidFill>
              </a:rPr>
              <a:t>bireylerde</a:t>
            </a:r>
            <a:r>
              <a:rPr lang="en-US" sz="2800" b="1" dirty="0">
                <a:solidFill>
                  <a:schemeClr val="tx1"/>
                </a:solidFill>
              </a:rPr>
              <a:t> </a:t>
            </a:r>
            <a:r>
              <a:rPr lang="en-US" sz="2800" b="1" dirty="0" err="1">
                <a:solidFill>
                  <a:schemeClr val="tx1"/>
                </a:solidFill>
              </a:rPr>
              <a:t>cevaplar</a:t>
            </a:r>
            <a:r>
              <a:rPr lang="en-US" sz="2800" b="1" dirty="0">
                <a:solidFill>
                  <a:schemeClr val="tx1"/>
                </a:solidFill>
              </a:rPr>
              <a:t> </a:t>
            </a:r>
            <a:r>
              <a:rPr lang="en-US" sz="2800" b="1" dirty="0" err="1">
                <a:solidFill>
                  <a:schemeClr val="tx1"/>
                </a:solidFill>
              </a:rPr>
              <a:t>azalmaktadır</a:t>
            </a:r>
            <a:r>
              <a:rPr lang="en-US" sz="2800" b="1" dirty="0">
                <a:solidFill>
                  <a:schemeClr val="tx1"/>
                </a:solidFill>
              </a:rPr>
              <a:t>.</a:t>
            </a:r>
          </a:p>
          <a:p>
            <a:r>
              <a:rPr lang="en-US" sz="3000" b="1" dirty="0" err="1">
                <a:solidFill>
                  <a:srgbClr val="FF0000"/>
                </a:solidFill>
              </a:rPr>
              <a:t>Dikkat</a:t>
            </a:r>
            <a:endParaRPr lang="en-US" sz="3000" b="1" dirty="0">
              <a:solidFill>
                <a:srgbClr val="FF0000"/>
              </a:solidFill>
            </a:endParaRPr>
          </a:p>
          <a:p>
            <a:pPr lvl="1"/>
            <a:r>
              <a:rPr lang="en-US" sz="2800" b="1" dirty="0" err="1">
                <a:solidFill>
                  <a:schemeClr val="tx1"/>
                </a:solidFill>
              </a:rPr>
              <a:t>Uyanık</a:t>
            </a:r>
            <a:r>
              <a:rPr lang="en-US" sz="2800" b="1" dirty="0">
                <a:solidFill>
                  <a:schemeClr val="tx1"/>
                </a:solidFill>
              </a:rPr>
              <a:t> </a:t>
            </a:r>
            <a:r>
              <a:rPr lang="en-US" sz="2800" b="1" dirty="0" err="1">
                <a:solidFill>
                  <a:schemeClr val="tx1"/>
                </a:solidFill>
              </a:rPr>
              <a:t>bireyde</a:t>
            </a:r>
            <a:r>
              <a:rPr lang="en-US" sz="2800" b="1" dirty="0">
                <a:solidFill>
                  <a:schemeClr val="tx1"/>
                </a:solidFill>
              </a:rPr>
              <a:t> </a:t>
            </a:r>
            <a:r>
              <a:rPr lang="en-US" sz="2800" b="1" dirty="0" err="1">
                <a:solidFill>
                  <a:schemeClr val="tx1"/>
                </a:solidFill>
              </a:rPr>
              <a:t>dikkatin</a:t>
            </a:r>
            <a:r>
              <a:rPr lang="en-US" sz="2800" b="1" dirty="0">
                <a:solidFill>
                  <a:schemeClr val="tx1"/>
                </a:solidFill>
              </a:rPr>
              <a:t> </a:t>
            </a:r>
            <a:r>
              <a:rPr lang="en-US" sz="2800" b="1" dirty="0" err="1">
                <a:solidFill>
                  <a:schemeClr val="tx1"/>
                </a:solidFill>
              </a:rPr>
              <a:t>başka</a:t>
            </a:r>
            <a:r>
              <a:rPr lang="en-US" sz="2800" b="1" dirty="0">
                <a:solidFill>
                  <a:schemeClr val="tx1"/>
                </a:solidFill>
              </a:rPr>
              <a:t> </a:t>
            </a:r>
            <a:r>
              <a:rPr lang="en-US" sz="2800" b="1" dirty="0" err="1">
                <a:solidFill>
                  <a:schemeClr val="tx1"/>
                </a:solidFill>
              </a:rPr>
              <a:t>bir</a:t>
            </a:r>
            <a:r>
              <a:rPr lang="en-US" sz="2800" b="1" dirty="0">
                <a:solidFill>
                  <a:schemeClr val="tx1"/>
                </a:solidFill>
              </a:rPr>
              <a:t> </a:t>
            </a:r>
            <a:r>
              <a:rPr lang="en-US" sz="2800" b="1" dirty="0" err="1">
                <a:solidFill>
                  <a:schemeClr val="tx1"/>
                </a:solidFill>
              </a:rPr>
              <a:t>noktada</a:t>
            </a:r>
            <a:r>
              <a:rPr lang="en-US" sz="2800" b="1" dirty="0">
                <a:solidFill>
                  <a:schemeClr val="tx1"/>
                </a:solidFill>
              </a:rPr>
              <a:t> </a:t>
            </a:r>
            <a:r>
              <a:rPr lang="en-US" sz="2800" b="1" dirty="0" err="1">
                <a:solidFill>
                  <a:schemeClr val="tx1"/>
                </a:solidFill>
              </a:rPr>
              <a:t>olması</a:t>
            </a:r>
            <a:r>
              <a:rPr lang="en-US" sz="2800" b="1" dirty="0">
                <a:solidFill>
                  <a:schemeClr val="tx1"/>
                </a:solidFill>
              </a:rPr>
              <a:t> </a:t>
            </a:r>
            <a:r>
              <a:rPr lang="en-US" sz="2800" b="1" dirty="0" err="1">
                <a:solidFill>
                  <a:schemeClr val="tx1"/>
                </a:solidFill>
              </a:rPr>
              <a:t>cevapları</a:t>
            </a:r>
            <a:r>
              <a:rPr lang="en-US" sz="2800" b="1" dirty="0">
                <a:solidFill>
                  <a:schemeClr val="tx1"/>
                </a:solidFill>
              </a:rPr>
              <a:t> </a:t>
            </a:r>
            <a:r>
              <a:rPr lang="en-US" sz="2800" b="1" dirty="0" err="1">
                <a:solidFill>
                  <a:schemeClr val="tx1"/>
                </a:solidFill>
              </a:rPr>
              <a:t>düşürmektedir</a:t>
            </a:r>
            <a:r>
              <a:rPr lang="en-US" sz="2800" b="1" dirty="0">
                <a:solidFill>
                  <a:schemeClr val="tx1"/>
                </a:solidFill>
              </a:rPr>
              <a:t>.</a:t>
            </a:r>
          </a:p>
          <a:p>
            <a:r>
              <a:rPr lang="en-US" sz="3000" b="1" dirty="0">
                <a:solidFill>
                  <a:srgbClr val="FF0000"/>
                </a:solidFill>
              </a:rPr>
              <a:t>İnternal </a:t>
            </a:r>
            <a:r>
              <a:rPr lang="en-US" sz="3000" b="1" dirty="0" err="1">
                <a:solidFill>
                  <a:srgbClr val="FF0000"/>
                </a:solidFill>
              </a:rPr>
              <a:t>Gürültü</a:t>
            </a:r>
            <a:endParaRPr lang="en-US" sz="3000" b="1" dirty="0">
              <a:solidFill>
                <a:srgbClr val="FF0000"/>
              </a:solidFill>
            </a:endParaRPr>
          </a:p>
          <a:p>
            <a:pPr lvl="1"/>
            <a:r>
              <a:rPr lang="en-US" sz="2800" b="1" dirty="0" err="1">
                <a:solidFill>
                  <a:schemeClr val="tx1"/>
                </a:solidFill>
              </a:rPr>
              <a:t>Gürültü</a:t>
            </a:r>
            <a:r>
              <a:rPr lang="en-US" sz="2800" b="1" dirty="0">
                <a:solidFill>
                  <a:schemeClr val="tx1"/>
                </a:solidFill>
              </a:rPr>
              <a:t> </a:t>
            </a:r>
            <a:r>
              <a:rPr lang="en-US" sz="2800" b="1" dirty="0" err="1">
                <a:solidFill>
                  <a:schemeClr val="tx1"/>
                </a:solidFill>
              </a:rPr>
              <a:t>arttıkça</a:t>
            </a:r>
            <a:r>
              <a:rPr lang="en-US" sz="2800" b="1" dirty="0">
                <a:solidFill>
                  <a:schemeClr val="tx1"/>
                </a:solidFill>
              </a:rPr>
              <a:t> </a:t>
            </a:r>
            <a:r>
              <a:rPr lang="en-US" sz="2800" b="1" dirty="0" err="1">
                <a:solidFill>
                  <a:schemeClr val="tx1"/>
                </a:solidFill>
              </a:rPr>
              <a:t>yapılacak</a:t>
            </a:r>
            <a:r>
              <a:rPr lang="en-US" sz="2800" b="1" dirty="0">
                <a:solidFill>
                  <a:schemeClr val="tx1"/>
                </a:solidFill>
              </a:rPr>
              <a:t> </a:t>
            </a:r>
            <a:r>
              <a:rPr lang="en-US" sz="2800" b="1" dirty="0" err="1">
                <a:solidFill>
                  <a:schemeClr val="tx1"/>
                </a:solidFill>
              </a:rPr>
              <a:t>kaydın</a:t>
            </a:r>
            <a:r>
              <a:rPr lang="en-US" sz="2800" b="1" dirty="0">
                <a:solidFill>
                  <a:schemeClr val="tx1"/>
                </a:solidFill>
              </a:rPr>
              <a:t> </a:t>
            </a:r>
            <a:r>
              <a:rPr lang="en-US" sz="2800" b="1" dirty="0" err="1">
                <a:solidFill>
                  <a:schemeClr val="tx1"/>
                </a:solidFill>
              </a:rPr>
              <a:t>ve</a:t>
            </a:r>
            <a:r>
              <a:rPr lang="en-US" sz="2800" b="1" dirty="0">
                <a:solidFill>
                  <a:schemeClr val="tx1"/>
                </a:solidFill>
              </a:rPr>
              <a:t> </a:t>
            </a:r>
            <a:r>
              <a:rPr lang="en-US" sz="2800" b="1" dirty="0" err="1">
                <a:solidFill>
                  <a:schemeClr val="tx1"/>
                </a:solidFill>
              </a:rPr>
              <a:t>cevapların</a:t>
            </a:r>
            <a:r>
              <a:rPr lang="en-US" sz="2800" b="1" dirty="0">
                <a:solidFill>
                  <a:schemeClr val="tx1"/>
                </a:solidFill>
              </a:rPr>
              <a:t> </a:t>
            </a:r>
            <a:r>
              <a:rPr lang="en-US" sz="2800" b="1" dirty="0" err="1">
                <a:solidFill>
                  <a:schemeClr val="tx1"/>
                </a:solidFill>
              </a:rPr>
              <a:t>kalitesi</a:t>
            </a:r>
            <a:r>
              <a:rPr lang="en-US" sz="2800" b="1" dirty="0">
                <a:solidFill>
                  <a:schemeClr val="tx1"/>
                </a:solidFill>
              </a:rPr>
              <a:t> </a:t>
            </a:r>
            <a:r>
              <a:rPr lang="en-US" sz="2800" b="1" dirty="0" err="1">
                <a:solidFill>
                  <a:schemeClr val="tx1"/>
                </a:solidFill>
              </a:rPr>
              <a:t>düşmektedir</a:t>
            </a:r>
            <a:r>
              <a:rPr lang="en-US" sz="2800" b="1" dirty="0">
                <a:solidFill>
                  <a:schemeClr val="tx1"/>
                </a:solidFill>
              </a:rPr>
              <a:t>.</a:t>
            </a:r>
          </a:p>
          <a:p>
            <a:pPr lvl="1"/>
            <a:r>
              <a:rPr lang="en-US" sz="2800" b="1" dirty="0" err="1">
                <a:solidFill>
                  <a:schemeClr val="tx1"/>
                </a:solidFill>
              </a:rPr>
              <a:t>Stres</a:t>
            </a:r>
            <a:r>
              <a:rPr lang="en-US" sz="2800" b="1" dirty="0">
                <a:solidFill>
                  <a:schemeClr val="tx1"/>
                </a:solidFill>
              </a:rPr>
              <a:t> </a:t>
            </a:r>
            <a:r>
              <a:rPr lang="en-US" sz="2800" b="1" dirty="0" err="1">
                <a:solidFill>
                  <a:schemeClr val="tx1"/>
                </a:solidFill>
              </a:rPr>
              <a:t>ve</a:t>
            </a:r>
            <a:r>
              <a:rPr lang="en-US" sz="2800" b="1" dirty="0">
                <a:solidFill>
                  <a:schemeClr val="tx1"/>
                </a:solidFill>
              </a:rPr>
              <a:t> </a:t>
            </a:r>
            <a:r>
              <a:rPr lang="en-US" sz="2800" b="1" dirty="0" err="1">
                <a:solidFill>
                  <a:schemeClr val="tx1"/>
                </a:solidFill>
              </a:rPr>
              <a:t>kas</a:t>
            </a:r>
            <a:r>
              <a:rPr lang="en-US" sz="2800" b="1" dirty="0">
                <a:solidFill>
                  <a:schemeClr val="tx1"/>
                </a:solidFill>
              </a:rPr>
              <a:t> </a:t>
            </a:r>
            <a:r>
              <a:rPr lang="en-US" sz="2800" b="1" dirty="0" err="1">
                <a:solidFill>
                  <a:schemeClr val="tx1"/>
                </a:solidFill>
              </a:rPr>
              <a:t>aktivitesi</a:t>
            </a:r>
            <a:r>
              <a:rPr lang="en-US" sz="2800" b="1" dirty="0">
                <a:solidFill>
                  <a:schemeClr val="tx1"/>
                </a:solidFill>
              </a:rPr>
              <a:t> </a:t>
            </a:r>
            <a:r>
              <a:rPr lang="en-US" sz="2800" b="1" dirty="0" err="1">
                <a:solidFill>
                  <a:schemeClr val="tx1"/>
                </a:solidFill>
              </a:rPr>
              <a:t>gösteriyor</a:t>
            </a:r>
            <a:r>
              <a:rPr lang="en-US" sz="2800" b="1" dirty="0">
                <a:solidFill>
                  <a:schemeClr val="tx1"/>
                </a:solidFill>
              </a:rPr>
              <a:t> </a:t>
            </a:r>
            <a:r>
              <a:rPr lang="en-US" sz="2800" b="1" dirty="0" err="1">
                <a:solidFill>
                  <a:schemeClr val="tx1"/>
                </a:solidFill>
              </a:rPr>
              <a:t>olmak</a:t>
            </a:r>
            <a:r>
              <a:rPr lang="en-US" sz="2800" b="1" dirty="0">
                <a:solidFill>
                  <a:schemeClr val="tx1"/>
                </a:solidFill>
              </a:rPr>
              <a:t> </a:t>
            </a:r>
            <a:r>
              <a:rPr lang="en-US" sz="2800" b="1" dirty="0" err="1">
                <a:solidFill>
                  <a:schemeClr val="tx1"/>
                </a:solidFill>
              </a:rPr>
              <a:t>iç</a:t>
            </a:r>
            <a:r>
              <a:rPr lang="en-US" sz="2800" b="1" dirty="0">
                <a:solidFill>
                  <a:schemeClr val="tx1"/>
                </a:solidFill>
              </a:rPr>
              <a:t> </a:t>
            </a:r>
            <a:r>
              <a:rPr lang="en-US" sz="2800" b="1" dirty="0" err="1">
                <a:solidFill>
                  <a:schemeClr val="tx1"/>
                </a:solidFill>
              </a:rPr>
              <a:t>gürültüyü</a:t>
            </a:r>
            <a:r>
              <a:rPr lang="en-US" sz="2800" b="1" dirty="0">
                <a:solidFill>
                  <a:schemeClr val="tx1"/>
                </a:solidFill>
              </a:rPr>
              <a:t> </a:t>
            </a:r>
            <a:r>
              <a:rPr lang="en-US" sz="2800" b="1" dirty="0" err="1">
                <a:solidFill>
                  <a:schemeClr val="tx1"/>
                </a:solidFill>
              </a:rPr>
              <a:t>arttıran</a:t>
            </a:r>
            <a:r>
              <a:rPr lang="en-US" sz="2800" b="1" dirty="0">
                <a:solidFill>
                  <a:schemeClr val="tx1"/>
                </a:solidFill>
              </a:rPr>
              <a:t> </a:t>
            </a:r>
            <a:r>
              <a:rPr lang="en-US" sz="2800" b="1" dirty="0" err="1">
                <a:solidFill>
                  <a:schemeClr val="tx1"/>
                </a:solidFill>
              </a:rPr>
              <a:t>etmenlerdendir</a:t>
            </a:r>
            <a:r>
              <a:rPr lang="en-US" sz="2800" b="1" dirty="0">
                <a:solidFill>
                  <a:schemeClr val="tx1"/>
                </a:solidFill>
              </a:rPr>
              <a:t>. </a:t>
            </a:r>
            <a:endParaRPr lang="en-US" sz="2600" b="1" dirty="0">
              <a:solidFill>
                <a:schemeClr val="tx1"/>
              </a:solidFill>
            </a:endParaRPr>
          </a:p>
        </p:txBody>
      </p:sp>
    </p:spTree>
    <p:extLst>
      <p:ext uri="{BB962C8B-B14F-4D97-AF65-F5344CB8AC3E}">
        <p14:creationId xmlns:p14="http://schemas.microsoft.com/office/powerpoint/2010/main" val="34756649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8"/>
            <a:ext cx="8911687" cy="1477645"/>
          </a:xfrm>
        </p:spPr>
        <p:txBody>
          <a:bodyPr>
            <a:normAutofit/>
          </a:bodyPr>
          <a:lstStyle/>
          <a:p>
            <a:pPr algn="ctr"/>
            <a:r>
              <a:rPr lang="tr-TR" sz="4800" b="1" u="sng" dirty="0">
                <a:solidFill>
                  <a:srgbClr val="7030A0"/>
                </a:solidFill>
              </a:rPr>
              <a:t>ELEKTRİKSEL ODYOMETRİ</a:t>
            </a:r>
            <a:br>
              <a:rPr lang="tr-TR" sz="5400" b="1" u="sng" dirty="0">
                <a:solidFill>
                  <a:srgbClr val="7030A0"/>
                </a:solidFill>
              </a:rPr>
            </a:br>
            <a:r>
              <a:rPr lang="tr-TR" sz="4000" b="1" dirty="0">
                <a:solidFill>
                  <a:srgbClr val="FF0000"/>
                </a:solidFill>
              </a:rPr>
              <a:t>ASSR</a:t>
            </a:r>
          </a:p>
        </p:txBody>
      </p:sp>
      <p:sp>
        <p:nvSpPr>
          <p:cNvPr id="5" name="İçerik Yer Tutucusu 4"/>
          <p:cNvSpPr>
            <a:spLocks noGrp="1"/>
          </p:cNvSpPr>
          <p:nvPr>
            <p:ph idx="1"/>
          </p:nvPr>
        </p:nvSpPr>
        <p:spPr>
          <a:xfrm>
            <a:off x="813577" y="2292824"/>
            <a:ext cx="9640608" cy="4244454"/>
          </a:xfrm>
        </p:spPr>
        <p:txBody>
          <a:bodyPr>
            <a:normAutofit/>
          </a:bodyPr>
          <a:lstStyle/>
          <a:p>
            <a:pPr marL="0" indent="0" algn="ctr">
              <a:buNone/>
            </a:pPr>
            <a:r>
              <a:rPr lang="en-US" sz="3000" b="1" dirty="0">
                <a:solidFill>
                  <a:srgbClr val="00B0F0"/>
                </a:solidFill>
              </a:rPr>
              <a:t>	</a:t>
            </a:r>
            <a:endParaRPr lang="tr-TR" sz="3000" b="1" dirty="0">
              <a:solidFill>
                <a:srgbClr val="00B0F0"/>
              </a:solidFill>
            </a:endParaRPr>
          </a:p>
          <a:p>
            <a:pPr marL="0" indent="0" algn="ctr">
              <a:buNone/>
            </a:pPr>
            <a:r>
              <a:rPr lang="en-US" sz="3000" b="1" dirty="0">
                <a:solidFill>
                  <a:schemeClr val="tx1"/>
                </a:solidFill>
              </a:rPr>
              <a:t>ASSR </a:t>
            </a:r>
            <a:r>
              <a:rPr lang="en-US" sz="3000" b="1" dirty="0">
                <a:solidFill>
                  <a:schemeClr val="accent1"/>
                </a:solidFill>
              </a:rPr>
              <a:t>DİĞER</a:t>
            </a:r>
            <a:r>
              <a:rPr lang="en-US" sz="3000" b="1" dirty="0">
                <a:solidFill>
                  <a:schemeClr val="tx1"/>
                </a:solidFill>
              </a:rPr>
              <a:t> </a:t>
            </a:r>
            <a:r>
              <a:rPr lang="en-US" sz="3000" b="1" dirty="0" err="1">
                <a:solidFill>
                  <a:schemeClr val="tx1"/>
                </a:solidFill>
              </a:rPr>
              <a:t>fizyolojik</a:t>
            </a:r>
            <a:r>
              <a:rPr lang="en-US" sz="3000" b="1" dirty="0">
                <a:solidFill>
                  <a:schemeClr val="tx1"/>
                </a:solidFill>
              </a:rPr>
              <a:t> </a:t>
            </a:r>
            <a:r>
              <a:rPr lang="en-US" sz="3000" b="1" dirty="0" err="1">
                <a:solidFill>
                  <a:schemeClr val="tx1"/>
                </a:solidFill>
              </a:rPr>
              <a:t>ve</a:t>
            </a:r>
            <a:r>
              <a:rPr lang="en-US" sz="3000" b="1" dirty="0">
                <a:solidFill>
                  <a:schemeClr val="tx1"/>
                </a:solidFill>
              </a:rPr>
              <a:t> </a:t>
            </a:r>
            <a:r>
              <a:rPr lang="en-US" sz="3000" b="1" dirty="0" err="1">
                <a:solidFill>
                  <a:schemeClr val="tx1"/>
                </a:solidFill>
              </a:rPr>
              <a:t>elektrofizyolojik</a:t>
            </a:r>
            <a:r>
              <a:rPr lang="en-US" sz="3000" b="1" dirty="0">
                <a:solidFill>
                  <a:schemeClr val="tx1"/>
                </a:solidFill>
              </a:rPr>
              <a:t> </a:t>
            </a:r>
            <a:r>
              <a:rPr lang="en-US" sz="3000" b="1" dirty="0" err="1">
                <a:solidFill>
                  <a:schemeClr val="tx1"/>
                </a:solidFill>
              </a:rPr>
              <a:t>testler</a:t>
            </a:r>
            <a:r>
              <a:rPr lang="en-US" sz="3000" b="1" dirty="0">
                <a:solidFill>
                  <a:schemeClr val="tx1"/>
                </a:solidFill>
              </a:rPr>
              <a:t> </a:t>
            </a:r>
            <a:r>
              <a:rPr lang="en-US" sz="3000" b="1" dirty="0" err="1">
                <a:solidFill>
                  <a:schemeClr val="tx1"/>
                </a:solidFill>
              </a:rPr>
              <a:t>gibi</a:t>
            </a:r>
            <a:r>
              <a:rPr lang="en-US" sz="3000" b="1" dirty="0">
                <a:solidFill>
                  <a:schemeClr val="tx1"/>
                </a:solidFill>
              </a:rPr>
              <a:t> </a:t>
            </a:r>
            <a:r>
              <a:rPr lang="en-US" sz="3000" b="1" dirty="0" err="1">
                <a:solidFill>
                  <a:schemeClr val="tx1"/>
                </a:solidFill>
              </a:rPr>
              <a:t>gerçek</a:t>
            </a:r>
            <a:r>
              <a:rPr lang="en-US" sz="3000" b="1" dirty="0">
                <a:solidFill>
                  <a:schemeClr val="tx1"/>
                </a:solidFill>
              </a:rPr>
              <a:t> </a:t>
            </a:r>
            <a:r>
              <a:rPr lang="en-US" sz="3000" b="1" dirty="0" err="1">
                <a:solidFill>
                  <a:schemeClr val="tx1"/>
                </a:solidFill>
              </a:rPr>
              <a:t>bir</a:t>
            </a:r>
            <a:r>
              <a:rPr lang="en-US" sz="3000" b="1" dirty="0">
                <a:solidFill>
                  <a:schemeClr val="tx1"/>
                </a:solidFill>
              </a:rPr>
              <a:t> </a:t>
            </a:r>
            <a:r>
              <a:rPr lang="en-US" sz="3000" b="1" dirty="0" err="1">
                <a:solidFill>
                  <a:schemeClr val="tx1"/>
                </a:solidFill>
              </a:rPr>
              <a:t>işitme</a:t>
            </a:r>
            <a:r>
              <a:rPr lang="en-US" sz="3000" b="1" dirty="0">
                <a:solidFill>
                  <a:schemeClr val="tx1"/>
                </a:solidFill>
              </a:rPr>
              <a:t> </a:t>
            </a:r>
            <a:r>
              <a:rPr lang="en-US" sz="3000" b="1" dirty="0" err="1">
                <a:solidFill>
                  <a:schemeClr val="tx1"/>
                </a:solidFill>
              </a:rPr>
              <a:t>testi</a:t>
            </a:r>
            <a:r>
              <a:rPr lang="en-US" sz="3000" b="1" dirty="0">
                <a:solidFill>
                  <a:schemeClr val="tx1"/>
                </a:solidFill>
              </a:rPr>
              <a:t> </a:t>
            </a:r>
            <a:r>
              <a:rPr lang="en-US" sz="3000" b="1" dirty="0" err="1">
                <a:solidFill>
                  <a:schemeClr val="tx1"/>
                </a:solidFill>
              </a:rPr>
              <a:t>değildir</a:t>
            </a:r>
            <a:r>
              <a:rPr lang="en-US" sz="3000" b="1" dirty="0">
                <a:solidFill>
                  <a:schemeClr val="tx1"/>
                </a:solidFill>
              </a:rPr>
              <a:t>. Bu </a:t>
            </a:r>
            <a:r>
              <a:rPr lang="en-US" sz="3000" b="1" dirty="0" err="1">
                <a:solidFill>
                  <a:schemeClr val="tx1"/>
                </a:solidFill>
              </a:rPr>
              <a:t>nedenle</a:t>
            </a:r>
            <a:r>
              <a:rPr lang="en-US" sz="3000" b="1" dirty="0">
                <a:solidFill>
                  <a:schemeClr val="tx1"/>
                </a:solidFill>
              </a:rPr>
              <a:t> </a:t>
            </a:r>
            <a:r>
              <a:rPr lang="en-US" sz="3000" b="1" dirty="0" err="1">
                <a:solidFill>
                  <a:schemeClr val="tx1"/>
                </a:solidFill>
              </a:rPr>
              <a:t>davranışsal</a:t>
            </a:r>
            <a:r>
              <a:rPr lang="en-US" sz="3000" b="1" dirty="0">
                <a:solidFill>
                  <a:schemeClr val="tx1"/>
                </a:solidFill>
              </a:rPr>
              <a:t> </a:t>
            </a:r>
            <a:r>
              <a:rPr lang="en-US" sz="3000" b="1" dirty="0" err="1">
                <a:solidFill>
                  <a:schemeClr val="tx1"/>
                </a:solidFill>
              </a:rPr>
              <a:t>eşiklerin</a:t>
            </a:r>
            <a:r>
              <a:rPr lang="en-US" sz="3000" b="1" dirty="0">
                <a:solidFill>
                  <a:schemeClr val="tx1"/>
                </a:solidFill>
              </a:rPr>
              <a:t> </a:t>
            </a:r>
            <a:r>
              <a:rPr lang="en-US" sz="3000" b="1" dirty="0" err="1">
                <a:solidFill>
                  <a:schemeClr val="tx1"/>
                </a:solidFill>
              </a:rPr>
              <a:t>güvenilir</a:t>
            </a:r>
            <a:r>
              <a:rPr lang="en-US" sz="3000" b="1" dirty="0">
                <a:solidFill>
                  <a:schemeClr val="tx1"/>
                </a:solidFill>
              </a:rPr>
              <a:t> </a:t>
            </a:r>
            <a:r>
              <a:rPr lang="en-US" sz="3000" b="1" dirty="0" err="1">
                <a:solidFill>
                  <a:schemeClr val="tx1"/>
                </a:solidFill>
              </a:rPr>
              <a:t>şekilde</a:t>
            </a:r>
            <a:r>
              <a:rPr lang="en-US" sz="3000" b="1" dirty="0">
                <a:solidFill>
                  <a:schemeClr val="tx1"/>
                </a:solidFill>
              </a:rPr>
              <a:t> </a:t>
            </a:r>
            <a:r>
              <a:rPr lang="en-US" sz="3000" b="1" dirty="0" err="1">
                <a:solidFill>
                  <a:schemeClr val="tx1"/>
                </a:solidFill>
              </a:rPr>
              <a:t>elde</a:t>
            </a:r>
            <a:r>
              <a:rPr lang="en-US" sz="3000" b="1" dirty="0">
                <a:solidFill>
                  <a:schemeClr val="tx1"/>
                </a:solidFill>
              </a:rPr>
              <a:t> </a:t>
            </a:r>
            <a:r>
              <a:rPr lang="en-US" sz="3000" b="1" dirty="0" err="1">
                <a:solidFill>
                  <a:schemeClr val="tx1"/>
                </a:solidFill>
              </a:rPr>
              <a:t>edilemediği</a:t>
            </a:r>
            <a:r>
              <a:rPr lang="en-US" sz="3000" b="1" dirty="0">
                <a:solidFill>
                  <a:schemeClr val="tx1"/>
                </a:solidFill>
              </a:rPr>
              <a:t> </a:t>
            </a:r>
            <a:r>
              <a:rPr lang="en-US" sz="3000" b="1" dirty="0" err="1">
                <a:solidFill>
                  <a:schemeClr val="tx1"/>
                </a:solidFill>
              </a:rPr>
              <a:t>durumlarda</a:t>
            </a:r>
            <a:r>
              <a:rPr lang="en-US" sz="3000" b="1" dirty="0">
                <a:solidFill>
                  <a:schemeClr val="tx1"/>
                </a:solidFill>
              </a:rPr>
              <a:t> test </a:t>
            </a:r>
            <a:r>
              <a:rPr lang="en-US" sz="3000" b="1" dirty="0" err="1">
                <a:solidFill>
                  <a:schemeClr val="tx1"/>
                </a:solidFill>
              </a:rPr>
              <a:t>bataryası</a:t>
            </a:r>
            <a:r>
              <a:rPr lang="en-US" sz="3000" b="1" dirty="0">
                <a:solidFill>
                  <a:schemeClr val="tx1"/>
                </a:solidFill>
              </a:rPr>
              <a:t> </a:t>
            </a:r>
            <a:r>
              <a:rPr lang="en-US" sz="3000" b="1" dirty="0" err="1">
                <a:solidFill>
                  <a:schemeClr val="tx1"/>
                </a:solidFill>
              </a:rPr>
              <a:t>içinde</a:t>
            </a:r>
            <a:r>
              <a:rPr lang="en-US" sz="3000" b="1" dirty="0">
                <a:solidFill>
                  <a:schemeClr val="tx1"/>
                </a:solidFill>
              </a:rPr>
              <a:t> </a:t>
            </a:r>
            <a:r>
              <a:rPr lang="en-US" sz="3000" b="1" dirty="0" err="1">
                <a:solidFill>
                  <a:schemeClr val="tx1"/>
                </a:solidFill>
              </a:rPr>
              <a:t>kullanılmalıdır</a:t>
            </a:r>
            <a:r>
              <a:rPr lang="en-US" sz="3000" b="1" dirty="0">
                <a:solidFill>
                  <a:schemeClr val="tx1"/>
                </a:solidFill>
              </a:rPr>
              <a:t>.</a:t>
            </a:r>
            <a:endParaRPr lang="en-US" sz="2600" b="1" dirty="0">
              <a:solidFill>
                <a:schemeClr val="tx1"/>
              </a:solidFill>
            </a:endParaRPr>
          </a:p>
        </p:txBody>
      </p:sp>
    </p:spTree>
    <p:extLst>
      <p:ext uri="{BB962C8B-B14F-4D97-AF65-F5344CB8AC3E}">
        <p14:creationId xmlns:p14="http://schemas.microsoft.com/office/powerpoint/2010/main" val="33856323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8"/>
            <a:ext cx="8911687" cy="1477645"/>
          </a:xfrm>
        </p:spPr>
        <p:txBody>
          <a:bodyPr>
            <a:normAutofit/>
          </a:bodyPr>
          <a:lstStyle/>
          <a:p>
            <a:pPr algn="ctr"/>
            <a:r>
              <a:rPr lang="tr-TR" sz="4800" b="1" u="sng" dirty="0">
                <a:solidFill>
                  <a:srgbClr val="7030A0"/>
                </a:solidFill>
              </a:rPr>
              <a:t>ELEKTRİKSEL ODYOMETRİ</a:t>
            </a:r>
            <a:br>
              <a:rPr lang="tr-TR" sz="5400" b="1" u="sng" dirty="0">
                <a:solidFill>
                  <a:srgbClr val="7030A0"/>
                </a:solidFill>
              </a:rPr>
            </a:br>
            <a:r>
              <a:rPr lang="tr-TR" sz="4000" b="1" dirty="0">
                <a:solidFill>
                  <a:srgbClr val="FF0000"/>
                </a:solidFill>
              </a:rPr>
              <a:t>ASSR</a:t>
            </a:r>
          </a:p>
        </p:txBody>
      </p:sp>
      <p:sp>
        <p:nvSpPr>
          <p:cNvPr id="5" name="İçerik Yer Tutucusu 4"/>
          <p:cNvSpPr>
            <a:spLocks noGrp="1"/>
          </p:cNvSpPr>
          <p:nvPr>
            <p:ph idx="1"/>
          </p:nvPr>
        </p:nvSpPr>
        <p:spPr>
          <a:xfrm>
            <a:off x="813577" y="1937982"/>
            <a:ext cx="9640608" cy="4599296"/>
          </a:xfrm>
        </p:spPr>
        <p:txBody>
          <a:bodyPr>
            <a:normAutofit/>
          </a:bodyPr>
          <a:lstStyle/>
          <a:p>
            <a:pPr marL="0" indent="0" algn="ctr">
              <a:buNone/>
            </a:pPr>
            <a:r>
              <a:rPr lang="en-US" sz="3000" b="1" dirty="0">
                <a:solidFill>
                  <a:srgbClr val="00B0F0"/>
                </a:solidFill>
              </a:rPr>
              <a:t>	</a:t>
            </a:r>
            <a:r>
              <a:rPr lang="en-US" sz="3000" b="1" dirty="0" err="1">
                <a:solidFill>
                  <a:srgbClr val="00B0F0"/>
                </a:solidFill>
              </a:rPr>
              <a:t>ASSR’nin</a:t>
            </a:r>
            <a:r>
              <a:rPr lang="en-US" sz="3000" b="1" dirty="0">
                <a:solidFill>
                  <a:srgbClr val="00B0F0"/>
                </a:solidFill>
              </a:rPr>
              <a:t> KLİNİK UYGULAMALARI</a:t>
            </a:r>
            <a:endParaRPr lang="tr-TR" sz="3000" b="1" dirty="0">
              <a:solidFill>
                <a:srgbClr val="00B0F0"/>
              </a:solidFill>
            </a:endParaRPr>
          </a:p>
          <a:p>
            <a:r>
              <a:rPr lang="en-US" sz="2600" b="1" dirty="0" err="1">
                <a:solidFill>
                  <a:schemeClr val="tx1"/>
                </a:solidFill>
              </a:rPr>
              <a:t>İşitme</a:t>
            </a:r>
            <a:r>
              <a:rPr lang="en-US" sz="2600" b="1" dirty="0">
                <a:solidFill>
                  <a:schemeClr val="tx1"/>
                </a:solidFill>
              </a:rPr>
              <a:t> </a:t>
            </a:r>
            <a:r>
              <a:rPr lang="en-US" sz="2600" b="1" dirty="0" err="1">
                <a:solidFill>
                  <a:schemeClr val="tx1"/>
                </a:solidFill>
              </a:rPr>
              <a:t>Taraması</a:t>
            </a:r>
            <a:endParaRPr lang="en-US" sz="2600" b="1" dirty="0">
              <a:solidFill>
                <a:schemeClr val="tx1"/>
              </a:solidFill>
            </a:endParaRPr>
          </a:p>
          <a:p>
            <a:r>
              <a:rPr lang="en-US" sz="2600" b="1" dirty="0" err="1">
                <a:solidFill>
                  <a:schemeClr val="tx1"/>
                </a:solidFill>
              </a:rPr>
              <a:t>Davranışsal</a:t>
            </a:r>
            <a:r>
              <a:rPr lang="en-US" sz="2600" b="1" dirty="0">
                <a:solidFill>
                  <a:schemeClr val="tx1"/>
                </a:solidFill>
              </a:rPr>
              <a:t> </a:t>
            </a:r>
            <a:r>
              <a:rPr lang="en-US" sz="2600" b="1" dirty="0" err="1">
                <a:solidFill>
                  <a:schemeClr val="tx1"/>
                </a:solidFill>
              </a:rPr>
              <a:t>Eşik</a:t>
            </a:r>
            <a:r>
              <a:rPr lang="en-US" sz="2600" b="1" dirty="0">
                <a:solidFill>
                  <a:schemeClr val="tx1"/>
                </a:solidFill>
              </a:rPr>
              <a:t> </a:t>
            </a:r>
            <a:r>
              <a:rPr lang="en-US" sz="2600" b="1" dirty="0" err="1">
                <a:solidFill>
                  <a:schemeClr val="tx1"/>
                </a:solidFill>
              </a:rPr>
              <a:t>Tahmin</a:t>
            </a:r>
            <a:endParaRPr lang="en-US" sz="2600" b="1" dirty="0">
              <a:solidFill>
                <a:schemeClr val="tx1"/>
              </a:solidFill>
            </a:endParaRPr>
          </a:p>
          <a:p>
            <a:r>
              <a:rPr lang="en-US" sz="2600" b="1" dirty="0" err="1">
                <a:solidFill>
                  <a:schemeClr val="tx1"/>
                </a:solidFill>
              </a:rPr>
              <a:t>Eşik</a:t>
            </a:r>
            <a:r>
              <a:rPr lang="en-US" sz="2600" b="1" dirty="0">
                <a:solidFill>
                  <a:schemeClr val="tx1"/>
                </a:solidFill>
              </a:rPr>
              <a:t> </a:t>
            </a:r>
            <a:r>
              <a:rPr lang="en-US" sz="2600" b="1" dirty="0" err="1">
                <a:solidFill>
                  <a:schemeClr val="tx1"/>
                </a:solidFill>
              </a:rPr>
              <a:t>Doğruluğu</a:t>
            </a:r>
            <a:endParaRPr lang="en-US" sz="2600" b="1" dirty="0">
              <a:solidFill>
                <a:schemeClr val="tx1"/>
              </a:solidFill>
            </a:endParaRPr>
          </a:p>
          <a:p>
            <a:r>
              <a:rPr lang="en-US" sz="2600" b="1" dirty="0" err="1">
                <a:solidFill>
                  <a:schemeClr val="tx1"/>
                </a:solidFill>
              </a:rPr>
              <a:t>İşitme</a:t>
            </a:r>
            <a:r>
              <a:rPr lang="en-US" sz="2600" b="1" dirty="0">
                <a:solidFill>
                  <a:schemeClr val="tx1"/>
                </a:solidFill>
              </a:rPr>
              <a:t> </a:t>
            </a:r>
            <a:r>
              <a:rPr lang="en-US" sz="2600" b="1" dirty="0" err="1">
                <a:solidFill>
                  <a:schemeClr val="tx1"/>
                </a:solidFill>
              </a:rPr>
              <a:t>Cihazı</a:t>
            </a:r>
            <a:r>
              <a:rPr lang="en-US" sz="2600" b="1" dirty="0">
                <a:solidFill>
                  <a:schemeClr val="tx1"/>
                </a:solidFill>
              </a:rPr>
              <a:t> </a:t>
            </a:r>
            <a:r>
              <a:rPr lang="en-US" sz="2600" b="1" dirty="0" err="1">
                <a:solidFill>
                  <a:schemeClr val="tx1"/>
                </a:solidFill>
              </a:rPr>
              <a:t>Kazançlarının</a:t>
            </a:r>
            <a:r>
              <a:rPr lang="en-US" sz="2600" b="1" dirty="0">
                <a:solidFill>
                  <a:schemeClr val="tx1"/>
                </a:solidFill>
              </a:rPr>
              <a:t> </a:t>
            </a:r>
            <a:r>
              <a:rPr lang="en-US" sz="2600" b="1" dirty="0" err="1">
                <a:solidFill>
                  <a:schemeClr val="tx1"/>
                </a:solidFill>
              </a:rPr>
              <a:t>Belirlenmesi</a:t>
            </a:r>
            <a:endParaRPr lang="en-US" sz="2600" b="1" dirty="0">
              <a:solidFill>
                <a:schemeClr val="tx1"/>
              </a:solidFill>
            </a:endParaRPr>
          </a:p>
          <a:p>
            <a:r>
              <a:rPr lang="en-US" sz="2600" b="1" dirty="0" err="1">
                <a:solidFill>
                  <a:schemeClr val="tx1"/>
                </a:solidFill>
              </a:rPr>
              <a:t>Koklear</a:t>
            </a:r>
            <a:r>
              <a:rPr lang="en-US" sz="2600" b="1" dirty="0">
                <a:solidFill>
                  <a:schemeClr val="tx1"/>
                </a:solidFill>
              </a:rPr>
              <a:t> </a:t>
            </a:r>
            <a:r>
              <a:rPr lang="en-US" sz="2600" b="1" dirty="0" err="1">
                <a:solidFill>
                  <a:schemeClr val="tx1"/>
                </a:solidFill>
              </a:rPr>
              <a:t>İmplantlar</a:t>
            </a:r>
            <a:endParaRPr lang="en-US" sz="2600" b="1" dirty="0">
              <a:solidFill>
                <a:schemeClr val="tx1"/>
              </a:solidFill>
            </a:endParaRPr>
          </a:p>
          <a:p>
            <a:r>
              <a:rPr lang="en-US" sz="2600" b="1" dirty="0" err="1">
                <a:solidFill>
                  <a:schemeClr val="tx1"/>
                </a:solidFill>
              </a:rPr>
              <a:t>İşitsel</a:t>
            </a:r>
            <a:r>
              <a:rPr lang="en-US" sz="2600" b="1" dirty="0">
                <a:solidFill>
                  <a:schemeClr val="tx1"/>
                </a:solidFill>
              </a:rPr>
              <a:t> </a:t>
            </a:r>
            <a:r>
              <a:rPr lang="en-US" sz="2600" b="1" dirty="0" err="1">
                <a:solidFill>
                  <a:schemeClr val="tx1"/>
                </a:solidFill>
              </a:rPr>
              <a:t>İşleme</a:t>
            </a:r>
            <a:endParaRPr lang="en-US" sz="2600" b="1" dirty="0">
              <a:solidFill>
                <a:schemeClr val="tx1"/>
              </a:solidFill>
            </a:endParaRPr>
          </a:p>
          <a:p>
            <a:r>
              <a:rPr lang="en-US" sz="2600" b="1" dirty="0" err="1">
                <a:solidFill>
                  <a:schemeClr val="tx1"/>
                </a:solidFill>
              </a:rPr>
              <a:t>İşitsel</a:t>
            </a:r>
            <a:r>
              <a:rPr lang="en-US" sz="2600" b="1" dirty="0">
                <a:solidFill>
                  <a:schemeClr val="tx1"/>
                </a:solidFill>
              </a:rPr>
              <a:t> </a:t>
            </a:r>
            <a:r>
              <a:rPr lang="en-US" sz="2600" b="1" dirty="0" err="1">
                <a:solidFill>
                  <a:schemeClr val="tx1"/>
                </a:solidFill>
              </a:rPr>
              <a:t>Nöropati</a:t>
            </a:r>
            <a:endParaRPr lang="en-US" sz="2600" b="1" dirty="0">
              <a:solidFill>
                <a:schemeClr val="tx1"/>
              </a:solidFill>
            </a:endParaRPr>
          </a:p>
          <a:p>
            <a:endParaRPr lang="en-US" sz="2600" b="1" dirty="0">
              <a:solidFill>
                <a:schemeClr val="tx1"/>
              </a:solidFill>
            </a:endParaRPr>
          </a:p>
        </p:txBody>
      </p:sp>
    </p:spTree>
    <p:extLst>
      <p:ext uri="{BB962C8B-B14F-4D97-AF65-F5344CB8AC3E}">
        <p14:creationId xmlns:p14="http://schemas.microsoft.com/office/powerpoint/2010/main" val="12032916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559859356"/>
              </p:ext>
            </p:extLst>
          </p:nvPr>
        </p:nvGraphicFramePr>
        <p:xfrm>
          <a:off x="2169994" y="286604"/>
          <a:ext cx="9471546" cy="6557137"/>
        </p:xfrm>
        <a:graphic>
          <a:graphicData uri="http://schemas.openxmlformats.org/drawingml/2006/table">
            <a:tbl>
              <a:tblPr firstRow="1" firstCol="1" bandRow="1"/>
              <a:tblGrid>
                <a:gridCol w="4426139">
                  <a:extLst>
                    <a:ext uri="{9D8B030D-6E8A-4147-A177-3AD203B41FA5}">
                      <a16:colId xmlns:a16="http://schemas.microsoft.com/office/drawing/2014/main" val="20000"/>
                    </a:ext>
                  </a:extLst>
                </a:gridCol>
                <a:gridCol w="5045407">
                  <a:extLst>
                    <a:ext uri="{9D8B030D-6E8A-4147-A177-3AD203B41FA5}">
                      <a16:colId xmlns:a16="http://schemas.microsoft.com/office/drawing/2014/main" val="20001"/>
                    </a:ext>
                  </a:extLst>
                </a:gridCol>
              </a:tblGrid>
              <a:tr h="445402">
                <a:tc>
                  <a:txBody>
                    <a:bodyPr/>
                    <a:lstStyle/>
                    <a:p>
                      <a:pPr algn="ctr">
                        <a:lnSpc>
                          <a:spcPct val="115000"/>
                        </a:lnSpc>
                        <a:spcAft>
                          <a:spcPts val="0"/>
                        </a:spcAft>
                      </a:pPr>
                      <a:r>
                        <a:rPr lang="tr-TR" sz="2400" b="1" dirty="0">
                          <a:effectLst/>
                          <a:latin typeface="Times New Roman"/>
                          <a:ea typeface="Calibri"/>
                          <a:cs typeface="Times New Roman"/>
                        </a:rPr>
                        <a:t>Avantajlar</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b="1">
                          <a:effectLst/>
                          <a:latin typeface="Times New Roman"/>
                          <a:ea typeface="Calibri"/>
                          <a:cs typeface="Times New Roman"/>
                        </a:rPr>
                        <a:t>Dezavantajlar</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5402">
                <a:tc>
                  <a:txBody>
                    <a:bodyPr/>
                    <a:lstStyle/>
                    <a:p>
                      <a:pPr algn="just">
                        <a:lnSpc>
                          <a:spcPct val="115000"/>
                        </a:lnSpc>
                        <a:spcAft>
                          <a:spcPts val="0"/>
                        </a:spcAft>
                      </a:pPr>
                      <a:r>
                        <a:rPr lang="tr-TR" sz="2400" dirty="0">
                          <a:effectLst/>
                          <a:latin typeface="Times New Roman"/>
                          <a:ea typeface="Calibri"/>
                          <a:cs typeface="Times New Roman"/>
                        </a:rPr>
                        <a:t>Frekansa özgü işitme eşik tahmini</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tr-TR" sz="2400">
                          <a:effectLst/>
                          <a:latin typeface="Times New Roman"/>
                          <a:ea typeface="Calibri"/>
                          <a:cs typeface="Times New Roman"/>
                        </a:rPr>
                        <a:t>Yenidoğanlarda kullanımı problemli</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445402">
                <a:tc>
                  <a:txBody>
                    <a:bodyPr/>
                    <a:lstStyle/>
                    <a:p>
                      <a:pPr algn="just">
                        <a:lnSpc>
                          <a:spcPct val="115000"/>
                        </a:lnSpc>
                        <a:spcAft>
                          <a:spcPts val="0"/>
                        </a:spcAft>
                      </a:pPr>
                      <a:r>
                        <a:rPr lang="tr-TR" sz="2400" dirty="0">
                          <a:effectLst/>
                          <a:latin typeface="Times New Roman"/>
                          <a:ea typeface="Calibri"/>
                          <a:cs typeface="Times New Roman"/>
                        </a:rPr>
                        <a:t>Objektif bir yöntem olması</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tr-TR" sz="2400">
                          <a:effectLst/>
                          <a:latin typeface="Times New Roman"/>
                          <a:ea typeface="Calibri"/>
                          <a:cs typeface="Times New Roman"/>
                        </a:rPr>
                        <a:t>Gerçek nöral kaynak bilinmiyor</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890803">
                <a:tc>
                  <a:txBody>
                    <a:bodyPr/>
                    <a:lstStyle/>
                    <a:p>
                      <a:pPr algn="just">
                        <a:lnSpc>
                          <a:spcPct val="115000"/>
                        </a:lnSpc>
                        <a:spcAft>
                          <a:spcPts val="0"/>
                        </a:spcAft>
                      </a:pPr>
                      <a:r>
                        <a:rPr lang="tr-TR" sz="2400" dirty="0">
                          <a:effectLst/>
                          <a:latin typeface="Times New Roman"/>
                          <a:ea typeface="Calibri"/>
                          <a:cs typeface="Times New Roman"/>
                        </a:rPr>
                        <a:t>Aynı anda her iki kulakta çok sayıda frekans bölgesinin araştırılabilmesi</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tr-TR" sz="2400" dirty="0">
                          <a:effectLst/>
                          <a:latin typeface="Times New Roman"/>
                          <a:ea typeface="Calibri"/>
                          <a:cs typeface="Times New Roman"/>
                        </a:rPr>
                        <a:t>Cevaplar küçük </a:t>
                      </a:r>
                      <a:r>
                        <a:rPr lang="tr-TR" sz="2400" dirty="0" err="1">
                          <a:effectLst/>
                          <a:latin typeface="Times New Roman"/>
                          <a:ea typeface="Calibri"/>
                          <a:cs typeface="Times New Roman"/>
                        </a:rPr>
                        <a:t>amplitüdlü</a:t>
                      </a:r>
                      <a:r>
                        <a:rPr lang="tr-TR" sz="2400" dirty="0">
                          <a:effectLst/>
                          <a:latin typeface="Times New Roman"/>
                          <a:ea typeface="Calibri"/>
                          <a:cs typeface="Times New Roman"/>
                        </a:rPr>
                        <a:t> ve gürültüler tarafından maskelenebiliyor</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445402">
                <a:tc>
                  <a:txBody>
                    <a:bodyPr/>
                    <a:lstStyle/>
                    <a:p>
                      <a:pPr algn="just">
                        <a:lnSpc>
                          <a:spcPct val="115000"/>
                        </a:lnSpc>
                        <a:spcAft>
                          <a:spcPts val="0"/>
                        </a:spcAft>
                      </a:pPr>
                      <a:r>
                        <a:rPr lang="tr-TR" sz="2400" dirty="0">
                          <a:effectLst/>
                          <a:latin typeface="Times New Roman"/>
                          <a:ea typeface="Calibri"/>
                          <a:cs typeface="Times New Roman"/>
                        </a:rPr>
                        <a:t>Serbest alan hoparlörleri kullanılabilir</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tr-TR" sz="2400" dirty="0">
                          <a:effectLst/>
                          <a:latin typeface="Times New Roman"/>
                          <a:ea typeface="Calibri"/>
                          <a:cs typeface="Times New Roman"/>
                        </a:rPr>
                        <a:t>Ölçümün </a:t>
                      </a:r>
                      <a:r>
                        <a:rPr lang="tr-TR" sz="2400" dirty="0" err="1">
                          <a:effectLst/>
                          <a:latin typeface="Times New Roman"/>
                          <a:ea typeface="Calibri"/>
                          <a:cs typeface="Times New Roman"/>
                        </a:rPr>
                        <a:t>sedasyon</a:t>
                      </a:r>
                      <a:r>
                        <a:rPr lang="tr-TR" sz="2400" dirty="0">
                          <a:effectLst/>
                          <a:latin typeface="Times New Roman"/>
                          <a:ea typeface="Calibri"/>
                          <a:cs typeface="Times New Roman"/>
                        </a:rPr>
                        <a:t>-uyku gerektirmesi</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445402">
                <a:tc>
                  <a:txBody>
                    <a:bodyPr/>
                    <a:lstStyle/>
                    <a:p>
                      <a:pPr algn="just">
                        <a:lnSpc>
                          <a:spcPct val="115000"/>
                        </a:lnSpc>
                        <a:spcAft>
                          <a:spcPts val="0"/>
                        </a:spcAft>
                      </a:pPr>
                      <a:r>
                        <a:rPr lang="tr-TR" sz="2400" dirty="0">
                          <a:effectLst/>
                          <a:latin typeface="Times New Roman"/>
                          <a:ea typeface="Calibri"/>
                          <a:cs typeface="Times New Roman"/>
                        </a:rPr>
                        <a:t>Yüksek şiddette uyaran verilebilir</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tr-TR" sz="2400" dirty="0" err="1">
                          <a:effectLst/>
                          <a:latin typeface="Times New Roman"/>
                          <a:ea typeface="Calibri"/>
                          <a:cs typeface="Times New Roman"/>
                        </a:rPr>
                        <a:t>Koklear</a:t>
                      </a:r>
                      <a:r>
                        <a:rPr lang="tr-TR" sz="2400" dirty="0">
                          <a:effectLst/>
                          <a:latin typeface="Times New Roman"/>
                          <a:ea typeface="Calibri"/>
                          <a:cs typeface="Times New Roman"/>
                        </a:rPr>
                        <a:t> ve </a:t>
                      </a:r>
                      <a:r>
                        <a:rPr lang="tr-TR" sz="2400" dirty="0" err="1">
                          <a:effectLst/>
                          <a:latin typeface="Times New Roman"/>
                          <a:ea typeface="Calibri"/>
                          <a:cs typeface="Times New Roman"/>
                        </a:rPr>
                        <a:t>Nöral</a:t>
                      </a:r>
                      <a:r>
                        <a:rPr lang="tr-TR" sz="2400" dirty="0">
                          <a:effectLst/>
                          <a:latin typeface="Times New Roman"/>
                          <a:ea typeface="Calibri"/>
                          <a:cs typeface="Times New Roman"/>
                        </a:rPr>
                        <a:t> kayıp ayrımı yok</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890803">
                <a:tc>
                  <a:txBody>
                    <a:bodyPr/>
                    <a:lstStyle/>
                    <a:p>
                      <a:pPr algn="just">
                        <a:lnSpc>
                          <a:spcPct val="115000"/>
                        </a:lnSpc>
                        <a:spcAft>
                          <a:spcPts val="0"/>
                        </a:spcAft>
                      </a:pPr>
                      <a:r>
                        <a:rPr lang="tr-TR" sz="2400">
                          <a:effectLst/>
                          <a:latin typeface="Times New Roman"/>
                          <a:ea typeface="Calibri"/>
                          <a:cs typeface="Times New Roman"/>
                        </a:rPr>
                        <a:t>Eşik güvenilirliği yüksektir.</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tr-TR" sz="2400" dirty="0">
                          <a:effectLst/>
                          <a:latin typeface="Times New Roman"/>
                          <a:ea typeface="Calibri"/>
                          <a:cs typeface="Times New Roman"/>
                        </a:rPr>
                        <a:t>Hafif dereceli kayıpların belirlenmesinde başarısız</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890803">
                <a:tc>
                  <a:txBody>
                    <a:bodyPr/>
                    <a:lstStyle/>
                    <a:p>
                      <a:pPr algn="just">
                        <a:lnSpc>
                          <a:spcPct val="115000"/>
                        </a:lnSpc>
                        <a:spcAft>
                          <a:spcPts val="0"/>
                        </a:spcAft>
                      </a:pPr>
                      <a:r>
                        <a:rPr lang="tr-TR" sz="2400">
                          <a:effectLst/>
                          <a:latin typeface="Times New Roman"/>
                          <a:ea typeface="Calibri"/>
                          <a:cs typeface="Times New Roman"/>
                        </a:rPr>
                        <a:t>İşitsel işlemleme hakkında bilgi verir</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tr-TR" sz="2400" dirty="0">
                          <a:effectLst/>
                          <a:latin typeface="Times New Roman"/>
                          <a:ea typeface="Calibri"/>
                          <a:cs typeface="Times New Roman"/>
                        </a:rPr>
                        <a:t>İletim tipi işitme kayıplarında </a:t>
                      </a:r>
                      <a:r>
                        <a:rPr lang="tr-TR" sz="2400" dirty="0" err="1">
                          <a:effectLst/>
                          <a:latin typeface="Times New Roman"/>
                          <a:ea typeface="Calibri"/>
                          <a:cs typeface="Times New Roman"/>
                        </a:rPr>
                        <a:t>kullaanımı</a:t>
                      </a:r>
                      <a:r>
                        <a:rPr lang="tr-TR" sz="2400" dirty="0">
                          <a:effectLst/>
                          <a:latin typeface="Times New Roman"/>
                          <a:ea typeface="Calibri"/>
                          <a:cs typeface="Times New Roman"/>
                        </a:rPr>
                        <a:t> sınırlı</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890803">
                <a:tc>
                  <a:txBody>
                    <a:bodyPr/>
                    <a:lstStyle/>
                    <a:p>
                      <a:pPr algn="just">
                        <a:lnSpc>
                          <a:spcPct val="115000"/>
                        </a:lnSpc>
                        <a:spcAft>
                          <a:spcPts val="0"/>
                        </a:spcAft>
                      </a:pPr>
                      <a:r>
                        <a:rPr lang="tr-TR" sz="2400" dirty="0">
                          <a:effectLst/>
                          <a:latin typeface="Times New Roman"/>
                          <a:ea typeface="Calibri"/>
                          <a:cs typeface="Times New Roman"/>
                        </a:rPr>
                        <a:t>Karma modülasyon konuşma uyaranı muadilidir</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tr-TR" sz="2400" dirty="0">
                          <a:effectLst/>
                          <a:latin typeface="Times New Roman"/>
                          <a:ea typeface="Calibri"/>
                          <a:cs typeface="Times New Roman"/>
                        </a:rPr>
                        <a:t>Yüksek şiddet uyaran olduğunda sahte cevaplar oluşabilir</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85868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23934" y="569518"/>
            <a:ext cx="8911687" cy="1477645"/>
          </a:xfrm>
        </p:spPr>
        <p:txBody>
          <a:bodyPr>
            <a:normAutofit/>
          </a:bodyPr>
          <a:lstStyle/>
          <a:p>
            <a:pPr algn="ctr"/>
            <a:r>
              <a:rPr lang="tr-TR" sz="4800" b="1" u="sng" dirty="0">
                <a:solidFill>
                  <a:srgbClr val="7030A0"/>
                </a:solidFill>
              </a:rPr>
              <a:t>ELEKTRİKSEL ODYOMETRİ</a:t>
            </a:r>
            <a:br>
              <a:rPr lang="tr-TR" sz="5400" b="1" u="sng" dirty="0">
                <a:solidFill>
                  <a:srgbClr val="7030A0"/>
                </a:solidFill>
              </a:rPr>
            </a:br>
            <a:r>
              <a:rPr lang="tr-TR" sz="4000" b="1" dirty="0">
                <a:solidFill>
                  <a:srgbClr val="FF0000"/>
                </a:solidFill>
              </a:rPr>
              <a:t>ASSR</a:t>
            </a:r>
          </a:p>
        </p:txBody>
      </p:sp>
      <p:sp>
        <p:nvSpPr>
          <p:cNvPr id="5" name="İçerik Yer Tutucusu 4"/>
          <p:cNvSpPr>
            <a:spLocks noGrp="1"/>
          </p:cNvSpPr>
          <p:nvPr>
            <p:ph idx="1"/>
          </p:nvPr>
        </p:nvSpPr>
        <p:spPr>
          <a:xfrm>
            <a:off x="813577" y="1937982"/>
            <a:ext cx="9640608" cy="4599296"/>
          </a:xfrm>
        </p:spPr>
        <p:txBody>
          <a:bodyPr>
            <a:normAutofit lnSpcReduction="10000"/>
          </a:bodyPr>
          <a:lstStyle/>
          <a:p>
            <a:pPr marL="0" indent="0" algn="ctr">
              <a:buNone/>
            </a:pPr>
            <a:r>
              <a:rPr lang="en-US" sz="3000" b="1" dirty="0">
                <a:solidFill>
                  <a:srgbClr val="00B0F0"/>
                </a:solidFill>
              </a:rPr>
              <a:t>	SONUÇ</a:t>
            </a:r>
          </a:p>
          <a:p>
            <a:pPr algn="just"/>
            <a:r>
              <a:rPr lang="en-US" sz="3000" b="1" dirty="0" err="1">
                <a:solidFill>
                  <a:schemeClr val="tx1"/>
                </a:solidFill>
              </a:rPr>
              <a:t>Tüm</a:t>
            </a:r>
            <a:r>
              <a:rPr lang="en-US" sz="3000" b="1" dirty="0">
                <a:solidFill>
                  <a:schemeClr val="tx1"/>
                </a:solidFill>
              </a:rPr>
              <a:t> </a:t>
            </a:r>
            <a:r>
              <a:rPr lang="en-US" sz="3000" b="1" dirty="0" err="1">
                <a:solidFill>
                  <a:schemeClr val="tx1"/>
                </a:solidFill>
              </a:rPr>
              <a:t>yöntemlerde</a:t>
            </a:r>
            <a:r>
              <a:rPr lang="en-US" sz="3000" b="1" dirty="0">
                <a:solidFill>
                  <a:schemeClr val="tx1"/>
                </a:solidFill>
              </a:rPr>
              <a:t> </a:t>
            </a:r>
            <a:r>
              <a:rPr lang="en-US" sz="3000" b="1" dirty="0" err="1">
                <a:solidFill>
                  <a:schemeClr val="tx1"/>
                </a:solidFill>
              </a:rPr>
              <a:t>olduğu</a:t>
            </a:r>
            <a:r>
              <a:rPr lang="en-US" sz="3000" b="1" dirty="0">
                <a:solidFill>
                  <a:schemeClr val="tx1"/>
                </a:solidFill>
              </a:rPr>
              <a:t> </a:t>
            </a:r>
            <a:r>
              <a:rPr lang="en-US" sz="3000" b="1" dirty="0" err="1">
                <a:solidFill>
                  <a:schemeClr val="tx1"/>
                </a:solidFill>
              </a:rPr>
              <a:t>gibi</a:t>
            </a:r>
            <a:r>
              <a:rPr lang="en-US" sz="3000" b="1" dirty="0">
                <a:solidFill>
                  <a:schemeClr val="tx1"/>
                </a:solidFill>
              </a:rPr>
              <a:t> </a:t>
            </a:r>
            <a:r>
              <a:rPr lang="en-US" sz="3000" b="1" dirty="0" err="1">
                <a:solidFill>
                  <a:schemeClr val="tx1"/>
                </a:solidFill>
              </a:rPr>
              <a:t>ASSR’de</a:t>
            </a:r>
            <a:r>
              <a:rPr lang="en-US" sz="3000" b="1" dirty="0">
                <a:solidFill>
                  <a:schemeClr val="tx1"/>
                </a:solidFill>
              </a:rPr>
              <a:t> </a:t>
            </a:r>
            <a:r>
              <a:rPr lang="en-US" sz="3000" b="1" dirty="0" err="1">
                <a:solidFill>
                  <a:schemeClr val="tx1"/>
                </a:solidFill>
              </a:rPr>
              <a:t>üç</a:t>
            </a:r>
            <a:r>
              <a:rPr lang="en-US" sz="3000" b="1" dirty="0">
                <a:solidFill>
                  <a:schemeClr val="tx1"/>
                </a:solidFill>
              </a:rPr>
              <a:t> </a:t>
            </a:r>
            <a:r>
              <a:rPr lang="en-US" sz="3000" b="1" dirty="0" err="1">
                <a:solidFill>
                  <a:schemeClr val="tx1"/>
                </a:solidFill>
              </a:rPr>
              <a:t>elektrodun</a:t>
            </a:r>
            <a:r>
              <a:rPr lang="en-US" sz="3000" b="1" dirty="0">
                <a:solidFill>
                  <a:schemeClr val="tx1"/>
                </a:solidFill>
              </a:rPr>
              <a:t> </a:t>
            </a:r>
            <a:r>
              <a:rPr lang="en-US" sz="3000" b="1" dirty="0" err="1">
                <a:solidFill>
                  <a:schemeClr val="tx1"/>
                </a:solidFill>
              </a:rPr>
              <a:t>bağlanıp</a:t>
            </a:r>
            <a:r>
              <a:rPr lang="en-US" sz="3000" b="1" dirty="0">
                <a:solidFill>
                  <a:schemeClr val="tx1"/>
                </a:solidFill>
              </a:rPr>
              <a:t> </a:t>
            </a:r>
            <a:r>
              <a:rPr lang="en-US" sz="3000" b="1" dirty="0" err="1">
                <a:solidFill>
                  <a:schemeClr val="tx1"/>
                </a:solidFill>
              </a:rPr>
              <a:t>başlat</a:t>
            </a:r>
            <a:r>
              <a:rPr lang="en-US" sz="3000" b="1" dirty="0">
                <a:solidFill>
                  <a:schemeClr val="tx1"/>
                </a:solidFill>
              </a:rPr>
              <a:t> </a:t>
            </a:r>
            <a:r>
              <a:rPr lang="en-US" sz="3000" b="1" dirty="0" err="1">
                <a:solidFill>
                  <a:schemeClr val="tx1"/>
                </a:solidFill>
              </a:rPr>
              <a:t>düğmesine</a:t>
            </a:r>
            <a:r>
              <a:rPr lang="en-US" sz="3000" b="1" dirty="0">
                <a:solidFill>
                  <a:schemeClr val="tx1"/>
                </a:solidFill>
              </a:rPr>
              <a:t> </a:t>
            </a:r>
            <a:r>
              <a:rPr lang="en-US" sz="3000" b="1" dirty="0" err="1">
                <a:solidFill>
                  <a:schemeClr val="tx1"/>
                </a:solidFill>
              </a:rPr>
              <a:t>basılarak</a:t>
            </a:r>
            <a:r>
              <a:rPr lang="en-US" sz="3000" b="1" dirty="0">
                <a:solidFill>
                  <a:schemeClr val="tx1"/>
                </a:solidFill>
              </a:rPr>
              <a:t> </a:t>
            </a:r>
            <a:r>
              <a:rPr lang="en-US" sz="3000" b="1" dirty="0" err="1">
                <a:solidFill>
                  <a:schemeClr val="tx1"/>
                </a:solidFill>
              </a:rPr>
              <a:t>sonucun</a:t>
            </a:r>
            <a:r>
              <a:rPr lang="en-US" sz="3000" b="1" dirty="0">
                <a:solidFill>
                  <a:schemeClr val="tx1"/>
                </a:solidFill>
              </a:rPr>
              <a:t> </a:t>
            </a:r>
            <a:r>
              <a:rPr lang="en-US" sz="3000" b="1" dirty="0" err="1">
                <a:solidFill>
                  <a:schemeClr val="tx1"/>
                </a:solidFill>
              </a:rPr>
              <a:t>elde</a:t>
            </a:r>
            <a:r>
              <a:rPr lang="en-US" sz="3000" b="1" dirty="0">
                <a:solidFill>
                  <a:schemeClr val="tx1"/>
                </a:solidFill>
              </a:rPr>
              <a:t> </a:t>
            </a:r>
            <a:r>
              <a:rPr lang="en-US" sz="3000" b="1" dirty="0" err="1">
                <a:solidFill>
                  <a:schemeClr val="tx1"/>
                </a:solidFill>
              </a:rPr>
              <a:t>edilebileceği</a:t>
            </a:r>
            <a:r>
              <a:rPr lang="en-US" sz="3000" b="1" dirty="0">
                <a:solidFill>
                  <a:schemeClr val="tx1"/>
                </a:solidFill>
              </a:rPr>
              <a:t> </a:t>
            </a:r>
            <a:r>
              <a:rPr lang="en-US" sz="3000" b="1" dirty="0" err="1">
                <a:solidFill>
                  <a:schemeClr val="tx1"/>
                </a:solidFill>
              </a:rPr>
              <a:t>bir</a:t>
            </a:r>
            <a:r>
              <a:rPr lang="en-US" sz="3000" b="1" dirty="0">
                <a:solidFill>
                  <a:schemeClr val="tx1"/>
                </a:solidFill>
              </a:rPr>
              <a:t> </a:t>
            </a:r>
            <a:r>
              <a:rPr lang="en-US" sz="3000" b="1" dirty="0" err="1">
                <a:solidFill>
                  <a:schemeClr val="tx1"/>
                </a:solidFill>
              </a:rPr>
              <a:t>yöntem</a:t>
            </a:r>
            <a:r>
              <a:rPr lang="en-US" sz="3000" b="1" dirty="0">
                <a:solidFill>
                  <a:schemeClr val="tx1"/>
                </a:solidFill>
              </a:rPr>
              <a:t> </a:t>
            </a:r>
            <a:r>
              <a:rPr lang="en-US" sz="3000" b="1" dirty="0" err="1">
                <a:solidFill>
                  <a:schemeClr val="tx1"/>
                </a:solidFill>
              </a:rPr>
              <a:t>değildir</a:t>
            </a:r>
            <a:r>
              <a:rPr lang="en-US" sz="3000" b="1" dirty="0">
                <a:solidFill>
                  <a:schemeClr val="tx1"/>
                </a:solidFill>
              </a:rPr>
              <a:t>.</a:t>
            </a:r>
          </a:p>
          <a:p>
            <a:pPr algn="just"/>
            <a:r>
              <a:rPr lang="en-US" sz="3000" b="1" dirty="0" err="1">
                <a:solidFill>
                  <a:schemeClr val="tx1"/>
                </a:solidFill>
              </a:rPr>
              <a:t>Tüm</a:t>
            </a:r>
            <a:r>
              <a:rPr lang="en-US" sz="3000" b="1" dirty="0">
                <a:solidFill>
                  <a:schemeClr val="tx1"/>
                </a:solidFill>
              </a:rPr>
              <a:t> </a:t>
            </a:r>
            <a:r>
              <a:rPr lang="en-US" sz="3000" b="1" dirty="0" err="1">
                <a:solidFill>
                  <a:schemeClr val="tx1"/>
                </a:solidFill>
              </a:rPr>
              <a:t>testlerin</a:t>
            </a:r>
            <a:r>
              <a:rPr lang="en-US" sz="3000" b="1" dirty="0">
                <a:solidFill>
                  <a:schemeClr val="tx1"/>
                </a:solidFill>
              </a:rPr>
              <a:t> </a:t>
            </a:r>
            <a:r>
              <a:rPr lang="en-US" sz="3000" b="1" dirty="0" err="1">
                <a:solidFill>
                  <a:schemeClr val="tx1"/>
                </a:solidFill>
              </a:rPr>
              <a:t>yapılabilmesi</a:t>
            </a:r>
            <a:r>
              <a:rPr lang="en-US" sz="3000" b="1" dirty="0">
                <a:solidFill>
                  <a:schemeClr val="tx1"/>
                </a:solidFill>
              </a:rPr>
              <a:t> </a:t>
            </a:r>
            <a:r>
              <a:rPr lang="en-US" sz="3000" b="1" dirty="0" err="1">
                <a:solidFill>
                  <a:schemeClr val="tx1"/>
                </a:solidFill>
              </a:rPr>
              <a:t>için</a:t>
            </a:r>
            <a:r>
              <a:rPr lang="en-US" sz="3000" b="1" dirty="0">
                <a:solidFill>
                  <a:schemeClr val="tx1"/>
                </a:solidFill>
              </a:rPr>
              <a:t> </a:t>
            </a:r>
            <a:r>
              <a:rPr lang="en-US" sz="3000" b="1" dirty="0" err="1">
                <a:solidFill>
                  <a:schemeClr val="tx1"/>
                </a:solidFill>
              </a:rPr>
              <a:t>anatomi</a:t>
            </a:r>
            <a:r>
              <a:rPr lang="en-US" sz="3000" b="1" dirty="0">
                <a:solidFill>
                  <a:schemeClr val="tx1"/>
                </a:solidFill>
              </a:rPr>
              <a:t>, </a:t>
            </a:r>
            <a:r>
              <a:rPr lang="en-US" sz="3000" b="1" dirty="0" err="1">
                <a:solidFill>
                  <a:schemeClr val="tx1"/>
                </a:solidFill>
              </a:rPr>
              <a:t>fizyoloji</a:t>
            </a:r>
            <a:r>
              <a:rPr lang="en-US" sz="3000" b="1" dirty="0">
                <a:solidFill>
                  <a:schemeClr val="tx1"/>
                </a:solidFill>
              </a:rPr>
              <a:t> </a:t>
            </a:r>
            <a:r>
              <a:rPr lang="en-US" sz="3000" b="1" dirty="0" err="1">
                <a:solidFill>
                  <a:schemeClr val="tx1"/>
                </a:solidFill>
              </a:rPr>
              <a:t>ve</a:t>
            </a:r>
            <a:r>
              <a:rPr lang="en-US" sz="3000" b="1" dirty="0">
                <a:solidFill>
                  <a:schemeClr val="tx1"/>
                </a:solidFill>
              </a:rPr>
              <a:t> </a:t>
            </a:r>
            <a:r>
              <a:rPr lang="en-US" sz="3000" b="1" dirty="0" err="1">
                <a:solidFill>
                  <a:schemeClr val="tx1"/>
                </a:solidFill>
              </a:rPr>
              <a:t>temel</a:t>
            </a:r>
            <a:r>
              <a:rPr lang="en-US" sz="3000" b="1" dirty="0">
                <a:solidFill>
                  <a:schemeClr val="tx1"/>
                </a:solidFill>
              </a:rPr>
              <a:t> </a:t>
            </a:r>
            <a:r>
              <a:rPr lang="en-US" sz="3000" b="1" dirty="0" err="1">
                <a:solidFill>
                  <a:schemeClr val="tx1"/>
                </a:solidFill>
              </a:rPr>
              <a:t>biyolojik</a:t>
            </a:r>
            <a:r>
              <a:rPr lang="en-US" sz="3000" b="1" dirty="0">
                <a:solidFill>
                  <a:schemeClr val="tx1"/>
                </a:solidFill>
              </a:rPr>
              <a:t> </a:t>
            </a:r>
            <a:r>
              <a:rPr lang="en-US" sz="3000" b="1" dirty="0" err="1">
                <a:solidFill>
                  <a:schemeClr val="tx1"/>
                </a:solidFill>
              </a:rPr>
              <a:t>bilgiye</a:t>
            </a:r>
            <a:r>
              <a:rPr lang="en-US" sz="3000" b="1" dirty="0">
                <a:solidFill>
                  <a:schemeClr val="tx1"/>
                </a:solidFill>
              </a:rPr>
              <a:t> </a:t>
            </a:r>
            <a:r>
              <a:rPr lang="en-US" sz="3000" b="1" dirty="0" err="1">
                <a:solidFill>
                  <a:schemeClr val="tx1"/>
                </a:solidFill>
              </a:rPr>
              <a:t>ihtiyaç</a:t>
            </a:r>
            <a:r>
              <a:rPr lang="en-US" sz="3000" b="1" dirty="0">
                <a:solidFill>
                  <a:schemeClr val="tx1"/>
                </a:solidFill>
              </a:rPr>
              <a:t> </a:t>
            </a:r>
            <a:r>
              <a:rPr lang="en-US" sz="3000" b="1" dirty="0" err="1">
                <a:solidFill>
                  <a:schemeClr val="tx1"/>
                </a:solidFill>
              </a:rPr>
              <a:t>vardır</a:t>
            </a:r>
            <a:r>
              <a:rPr lang="en-US" sz="3000" b="1" dirty="0">
                <a:solidFill>
                  <a:schemeClr val="tx1"/>
                </a:solidFill>
              </a:rPr>
              <a:t>.</a:t>
            </a:r>
          </a:p>
          <a:p>
            <a:pPr algn="just"/>
            <a:r>
              <a:rPr lang="en-US" sz="3000" b="1" dirty="0" err="1">
                <a:solidFill>
                  <a:schemeClr val="tx1"/>
                </a:solidFill>
              </a:rPr>
              <a:t>Yukarıda</a:t>
            </a:r>
            <a:r>
              <a:rPr lang="en-US" sz="3000" b="1" dirty="0">
                <a:solidFill>
                  <a:schemeClr val="tx1"/>
                </a:solidFill>
              </a:rPr>
              <a:t> </a:t>
            </a:r>
            <a:r>
              <a:rPr lang="en-US" sz="3000" b="1" dirty="0" err="1">
                <a:solidFill>
                  <a:schemeClr val="tx1"/>
                </a:solidFill>
              </a:rPr>
              <a:t>anlatılan</a:t>
            </a:r>
            <a:r>
              <a:rPr lang="en-US" sz="3000" b="1" dirty="0">
                <a:solidFill>
                  <a:schemeClr val="tx1"/>
                </a:solidFill>
              </a:rPr>
              <a:t> </a:t>
            </a:r>
            <a:r>
              <a:rPr lang="en-US" sz="3000" b="1" dirty="0" err="1">
                <a:solidFill>
                  <a:schemeClr val="tx1"/>
                </a:solidFill>
              </a:rPr>
              <a:t>tüm</a:t>
            </a:r>
            <a:r>
              <a:rPr lang="en-US" sz="3000" b="1" dirty="0">
                <a:solidFill>
                  <a:schemeClr val="tx1"/>
                </a:solidFill>
              </a:rPr>
              <a:t> </a:t>
            </a:r>
            <a:r>
              <a:rPr lang="en-US" sz="3000" b="1" dirty="0" err="1">
                <a:solidFill>
                  <a:schemeClr val="tx1"/>
                </a:solidFill>
              </a:rPr>
              <a:t>konulara</a:t>
            </a:r>
            <a:r>
              <a:rPr lang="en-US" sz="3000" b="1" dirty="0">
                <a:solidFill>
                  <a:schemeClr val="tx1"/>
                </a:solidFill>
              </a:rPr>
              <a:t> hakim </a:t>
            </a:r>
            <a:r>
              <a:rPr lang="en-US" sz="3000" b="1" dirty="0" err="1">
                <a:solidFill>
                  <a:schemeClr val="tx1"/>
                </a:solidFill>
              </a:rPr>
              <a:t>olmak</a:t>
            </a:r>
            <a:r>
              <a:rPr lang="en-US" sz="3000" b="1" dirty="0">
                <a:solidFill>
                  <a:schemeClr val="tx1"/>
                </a:solidFill>
              </a:rPr>
              <a:t> </a:t>
            </a:r>
            <a:r>
              <a:rPr lang="en-US" sz="3000" b="1" dirty="0" err="1">
                <a:solidFill>
                  <a:schemeClr val="tx1"/>
                </a:solidFill>
              </a:rPr>
              <a:t>gerekir</a:t>
            </a:r>
            <a:r>
              <a:rPr lang="en-US" sz="3000" b="1" dirty="0">
                <a:solidFill>
                  <a:schemeClr val="tx1"/>
                </a:solidFill>
              </a:rPr>
              <a:t> </a:t>
            </a:r>
            <a:r>
              <a:rPr lang="en-US" sz="3000" b="1" dirty="0" err="1">
                <a:solidFill>
                  <a:schemeClr val="tx1"/>
                </a:solidFill>
              </a:rPr>
              <a:t>ki</a:t>
            </a:r>
            <a:r>
              <a:rPr lang="en-US" sz="3000" b="1" dirty="0">
                <a:solidFill>
                  <a:schemeClr val="tx1"/>
                </a:solidFill>
              </a:rPr>
              <a:t> test </a:t>
            </a:r>
            <a:r>
              <a:rPr lang="en-US" sz="3000" b="1" dirty="0" err="1">
                <a:solidFill>
                  <a:schemeClr val="tx1"/>
                </a:solidFill>
              </a:rPr>
              <a:t>bataryası</a:t>
            </a:r>
            <a:r>
              <a:rPr lang="en-US" sz="3000" b="1" dirty="0">
                <a:solidFill>
                  <a:schemeClr val="tx1"/>
                </a:solidFill>
              </a:rPr>
              <a:t> </a:t>
            </a:r>
            <a:r>
              <a:rPr lang="en-US" sz="3000" b="1" dirty="0" err="1">
                <a:solidFill>
                  <a:schemeClr val="tx1"/>
                </a:solidFill>
              </a:rPr>
              <a:t>içinde</a:t>
            </a:r>
            <a:r>
              <a:rPr lang="en-US" sz="3000" b="1" dirty="0">
                <a:solidFill>
                  <a:schemeClr val="tx1"/>
                </a:solidFill>
              </a:rPr>
              <a:t> </a:t>
            </a:r>
            <a:r>
              <a:rPr lang="en-US" sz="3000" b="1" dirty="0" err="1">
                <a:solidFill>
                  <a:schemeClr val="tx1"/>
                </a:solidFill>
              </a:rPr>
              <a:t>elde</a:t>
            </a:r>
            <a:r>
              <a:rPr lang="en-US" sz="3000" b="1" dirty="0">
                <a:solidFill>
                  <a:schemeClr val="tx1"/>
                </a:solidFill>
              </a:rPr>
              <a:t> </a:t>
            </a:r>
            <a:r>
              <a:rPr lang="en-US" sz="3000" b="1" dirty="0" err="1">
                <a:solidFill>
                  <a:schemeClr val="tx1"/>
                </a:solidFill>
              </a:rPr>
              <a:t>edilen</a:t>
            </a:r>
            <a:r>
              <a:rPr lang="en-US" sz="3000" b="1" dirty="0">
                <a:solidFill>
                  <a:schemeClr val="tx1"/>
                </a:solidFill>
              </a:rPr>
              <a:t> </a:t>
            </a:r>
            <a:r>
              <a:rPr lang="en-US" sz="3000" b="1" dirty="0" err="1">
                <a:solidFill>
                  <a:schemeClr val="tx1"/>
                </a:solidFill>
              </a:rPr>
              <a:t>sonuçlar</a:t>
            </a:r>
            <a:r>
              <a:rPr lang="en-US" sz="3000" b="1" dirty="0">
                <a:solidFill>
                  <a:schemeClr val="tx1"/>
                </a:solidFill>
              </a:rPr>
              <a:t> </a:t>
            </a:r>
            <a:r>
              <a:rPr lang="en-US" sz="3000" b="1" dirty="0" err="1">
                <a:solidFill>
                  <a:schemeClr val="tx1"/>
                </a:solidFill>
              </a:rPr>
              <a:t>doğru</a:t>
            </a:r>
            <a:r>
              <a:rPr lang="en-US" sz="3000" b="1" dirty="0">
                <a:solidFill>
                  <a:schemeClr val="tx1"/>
                </a:solidFill>
              </a:rPr>
              <a:t> </a:t>
            </a:r>
            <a:r>
              <a:rPr lang="en-US" sz="3000" b="1" dirty="0" err="1">
                <a:solidFill>
                  <a:schemeClr val="tx1"/>
                </a:solidFill>
              </a:rPr>
              <a:t>olarak</a:t>
            </a:r>
            <a:r>
              <a:rPr lang="en-US" sz="3000" b="1" dirty="0">
                <a:solidFill>
                  <a:schemeClr val="tx1"/>
                </a:solidFill>
              </a:rPr>
              <a:t> </a:t>
            </a:r>
            <a:r>
              <a:rPr lang="en-US" sz="3000" b="1" dirty="0" err="1">
                <a:solidFill>
                  <a:schemeClr val="tx1"/>
                </a:solidFill>
              </a:rPr>
              <a:t>yorumlanabilsin</a:t>
            </a:r>
            <a:r>
              <a:rPr lang="en-US" sz="3000" b="1" dirty="0">
                <a:solidFill>
                  <a:schemeClr val="tx1"/>
                </a:solidFill>
              </a:rPr>
              <a:t> </a:t>
            </a:r>
            <a:r>
              <a:rPr lang="en-US" sz="3000" b="1" dirty="0" err="1">
                <a:solidFill>
                  <a:schemeClr val="tx1"/>
                </a:solidFill>
              </a:rPr>
              <a:t>ve</a:t>
            </a:r>
            <a:r>
              <a:rPr lang="en-US" sz="3000" b="1" dirty="0">
                <a:solidFill>
                  <a:schemeClr val="tx1"/>
                </a:solidFill>
              </a:rPr>
              <a:t> </a:t>
            </a:r>
            <a:r>
              <a:rPr lang="en-US" sz="3000" b="1" dirty="0" err="1">
                <a:solidFill>
                  <a:schemeClr val="tx1"/>
                </a:solidFill>
              </a:rPr>
              <a:t>bu</a:t>
            </a:r>
            <a:r>
              <a:rPr lang="en-US" sz="3000" b="1" dirty="0">
                <a:solidFill>
                  <a:schemeClr val="tx1"/>
                </a:solidFill>
              </a:rPr>
              <a:t> </a:t>
            </a:r>
            <a:r>
              <a:rPr lang="en-US" sz="3000" b="1" dirty="0" err="1">
                <a:solidFill>
                  <a:schemeClr val="tx1"/>
                </a:solidFill>
              </a:rPr>
              <a:t>sonuçlar</a:t>
            </a:r>
            <a:r>
              <a:rPr lang="en-US" sz="3000" b="1" dirty="0">
                <a:solidFill>
                  <a:schemeClr val="tx1"/>
                </a:solidFill>
              </a:rPr>
              <a:t> </a:t>
            </a:r>
            <a:r>
              <a:rPr lang="en-US" sz="3000" b="1" dirty="0" err="1">
                <a:solidFill>
                  <a:schemeClr val="tx1"/>
                </a:solidFill>
              </a:rPr>
              <a:t>ışığında</a:t>
            </a:r>
            <a:r>
              <a:rPr lang="en-US" sz="3000" b="1" dirty="0">
                <a:solidFill>
                  <a:schemeClr val="tx1"/>
                </a:solidFill>
              </a:rPr>
              <a:t> </a:t>
            </a:r>
            <a:r>
              <a:rPr lang="en-US" sz="3000" b="1" dirty="0" err="1">
                <a:solidFill>
                  <a:schemeClr val="tx1"/>
                </a:solidFill>
              </a:rPr>
              <a:t>rehabilitasyon</a:t>
            </a:r>
            <a:r>
              <a:rPr lang="en-US" sz="3000" b="1" dirty="0">
                <a:solidFill>
                  <a:schemeClr val="tx1"/>
                </a:solidFill>
              </a:rPr>
              <a:t> </a:t>
            </a:r>
            <a:r>
              <a:rPr lang="en-US" sz="3000" b="1" dirty="0" err="1">
                <a:solidFill>
                  <a:schemeClr val="tx1"/>
                </a:solidFill>
              </a:rPr>
              <a:t>gerçekleşebilsin</a:t>
            </a:r>
            <a:endParaRPr lang="en-US" sz="3000" b="1" dirty="0">
              <a:solidFill>
                <a:schemeClr val="tx1"/>
              </a:solidFill>
            </a:endParaRPr>
          </a:p>
          <a:p>
            <a:endParaRPr lang="en-US" sz="2600" b="1" dirty="0">
              <a:solidFill>
                <a:schemeClr val="tx1"/>
              </a:solidFill>
            </a:endParaRPr>
          </a:p>
        </p:txBody>
      </p:sp>
    </p:spTree>
    <p:extLst>
      <p:ext uri="{BB962C8B-B14F-4D97-AF65-F5344CB8AC3E}">
        <p14:creationId xmlns:p14="http://schemas.microsoft.com/office/powerpoint/2010/main" val="4076080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sz="6000" dirty="0">
                <a:solidFill>
                  <a:srgbClr val="FF0000"/>
                </a:solidFill>
              </a:rPr>
              <a:t>ELEKTRİKSEL ODYOMETRİ</a:t>
            </a:r>
            <a:br>
              <a:rPr lang="tr-TR" sz="5400" dirty="0">
                <a:solidFill>
                  <a:srgbClr val="FF0000"/>
                </a:solidFill>
              </a:rPr>
            </a:br>
            <a:r>
              <a:rPr lang="tr-TR" sz="3200" b="1" u="sng" dirty="0">
                <a:solidFill>
                  <a:srgbClr val="FF0000"/>
                </a:solidFill>
              </a:rPr>
              <a:t>ELEKTROKOKLEOGRAFİ-</a:t>
            </a:r>
            <a:r>
              <a:rPr lang="tr-TR" sz="3200" b="1" u="sng" dirty="0" err="1">
                <a:solidFill>
                  <a:srgbClr val="FF0000"/>
                </a:solidFill>
              </a:rPr>
              <a:t>EcogGh</a:t>
            </a:r>
            <a:endParaRPr lang="tr-TR" sz="5400" b="1" u="sng" dirty="0">
              <a:solidFill>
                <a:srgbClr val="FF0000"/>
              </a:solidFill>
            </a:endParaRPr>
          </a:p>
        </p:txBody>
      </p:sp>
      <p:sp>
        <p:nvSpPr>
          <p:cNvPr id="5" name="İçerik Yer Tutucusu 4"/>
          <p:cNvSpPr>
            <a:spLocks noGrp="1"/>
          </p:cNvSpPr>
          <p:nvPr>
            <p:ph idx="1"/>
          </p:nvPr>
        </p:nvSpPr>
        <p:spPr>
          <a:xfrm>
            <a:off x="1132553" y="2312432"/>
            <a:ext cx="5534062" cy="3732028"/>
          </a:xfrm>
        </p:spPr>
        <p:txBody>
          <a:bodyPr>
            <a:normAutofit fontScale="85000" lnSpcReduction="20000"/>
          </a:bodyPr>
          <a:lstStyle/>
          <a:p>
            <a:pPr marL="0" indent="0">
              <a:buNone/>
            </a:pPr>
            <a:r>
              <a:rPr lang="tr-TR" sz="2800" dirty="0">
                <a:solidFill>
                  <a:srgbClr val="7030A0"/>
                </a:solidFill>
              </a:rPr>
              <a:t>SİNİR HÜCRESİ VE FİZYOLOJİSİ</a:t>
            </a:r>
          </a:p>
          <a:p>
            <a:pPr marL="0" indent="0" algn="ctr">
              <a:buNone/>
            </a:pPr>
            <a:r>
              <a:rPr lang="tr-TR" sz="38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Nöronlar</a:t>
            </a:r>
          </a:p>
          <a:p>
            <a:pPr marL="0" indent="0" algn="ctr">
              <a:buNone/>
            </a:pPr>
            <a:r>
              <a:rPr lang="tr-TR" sz="2800" b="1" i="1" u="sng" dirty="0">
                <a:solidFill>
                  <a:srgbClr val="7030A0"/>
                </a:solidFill>
              </a:rPr>
              <a:t>Soma</a:t>
            </a:r>
            <a:endParaRPr lang="tr-TR" sz="2800" dirty="0">
              <a:solidFill>
                <a:schemeClr val="tx1"/>
              </a:solidFill>
            </a:endParaRPr>
          </a:p>
          <a:p>
            <a:r>
              <a:rPr lang="tr-TR" sz="2800" dirty="0">
                <a:solidFill>
                  <a:schemeClr val="tx1"/>
                </a:solidFill>
              </a:rPr>
              <a:t>Çekirdek ve çekirdekçiği içerirken, </a:t>
            </a:r>
            <a:r>
              <a:rPr lang="tr-TR" sz="2800" dirty="0" err="1">
                <a:solidFill>
                  <a:schemeClr val="tx1"/>
                </a:solidFill>
              </a:rPr>
              <a:t>dendrit</a:t>
            </a:r>
            <a:r>
              <a:rPr lang="tr-TR" sz="2800" dirty="0">
                <a:solidFill>
                  <a:schemeClr val="tx1"/>
                </a:solidFill>
              </a:rPr>
              <a:t> soma içerisinden çıkan çok sayıda sitoplazma dallanmalarıdır </a:t>
            </a:r>
          </a:p>
          <a:p>
            <a:r>
              <a:rPr lang="tr-TR" sz="2800" dirty="0">
                <a:solidFill>
                  <a:schemeClr val="tx1"/>
                </a:solidFill>
              </a:rPr>
              <a:t>Görevi diğer nöronlardan gelen uyarıları alıp, nöron gövdesine iletmektir</a:t>
            </a:r>
          </a:p>
        </p:txBody>
      </p:sp>
      <p:pic>
        <p:nvPicPr>
          <p:cNvPr id="2" name="Resim 1"/>
          <p:cNvPicPr>
            <a:picLocks noChangeAspect="1"/>
          </p:cNvPicPr>
          <p:nvPr/>
        </p:nvPicPr>
        <p:blipFill>
          <a:blip r:embed="rId2"/>
          <a:stretch>
            <a:fillRect/>
          </a:stretch>
        </p:blipFill>
        <p:spPr>
          <a:xfrm>
            <a:off x="6956464" y="2312432"/>
            <a:ext cx="4548148" cy="3173967"/>
          </a:xfrm>
          <a:prstGeom prst="rect">
            <a:avLst/>
          </a:prstGeom>
        </p:spPr>
      </p:pic>
    </p:spTree>
    <p:extLst>
      <p:ext uri="{BB962C8B-B14F-4D97-AF65-F5344CB8AC3E}">
        <p14:creationId xmlns:p14="http://schemas.microsoft.com/office/powerpoint/2010/main" val="2502122164"/>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1294</TotalTime>
  <Words>2767</Words>
  <Application>Microsoft Office PowerPoint</Application>
  <PresentationFormat>Geniş ekran</PresentationFormat>
  <Paragraphs>498</Paragraphs>
  <Slides>86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86</vt:i4>
      </vt:variant>
    </vt:vector>
  </HeadingPairs>
  <TitlesOfParts>
    <vt:vector size="93" baseType="lpstr">
      <vt:lpstr>Arial</vt:lpstr>
      <vt:lpstr>Calibri</vt:lpstr>
      <vt:lpstr>Century Gothic</vt:lpstr>
      <vt:lpstr>Symbol</vt:lpstr>
      <vt:lpstr>Times New Roman</vt:lpstr>
      <vt:lpstr>Wingdings 3</vt:lpstr>
      <vt:lpstr>Duman</vt:lpstr>
      <vt:lpstr>PEDİATRİK ODYOLOJİ</vt:lpstr>
      <vt:lpstr>ELEKTRİKSEL ODYOMETRİ</vt:lpstr>
      <vt:lpstr>ELEKTRİKSEL ODYOMETRİ</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PowerPoint Sunusu</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PowerPoint Sunusu</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ELEKTROKOKLEOGRAFİ-EcogGh</vt:lpstr>
      <vt:lpstr>ELEKTRİKSEL ODYOMETRİ ASSR (AUDİTORY STEADY STATE RESPONSE) (İŞİTSEL KARARLI DURUM CEVABI)</vt:lpstr>
      <vt:lpstr>ELEKTRİKSEL ODYOMETRİ ASSR</vt:lpstr>
      <vt:lpstr>ELEKTRİKSEL ODYOMETRİ ASSR</vt:lpstr>
      <vt:lpstr>ELEKTRİKSEL ODYOMETRİ ASSR</vt:lpstr>
      <vt:lpstr>ELEKTRİKSEL ODYOMETRİ ASSR</vt:lpstr>
      <vt:lpstr>ELEKTRİKSEL ODYOMETRİ ASSR</vt:lpstr>
      <vt:lpstr>ELEKTRİKSEL ODYOMETRİ ASSR</vt:lpstr>
      <vt:lpstr>ELEKTRİKSEL ODYOMETRİ ASSR</vt:lpstr>
      <vt:lpstr>ELEKTRİKSEL ODYOMETRİ ASSR</vt:lpstr>
      <vt:lpstr>ELEKTRİKSEL ODYOMETRİ ASSR</vt:lpstr>
      <vt:lpstr>ELEKTRİKSEL ODYOMETRİ ASSR</vt:lpstr>
      <vt:lpstr>ELEKTRİKSEL ODYOMETRİ ASSR</vt:lpstr>
      <vt:lpstr>ELEKTRİKSEL ODYOMETRİ ASSR</vt:lpstr>
      <vt:lpstr>ELEKTRİKSEL ODYOMETRİ ASSR</vt:lpstr>
      <vt:lpstr>ELEKTRİKSEL ODYOMETRİ ASSR</vt:lpstr>
      <vt:lpstr>ELEKTRİKSEL ODYOMETRİ ASSR</vt:lpstr>
      <vt:lpstr>ELEKTRİKSEL ODYOMETRİ ASSR</vt:lpstr>
      <vt:lpstr>ELEKTRİKSEL ODYOMETRİ ASSR</vt:lpstr>
      <vt:lpstr>ELEKTRİKSEL ODYOMETRİ ASSR</vt:lpstr>
      <vt:lpstr>ELEKTRİKSEL ODYOMETRİ ASSR</vt:lpstr>
      <vt:lpstr>ELEKTRİKSEL ODYOMETRİ ASSR</vt:lpstr>
      <vt:lpstr>ELEKTRİKSEL ODYOMETRİ ASSR</vt:lpstr>
      <vt:lpstr>ELEKTRİKSEL ODYOMETRİ ASSR</vt:lpstr>
      <vt:lpstr>ELEKTRİKSEL ODYOMETRİ ASSR</vt:lpstr>
      <vt:lpstr>ELEKTRİKSEL ODYOMETRİ ASSR</vt:lpstr>
      <vt:lpstr>ELEKTRİKSEL ODYOMETRİ ASSR</vt:lpstr>
      <vt:lpstr>ELEKTRİKSEL ODYOMETRİ ASSR</vt:lpstr>
      <vt:lpstr>ELEKTRİKSEL ODYOMETRİ ASSR</vt:lpstr>
      <vt:lpstr>ELEKTRİKSEL ODYOMETRİ ASSR</vt:lpstr>
      <vt:lpstr>ELEKTRİKSEL ODYOMETRİ ASSR</vt:lpstr>
      <vt:lpstr>PowerPoint Sunusu</vt:lpstr>
      <vt:lpstr>ELEKTRİKSEL ODYOMETRİ ASSR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PEDİATRİK ODYOLOJİ</dc:title>
  <dc:creator>kemal tuskan</dc:creator>
  <cp:lastModifiedBy>kemal tuskan</cp:lastModifiedBy>
  <cp:revision>61</cp:revision>
  <dcterms:created xsi:type="dcterms:W3CDTF">2017-03-20T05:04:33Z</dcterms:created>
  <dcterms:modified xsi:type="dcterms:W3CDTF">2017-04-21T11:26:49Z</dcterms:modified>
</cp:coreProperties>
</file>