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57" r:id="rId4"/>
    <p:sldId id="265" r:id="rId5"/>
    <p:sldId id="266" r:id="rId6"/>
    <p:sldId id="267" r:id="rId7"/>
    <p:sldId id="260" r:id="rId8"/>
    <p:sldId id="268" r:id="rId9"/>
    <p:sldId id="261" r:id="rId10"/>
    <p:sldId id="262" r:id="rId11"/>
    <p:sldId id="269" r:id="rId12"/>
    <p:sldId id="270" r:id="rId13"/>
    <p:sldId id="271" r:id="rId14"/>
    <p:sldId id="273" r:id="rId15"/>
    <p:sldId id="274" r:id="rId16"/>
    <p:sldId id="275" r:id="rId17"/>
    <p:sldId id="276" r:id="rId18"/>
    <p:sldId id="277" r:id="rId19"/>
    <p:sldId id="278" r:id="rId20"/>
    <p:sldId id="279" r:id="rId21"/>
    <p:sldId id="280" r:id="rId22"/>
    <p:sldId id="281" r:id="rId23"/>
    <p:sldId id="282" r:id="rId24"/>
    <p:sldId id="284" r:id="rId25"/>
    <p:sldId id="285" r:id="rId26"/>
    <p:sldId id="286" r:id="rId27"/>
    <p:sldId id="287" r:id="rId28"/>
    <p:sldId id="288" r:id="rId29"/>
    <p:sldId id="289" r:id="rId30"/>
    <p:sldId id="291" r:id="rId31"/>
    <p:sldId id="293" r:id="rId32"/>
    <p:sldId id="294" r:id="rId33"/>
    <p:sldId id="295" r:id="rId34"/>
    <p:sldId id="296" r:id="rId35"/>
    <p:sldId id="298" r:id="rId36"/>
    <p:sldId id="297" r:id="rId37"/>
    <p:sldId id="299" r:id="rId38"/>
    <p:sldId id="301" r:id="rId39"/>
    <p:sldId id="303" r:id="rId40"/>
    <p:sldId id="304" r:id="rId41"/>
    <p:sldId id="306" r:id="rId42"/>
    <p:sldId id="307" r:id="rId43"/>
    <p:sldId id="308" r:id="rId44"/>
    <p:sldId id="309" r:id="rId45"/>
    <p:sldId id="310" r:id="rId46"/>
    <p:sldId id="311" r:id="rId47"/>
    <p:sldId id="312" r:id="rId48"/>
    <p:sldId id="314" r:id="rId49"/>
    <p:sldId id="316" r:id="rId50"/>
    <p:sldId id="318" r:id="rId51"/>
    <p:sldId id="319" r:id="rId52"/>
    <p:sldId id="321" r:id="rId53"/>
    <p:sldId id="322" r:id="rId54"/>
    <p:sldId id="323" r:id="rId55"/>
    <p:sldId id="324" r:id="rId56"/>
    <p:sldId id="325" r:id="rId57"/>
    <p:sldId id="326" r:id="rId58"/>
    <p:sldId id="327" r:id="rId59"/>
    <p:sldId id="328" r:id="rId60"/>
    <p:sldId id="329" r:id="rId61"/>
    <p:sldId id="330" r:id="rId62"/>
    <p:sldId id="331" r:id="rId63"/>
    <p:sldId id="332" r:id="rId64"/>
    <p:sldId id="333" r:id="rId65"/>
    <p:sldId id="334" r:id="rId66"/>
    <p:sldId id="335" r:id="rId67"/>
    <p:sldId id="336" r:id="rId68"/>
    <p:sldId id="338" r:id="rId69"/>
    <p:sldId id="339" r:id="rId70"/>
    <p:sldId id="340" r:id="rId71"/>
    <p:sldId id="341" r:id="rId72"/>
    <p:sldId id="342" r:id="rId73"/>
    <p:sldId id="343" r:id="rId74"/>
    <p:sldId id="345" r:id="rId75"/>
    <p:sldId id="344" r:id="rId76"/>
    <p:sldId id="346" r:id="rId77"/>
    <p:sldId id="347" r:id="rId78"/>
    <p:sldId id="337" r:id="rId79"/>
    <p:sldId id="348" r:id="rId80"/>
    <p:sldId id="349" r:id="rId81"/>
    <p:sldId id="350" r:id="rId82"/>
    <p:sldId id="351" r:id="rId83"/>
    <p:sldId id="352" r:id="rId84"/>
    <p:sldId id="353"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928401" y="1380069"/>
            <a:ext cx="8574622" cy="1363132"/>
          </a:xfrm>
        </p:spPr>
        <p:txBody>
          <a:bodyPr/>
          <a:lstStyle/>
          <a:p>
            <a:pPr algn="ctr"/>
            <a:r>
              <a:rPr lang="tr-TR" dirty="0"/>
              <a:t>PEDİATRİK ODYOLOJİ</a:t>
            </a:r>
          </a:p>
        </p:txBody>
      </p:sp>
      <p:sp>
        <p:nvSpPr>
          <p:cNvPr id="3" name="Alt Başlık 2"/>
          <p:cNvSpPr>
            <a:spLocks noGrp="1"/>
          </p:cNvSpPr>
          <p:nvPr>
            <p:ph type="subTitle" idx="1"/>
          </p:nvPr>
        </p:nvSpPr>
        <p:spPr>
          <a:xfrm>
            <a:off x="2928401" y="3996267"/>
            <a:ext cx="8574621" cy="1388534"/>
          </a:xfrm>
        </p:spPr>
        <p:txBody>
          <a:bodyPr>
            <a:normAutofit/>
          </a:bodyPr>
          <a:lstStyle/>
          <a:p>
            <a:r>
              <a:rPr lang="tr-TR" sz="3600" b="1" dirty="0"/>
              <a:t>Yrd.  Doçent Doktor Kemal Tuskan</a:t>
            </a:r>
          </a:p>
          <a:p>
            <a:pPr algn="ctr"/>
            <a:r>
              <a:rPr lang="tr-TR" sz="3600" b="1" dirty="0"/>
              <a:t>2. DERS</a:t>
            </a:r>
          </a:p>
        </p:txBody>
      </p:sp>
    </p:spTree>
    <p:extLst>
      <p:ext uri="{BB962C8B-B14F-4D97-AF65-F5344CB8AC3E}">
        <p14:creationId xmlns:p14="http://schemas.microsoft.com/office/powerpoint/2010/main" val="46640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sz="3200" dirty="0"/>
              <a:t>5. </a:t>
            </a:r>
            <a:r>
              <a:rPr lang="tr-TR" sz="3200" dirty="0" err="1"/>
              <a:t>Perinatal</a:t>
            </a:r>
            <a:r>
              <a:rPr lang="tr-TR" sz="3200" dirty="0"/>
              <a:t> Öykü/ Doğum öyküsü</a:t>
            </a:r>
          </a:p>
          <a:p>
            <a:pPr lvl="1" algn="just"/>
            <a:r>
              <a:rPr lang="tr-TR" sz="3200" b="1" dirty="0"/>
              <a:t>Doğumun zorlu olması ve müdahaleli bir doğumun gerçekleşmiş olması veya </a:t>
            </a:r>
            <a:r>
              <a:rPr lang="tr-TR" sz="3200" b="1" u="sng" dirty="0"/>
              <a:t>bebeğin yüksek ağırlık</a:t>
            </a:r>
            <a:r>
              <a:rPr lang="tr-TR" sz="3200" b="1" dirty="0"/>
              <a:t> ile doğmuş olması risk faktörüdür.</a:t>
            </a:r>
            <a:endParaRPr lang="tr-TR" sz="3200" dirty="0"/>
          </a:p>
          <a:p>
            <a:endParaRPr lang="tr-TR" dirty="0"/>
          </a:p>
        </p:txBody>
      </p:sp>
    </p:spTree>
    <p:extLst>
      <p:ext uri="{BB962C8B-B14F-4D97-AF65-F5344CB8AC3E}">
        <p14:creationId xmlns:p14="http://schemas.microsoft.com/office/powerpoint/2010/main" val="2216608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789042"/>
            <a:ext cx="8915400" cy="4122179"/>
          </a:xfrm>
        </p:spPr>
        <p:txBody>
          <a:bodyPr/>
          <a:lstStyle/>
          <a:p>
            <a:r>
              <a:rPr lang="tr-TR" sz="2800" dirty="0"/>
              <a:t>6. </a:t>
            </a:r>
            <a:r>
              <a:rPr lang="tr-TR" sz="2800" dirty="0" err="1"/>
              <a:t>Postnatal</a:t>
            </a:r>
            <a:r>
              <a:rPr lang="tr-TR" sz="2800" dirty="0"/>
              <a:t> Öykü</a:t>
            </a:r>
          </a:p>
          <a:p>
            <a:pPr lvl="1"/>
            <a:r>
              <a:rPr lang="tr-TR" sz="2800" dirty="0"/>
              <a:t> Hastalık öyküsü</a:t>
            </a:r>
          </a:p>
          <a:p>
            <a:pPr lvl="1"/>
            <a:r>
              <a:rPr lang="tr-TR" sz="2800" dirty="0"/>
              <a:t> Gelişim Öyküsü</a:t>
            </a:r>
          </a:p>
          <a:p>
            <a:pPr lvl="1"/>
            <a:r>
              <a:rPr lang="tr-TR" sz="2800" dirty="0"/>
              <a:t> İşitme /Dil ve Konuşma Öyküsü</a:t>
            </a:r>
          </a:p>
          <a:p>
            <a:pPr lvl="1"/>
            <a:r>
              <a:rPr lang="tr-TR" sz="2800" dirty="0"/>
              <a:t> Genel Davranış Öyküsü</a:t>
            </a:r>
          </a:p>
          <a:p>
            <a:endParaRPr lang="tr-TR" dirty="0"/>
          </a:p>
        </p:txBody>
      </p:sp>
    </p:spTree>
    <p:extLst>
      <p:ext uri="{BB962C8B-B14F-4D97-AF65-F5344CB8AC3E}">
        <p14:creationId xmlns:p14="http://schemas.microsoft.com/office/powerpoint/2010/main" val="2529885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p:txBody>
          <a:bodyPr/>
          <a:lstStyle/>
          <a:p>
            <a:pPr algn="just"/>
            <a:r>
              <a:rPr lang="tr-TR" sz="2400" dirty="0"/>
              <a:t>İnsanlar duyuları aracılığı ile dış dünyayı algılar, ruhsal, zihinsel, sosyal gelişimini sağlar. Duyulardan birinin eksikliği algılamanın bütünlüğünü bozarak kişinin zihinsel, duygusal, sosyal yaşamını etkiler</a:t>
            </a:r>
            <a:r>
              <a:rPr lang="tr-TR" dirty="0"/>
              <a:t>. </a:t>
            </a:r>
          </a:p>
        </p:txBody>
      </p:sp>
    </p:spTree>
    <p:extLst>
      <p:ext uri="{BB962C8B-B14F-4D97-AF65-F5344CB8AC3E}">
        <p14:creationId xmlns:p14="http://schemas.microsoft.com/office/powerpoint/2010/main" val="515884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rmAutofit/>
          </a:bodyPr>
          <a:lstStyle/>
          <a:p>
            <a:pPr algn="just"/>
            <a:r>
              <a:rPr lang="tr-TR" sz="2800" dirty="0"/>
              <a:t>Bebekte annenin kalp atışlarını duyarak başlayan işitme süreci doğa ve yaşamdaki diğer sesleri duyup tanıyarak sürer ve </a:t>
            </a:r>
            <a:r>
              <a:rPr lang="tr-TR" sz="2800" b="1" dirty="0"/>
              <a:t>duyduklarını yineleyerek konuşmayı öğrenir</a:t>
            </a:r>
            <a:r>
              <a:rPr lang="tr-TR" sz="2800" dirty="0"/>
              <a:t>. </a:t>
            </a:r>
          </a:p>
        </p:txBody>
      </p:sp>
    </p:spTree>
    <p:extLst>
      <p:ext uri="{BB962C8B-B14F-4D97-AF65-F5344CB8AC3E}">
        <p14:creationId xmlns:p14="http://schemas.microsoft.com/office/powerpoint/2010/main" val="50762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rmAutofit/>
          </a:bodyPr>
          <a:lstStyle/>
          <a:p>
            <a:pPr algn="just"/>
            <a:r>
              <a:rPr lang="tr-TR" sz="3200" dirty="0"/>
              <a:t>Konuşma ve lisan gelişimi yaşamın </a:t>
            </a:r>
            <a:r>
              <a:rPr lang="tr-TR" sz="3200" b="1" dirty="0"/>
              <a:t>ilk iki yılında hızlı gelişerek 4 yaşına kadar tamamlanır. </a:t>
            </a:r>
          </a:p>
          <a:p>
            <a:pPr algn="just"/>
            <a:r>
              <a:rPr lang="tr-TR" sz="3200" b="1" dirty="0"/>
              <a:t>Bu nedenle bir çocuğun konuşmayı öğrenebileceği en önemli dönem ilk iki yaştır.</a:t>
            </a:r>
            <a:endParaRPr lang="tr-TR" sz="3200" dirty="0"/>
          </a:p>
        </p:txBody>
      </p:sp>
    </p:spTree>
    <p:extLst>
      <p:ext uri="{BB962C8B-B14F-4D97-AF65-F5344CB8AC3E}">
        <p14:creationId xmlns:p14="http://schemas.microsoft.com/office/powerpoint/2010/main" val="1078253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rmAutofit/>
          </a:bodyPr>
          <a:lstStyle/>
          <a:p>
            <a:pPr algn="just"/>
            <a:r>
              <a:rPr lang="tr-TR" sz="2800" dirty="0"/>
              <a:t>Ortak görüş </a:t>
            </a:r>
            <a:r>
              <a:rPr lang="tr-TR" sz="2800" b="1" dirty="0"/>
              <a:t>işitme engelli bebeklerin 6 aylık olmadan önce saptanıp rehabilite edilmesi</a:t>
            </a:r>
            <a:r>
              <a:rPr lang="tr-TR" sz="2800" dirty="0"/>
              <a:t> olduğu halde, bu son 20 yıla kadar gerçekleştirilememiştir.</a:t>
            </a:r>
          </a:p>
        </p:txBody>
      </p:sp>
    </p:spTree>
    <p:extLst>
      <p:ext uri="{BB962C8B-B14F-4D97-AF65-F5344CB8AC3E}">
        <p14:creationId xmlns:p14="http://schemas.microsoft.com/office/powerpoint/2010/main" val="2787265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rmAutofit/>
          </a:bodyPr>
          <a:lstStyle/>
          <a:p>
            <a:pPr algn="just"/>
            <a:r>
              <a:rPr lang="tr-TR" sz="3200" b="1" u="sng" dirty="0"/>
              <a:t>David </a:t>
            </a:r>
            <a:r>
              <a:rPr lang="tr-TR" sz="3200" b="1" u="sng" dirty="0" err="1"/>
              <a:t>Kemp</a:t>
            </a:r>
            <a:r>
              <a:rPr lang="tr-TR" sz="3200" b="1" u="sng" dirty="0"/>
              <a:t> tarafından 1978 yılında </a:t>
            </a:r>
            <a:r>
              <a:rPr lang="tr-TR" sz="3200" b="1" dirty="0"/>
              <a:t>geliştirilen otoakustik emisyon cihazı ile işitme engelinin bebeklik döneminde fark edilmesi mümkün olmuştur</a:t>
            </a:r>
            <a:r>
              <a:rPr lang="tr-TR" dirty="0"/>
              <a:t>. </a:t>
            </a:r>
            <a:endParaRPr lang="tr-TR" sz="2800" dirty="0"/>
          </a:p>
        </p:txBody>
      </p:sp>
    </p:spTree>
    <p:extLst>
      <p:ext uri="{BB962C8B-B14F-4D97-AF65-F5344CB8AC3E}">
        <p14:creationId xmlns:p14="http://schemas.microsoft.com/office/powerpoint/2010/main" val="2700764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rmAutofit/>
          </a:bodyPr>
          <a:lstStyle/>
          <a:p>
            <a:r>
              <a:rPr lang="tr-TR" b="1" dirty="0"/>
              <a:t>Erken müdahale edilen bebeklerin dil ve konuşma gelişimlerinin işitme sorunu olmayan yaşıtlarıyla benzer olduğunun gözlenmesiyle</a:t>
            </a:r>
            <a:r>
              <a:rPr lang="tr-TR" dirty="0"/>
              <a:t> Avrupa Birliği ülkelerinde ve ABD’de işitme engelinin mümkün olan en erken yaşta saptanması için tarama programları uygulamaya konulmuştur. </a:t>
            </a:r>
          </a:p>
        </p:txBody>
      </p:sp>
    </p:spTree>
    <p:extLst>
      <p:ext uri="{BB962C8B-B14F-4D97-AF65-F5344CB8AC3E}">
        <p14:creationId xmlns:p14="http://schemas.microsoft.com/office/powerpoint/2010/main" val="3960011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rmAutofit/>
          </a:bodyPr>
          <a:lstStyle/>
          <a:p>
            <a:pPr algn="just"/>
            <a:r>
              <a:rPr lang="tr-TR" sz="2800" b="1" dirty="0"/>
              <a:t>Erken müdahale edilen bebeklerin dil ve konuşma gelişimlerinin işitme sorunu olmayan yaşıtlarıyla benzer olduğunun gözlenmesiyle</a:t>
            </a:r>
            <a:r>
              <a:rPr lang="tr-TR" sz="2800" dirty="0"/>
              <a:t> Avrupa Birliği ülkelerinde ve ABD’de işitme engelinin mümkün olan en erken yaşta saptanması için tarama programları uygulamaya konulmuştur</a:t>
            </a:r>
            <a:r>
              <a:rPr lang="tr-TR" dirty="0"/>
              <a:t>. </a:t>
            </a:r>
          </a:p>
        </p:txBody>
      </p:sp>
    </p:spTree>
    <p:extLst>
      <p:ext uri="{BB962C8B-B14F-4D97-AF65-F5344CB8AC3E}">
        <p14:creationId xmlns:p14="http://schemas.microsoft.com/office/powerpoint/2010/main" val="4170251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2478156"/>
            <a:ext cx="8915400" cy="3433065"/>
          </a:xfrm>
        </p:spPr>
        <p:txBody>
          <a:bodyPr>
            <a:noAutofit/>
          </a:bodyPr>
          <a:lstStyle/>
          <a:p>
            <a:pPr algn="just"/>
            <a:r>
              <a:rPr lang="tr-TR" sz="3200" b="1" dirty="0"/>
              <a:t>Türkiye’de her bin bebekten 1 veya 2’si ileri derecede işitme kaybı ile doğmakta, 3-4 yaş grubunda geçirilen hastalıklar, kaza ve travma sonucu bu oran %0.6’ya çıkmaktadır</a:t>
            </a:r>
            <a:r>
              <a:rPr lang="tr-TR" sz="3200" dirty="0"/>
              <a:t>. </a:t>
            </a:r>
            <a:r>
              <a:rPr lang="tr-TR" sz="3200" b="1" dirty="0"/>
              <a:t>Ayrıca risk faktörleri olan yenidoğanlardaki işitme taramalarında bu oranlar çok yüksektir</a:t>
            </a:r>
            <a:r>
              <a:rPr lang="tr-TR" sz="3200" dirty="0"/>
              <a:t>. </a:t>
            </a:r>
          </a:p>
        </p:txBody>
      </p:sp>
    </p:spTree>
    <p:extLst>
      <p:ext uri="{BB962C8B-B14F-4D97-AF65-F5344CB8AC3E}">
        <p14:creationId xmlns:p14="http://schemas.microsoft.com/office/powerpoint/2010/main" val="392178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928401" y="914401"/>
            <a:ext cx="8574622" cy="1063256"/>
          </a:xfrm>
        </p:spPr>
        <p:txBody>
          <a:bodyPr>
            <a:normAutofit/>
          </a:bodyPr>
          <a:lstStyle/>
          <a:p>
            <a:pPr algn="ctr"/>
            <a:r>
              <a:rPr lang="tr-TR" dirty="0"/>
              <a:t>PEDİATRİK ODYOLOJİ</a:t>
            </a:r>
          </a:p>
        </p:txBody>
      </p:sp>
      <p:sp>
        <p:nvSpPr>
          <p:cNvPr id="3" name="Alt Başlık 2"/>
          <p:cNvSpPr>
            <a:spLocks noGrp="1"/>
          </p:cNvSpPr>
          <p:nvPr>
            <p:ph type="subTitle" idx="1"/>
          </p:nvPr>
        </p:nvSpPr>
        <p:spPr>
          <a:xfrm>
            <a:off x="2928401" y="2488019"/>
            <a:ext cx="8574621" cy="2896782"/>
          </a:xfrm>
        </p:spPr>
        <p:txBody>
          <a:bodyPr>
            <a:normAutofit/>
          </a:bodyPr>
          <a:lstStyle/>
          <a:p>
            <a:pPr algn="ctr"/>
            <a:r>
              <a:rPr lang="tr-TR" sz="4800" b="1" dirty="0">
                <a:solidFill>
                  <a:srgbClr val="FF0000"/>
                </a:solidFill>
              </a:rPr>
              <a:t>İşitme Kaybı Açısından Riskli Çocuklar</a:t>
            </a:r>
          </a:p>
          <a:p>
            <a:endParaRPr lang="tr-TR" sz="3600" b="1" dirty="0"/>
          </a:p>
          <a:p>
            <a:r>
              <a:rPr lang="tr-TR" sz="3200" b="1" dirty="0"/>
              <a:t>Yrd.  Doçent Doktor Kemal Tuskan</a:t>
            </a:r>
          </a:p>
        </p:txBody>
      </p:sp>
    </p:spTree>
    <p:extLst>
      <p:ext uri="{BB962C8B-B14F-4D97-AF65-F5344CB8AC3E}">
        <p14:creationId xmlns:p14="http://schemas.microsoft.com/office/powerpoint/2010/main" val="1677016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19270"/>
            <a:ext cx="8911687" cy="834887"/>
          </a:xfrm>
        </p:spPr>
        <p:txBody>
          <a:bodyPr>
            <a:normAutofit fontScale="90000"/>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64433" y="742123"/>
            <a:ext cx="8915400" cy="4466734"/>
          </a:xfrm>
        </p:spPr>
        <p:txBody>
          <a:bodyPr>
            <a:noAutofit/>
          </a:bodyPr>
          <a:lstStyle/>
          <a:p>
            <a:r>
              <a:rPr lang="tr-TR" b="1" dirty="0"/>
              <a:t>2002 Yılında Amerikan Otoloji Derneği bildirisinde 11 adet risk faktörü tanımlanmıştır. Bunlar;</a:t>
            </a:r>
          </a:p>
          <a:p>
            <a:pPr marL="0" indent="0">
              <a:buNone/>
            </a:pPr>
            <a:endParaRPr lang="tr-TR" dirty="0"/>
          </a:p>
          <a:p>
            <a:pPr lvl="1"/>
            <a:r>
              <a:rPr lang="tr-TR" sz="1800" b="1" dirty="0"/>
              <a:t>Yoğun bakım ünitesinde yatış</a:t>
            </a:r>
            <a:endParaRPr lang="tr-TR" sz="1800" dirty="0"/>
          </a:p>
          <a:p>
            <a:pPr lvl="1"/>
            <a:r>
              <a:rPr lang="tr-TR" sz="1800" b="1" dirty="0" err="1"/>
              <a:t>Respiratuar</a:t>
            </a:r>
            <a:r>
              <a:rPr lang="tr-TR" sz="1800" b="1" dirty="0"/>
              <a:t> </a:t>
            </a:r>
            <a:r>
              <a:rPr lang="tr-TR" sz="1800" b="1" dirty="0" err="1"/>
              <a:t>distres</a:t>
            </a:r>
            <a:r>
              <a:rPr lang="tr-TR" sz="1800" b="1" dirty="0"/>
              <a:t> sendromu</a:t>
            </a:r>
            <a:endParaRPr lang="tr-TR" sz="1800" dirty="0"/>
          </a:p>
          <a:p>
            <a:pPr lvl="1"/>
            <a:r>
              <a:rPr lang="tr-TR" sz="1800" b="1" dirty="0" err="1"/>
              <a:t>Retrolentalfibroplazi</a:t>
            </a:r>
            <a:endParaRPr lang="tr-TR" sz="1800" dirty="0"/>
          </a:p>
          <a:p>
            <a:pPr lvl="1"/>
            <a:r>
              <a:rPr lang="tr-TR" sz="1800" b="1" dirty="0" err="1"/>
              <a:t>Asfiksi</a:t>
            </a:r>
            <a:endParaRPr lang="tr-TR" sz="1800" dirty="0"/>
          </a:p>
          <a:p>
            <a:pPr lvl="1"/>
            <a:r>
              <a:rPr lang="tr-TR" sz="1800" b="1" dirty="0" err="1"/>
              <a:t>Mekonium</a:t>
            </a:r>
            <a:r>
              <a:rPr lang="tr-TR" sz="1800" b="1" dirty="0"/>
              <a:t> </a:t>
            </a:r>
            <a:r>
              <a:rPr lang="tr-TR" sz="1800" b="1" dirty="0" err="1"/>
              <a:t>aspirasyonu</a:t>
            </a:r>
            <a:endParaRPr lang="tr-TR" sz="1800" dirty="0"/>
          </a:p>
          <a:p>
            <a:pPr lvl="1"/>
            <a:r>
              <a:rPr lang="tr-TR" sz="1800" b="1" dirty="0" err="1"/>
              <a:t>Nörodejeneratif</a:t>
            </a:r>
            <a:r>
              <a:rPr lang="tr-TR" sz="1800" b="1" dirty="0"/>
              <a:t> hastalıklar</a:t>
            </a:r>
            <a:endParaRPr lang="tr-TR" sz="1800" dirty="0"/>
          </a:p>
          <a:p>
            <a:pPr lvl="1"/>
            <a:r>
              <a:rPr lang="tr-TR" sz="1800" b="1" dirty="0"/>
              <a:t>Kromozom Anomalileri</a:t>
            </a:r>
            <a:endParaRPr lang="tr-TR" sz="1800" dirty="0"/>
          </a:p>
          <a:p>
            <a:pPr lvl="1"/>
            <a:r>
              <a:rPr lang="tr-TR" sz="1800" b="1" dirty="0"/>
              <a:t>Annenin Uyuşturucu Kullanmış olması</a:t>
            </a:r>
            <a:endParaRPr lang="tr-TR" sz="1800" dirty="0"/>
          </a:p>
          <a:p>
            <a:pPr lvl="1"/>
            <a:r>
              <a:rPr lang="tr-TR" sz="1800" b="1" dirty="0"/>
              <a:t>Annede Diyabet</a:t>
            </a:r>
            <a:endParaRPr lang="tr-TR" sz="1800" dirty="0"/>
          </a:p>
          <a:p>
            <a:pPr lvl="1"/>
            <a:r>
              <a:rPr lang="tr-TR" sz="1800" b="1" dirty="0"/>
              <a:t>Çoklu doğum</a:t>
            </a:r>
            <a:endParaRPr lang="tr-TR" sz="1800" dirty="0"/>
          </a:p>
          <a:p>
            <a:pPr lvl="1"/>
            <a:r>
              <a:rPr lang="tr-TR" sz="1800" b="1" dirty="0"/>
              <a:t>Hamilelik Sırasında Annenin Yeterince Besin Alamaması</a:t>
            </a:r>
            <a:endParaRPr lang="tr-TR" sz="1800" dirty="0"/>
          </a:p>
        </p:txBody>
      </p:sp>
    </p:spTree>
    <p:extLst>
      <p:ext uri="{BB962C8B-B14F-4D97-AF65-F5344CB8AC3E}">
        <p14:creationId xmlns:p14="http://schemas.microsoft.com/office/powerpoint/2010/main" val="2776385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749288"/>
            <a:ext cx="8915400" cy="4161934"/>
          </a:xfrm>
        </p:spPr>
        <p:txBody>
          <a:bodyPr>
            <a:noAutofit/>
          </a:bodyPr>
          <a:lstStyle/>
          <a:p>
            <a:pPr algn="just"/>
            <a:r>
              <a:rPr lang="tr-TR" sz="2800" dirty="0"/>
              <a:t>İşitme engelli bebek ve çocukların çok azı tanı, tedavi ve konuşma eğitiminden yaralanmakta, geri kalan büyük çoğunluk okul çağına kadar herhangi bir tedavi veya eğitim almamaktadır. İşitme engelliler okullarında eğitilmeye çalışılan bu çocuklar toplumsal iletişim kuracak beceriyi kazanamadıkları gibi kendilerine meslek edinmelerini sağlayacak eğitimi de alamamaktadır.</a:t>
            </a:r>
          </a:p>
        </p:txBody>
      </p:sp>
    </p:spTree>
    <p:extLst>
      <p:ext uri="{BB962C8B-B14F-4D97-AF65-F5344CB8AC3E}">
        <p14:creationId xmlns:p14="http://schemas.microsoft.com/office/powerpoint/2010/main" val="1261602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19270"/>
            <a:ext cx="8911687" cy="834887"/>
          </a:xfrm>
        </p:spPr>
        <p:txBody>
          <a:bodyPr>
            <a:normAutofit fontScale="90000"/>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64433" y="1378225"/>
            <a:ext cx="8915400" cy="3830631"/>
          </a:xfrm>
        </p:spPr>
        <p:txBody>
          <a:bodyPr>
            <a:noAutofit/>
          </a:bodyPr>
          <a:lstStyle/>
          <a:p>
            <a:r>
              <a:rPr lang="tr-TR" sz="2400" dirty="0"/>
              <a:t>2007 yılında </a:t>
            </a:r>
            <a:r>
              <a:rPr lang="tr-TR" sz="2400" b="1" dirty="0"/>
              <a:t>Türkiye’de yapılan bir araştırmada aşağıdaki risk faktörlerinin Türkiye koşullarında ön planda olduğu saptanmıştır;</a:t>
            </a:r>
          </a:p>
          <a:p>
            <a:pPr marL="0" indent="0">
              <a:buNone/>
            </a:pPr>
            <a:endParaRPr lang="tr-TR" sz="2400" b="1" dirty="0"/>
          </a:p>
          <a:p>
            <a:pPr lvl="1"/>
            <a:r>
              <a:rPr lang="tr-TR" sz="2400" b="1" dirty="0"/>
              <a:t>Hiperbilirubinemi </a:t>
            </a:r>
            <a:endParaRPr lang="tr-TR" sz="2400" dirty="0"/>
          </a:p>
          <a:p>
            <a:pPr lvl="1"/>
            <a:r>
              <a:rPr lang="tr-TR" sz="2400" b="1" dirty="0"/>
              <a:t>Anne veya Yenidoğanda Ototoksik ilaç kullanımı </a:t>
            </a:r>
            <a:endParaRPr lang="tr-TR" sz="2400" dirty="0"/>
          </a:p>
          <a:p>
            <a:pPr lvl="1"/>
            <a:r>
              <a:rPr lang="tr-TR" sz="2400" b="1" dirty="0"/>
              <a:t>Mekanik ventilasyon kullanımı (&gt;5 gün)</a:t>
            </a:r>
            <a:endParaRPr lang="tr-TR" sz="2400" dirty="0"/>
          </a:p>
          <a:p>
            <a:pPr lvl="1"/>
            <a:r>
              <a:rPr lang="tr-TR" sz="2400" b="1" dirty="0"/>
              <a:t>1.500 g altı doğum ağırlığı</a:t>
            </a:r>
            <a:endParaRPr lang="tr-TR" sz="2400" dirty="0"/>
          </a:p>
          <a:p>
            <a:pPr lvl="1"/>
            <a:r>
              <a:rPr lang="tr-TR" sz="2400" b="1" dirty="0"/>
              <a:t>Ailede işitme kaybı öyküsü </a:t>
            </a:r>
            <a:endParaRPr lang="tr-TR" sz="2400" dirty="0"/>
          </a:p>
          <a:p>
            <a:pPr lvl="1"/>
            <a:r>
              <a:rPr lang="tr-TR" sz="2400" b="1" dirty="0" err="1"/>
              <a:t>Kraniofasiyal</a:t>
            </a:r>
            <a:r>
              <a:rPr lang="tr-TR" sz="2400" b="1" dirty="0"/>
              <a:t> anomali </a:t>
            </a:r>
            <a:endParaRPr lang="tr-TR" sz="2400" dirty="0"/>
          </a:p>
        </p:txBody>
      </p:sp>
    </p:spTree>
    <p:extLst>
      <p:ext uri="{BB962C8B-B14F-4D97-AF65-F5344CB8AC3E}">
        <p14:creationId xmlns:p14="http://schemas.microsoft.com/office/powerpoint/2010/main" val="147527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749288"/>
            <a:ext cx="8915400" cy="4161934"/>
          </a:xfrm>
        </p:spPr>
        <p:txBody>
          <a:bodyPr>
            <a:noAutofit/>
          </a:bodyPr>
          <a:lstStyle/>
          <a:p>
            <a:pPr algn="just"/>
            <a:r>
              <a:rPr lang="tr-TR" sz="3200" b="1" dirty="0"/>
              <a:t>Amerikan Pediatri Akademisi Bebek İşitme Komitesi, 3. aydan önce çocuklarda işitme taraması yapılarak 6. aydan itibaren gerekli girişimlerin başlatılmasının gerekliliğini ortaya koymuştur</a:t>
            </a:r>
            <a:r>
              <a:rPr lang="tr-TR" sz="3200" dirty="0"/>
              <a:t>. </a:t>
            </a:r>
            <a:r>
              <a:rPr lang="tr-TR" sz="3200" b="1" dirty="0"/>
              <a:t>Yenidoğan işitme taramasında </a:t>
            </a:r>
            <a:r>
              <a:rPr lang="tr-TR" sz="3200" b="1" u="sng" dirty="0"/>
              <a:t>TEOAE ve BERA</a:t>
            </a:r>
            <a:r>
              <a:rPr lang="tr-TR" sz="3200" b="1" dirty="0"/>
              <a:t> ayrı ayrı veya bir arada kullanılmaktadır</a:t>
            </a:r>
            <a:r>
              <a:rPr lang="tr-TR" sz="3200" dirty="0"/>
              <a:t>. </a:t>
            </a:r>
          </a:p>
        </p:txBody>
      </p:sp>
    </p:spTree>
    <p:extLst>
      <p:ext uri="{BB962C8B-B14F-4D97-AF65-F5344CB8AC3E}">
        <p14:creationId xmlns:p14="http://schemas.microsoft.com/office/powerpoint/2010/main" val="2851747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749288"/>
            <a:ext cx="8915400" cy="4161934"/>
          </a:xfrm>
        </p:spPr>
        <p:txBody>
          <a:bodyPr>
            <a:noAutofit/>
          </a:bodyPr>
          <a:lstStyle/>
          <a:p>
            <a:pPr algn="just"/>
            <a:r>
              <a:rPr lang="tr-TR" sz="2800" b="1" dirty="0"/>
              <a:t>Otoakustik emisyon ile kulağın </a:t>
            </a:r>
            <a:r>
              <a:rPr lang="tr-TR" sz="2800" b="1" dirty="0" err="1"/>
              <a:t>kokleadaki</a:t>
            </a:r>
            <a:r>
              <a:rPr lang="tr-TR" sz="2800" b="1" dirty="0"/>
              <a:t> dış tüylü hücrelere kadar olan kısmı değerlendirilirken, işitsel uyarılmış beyin sapı potansiyeli ile beyin sapı işitsel yolunun ve işitme sinirinin verdiği elektriksel cevabın değerlendirilmesi gerçekleştirilmektedir. </a:t>
            </a:r>
            <a:endParaRPr lang="tr-TR" sz="2800" dirty="0"/>
          </a:p>
        </p:txBody>
      </p:sp>
    </p:spTree>
    <p:extLst>
      <p:ext uri="{BB962C8B-B14F-4D97-AF65-F5344CB8AC3E}">
        <p14:creationId xmlns:p14="http://schemas.microsoft.com/office/powerpoint/2010/main" val="1763999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749288"/>
            <a:ext cx="8915400" cy="4161934"/>
          </a:xfrm>
        </p:spPr>
        <p:txBody>
          <a:bodyPr>
            <a:noAutofit/>
          </a:bodyPr>
          <a:lstStyle/>
          <a:p>
            <a:pPr algn="just"/>
            <a:r>
              <a:rPr lang="tr-TR" sz="2800" b="1" dirty="0" err="1"/>
              <a:t>Kokleanın</a:t>
            </a:r>
            <a:r>
              <a:rPr lang="tr-TR" sz="2800" b="1" dirty="0"/>
              <a:t> ses uyaranına karşı oluşturduğu dalgaların kaydedilmesi esasına dayanan otoakustik emisyon daha hızlı ve daha kolay yapılabilen bir metottur. </a:t>
            </a:r>
          </a:p>
          <a:p>
            <a:pPr algn="just"/>
            <a:r>
              <a:rPr lang="tr-TR" sz="2800" b="1" dirty="0"/>
              <a:t>Dış kulak yolunda </a:t>
            </a:r>
            <a:r>
              <a:rPr lang="tr-TR" sz="2800" b="1" dirty="0" err="1"/>
              <a:t>debris</a:t>
            </a:r>
            <a:r>
              <a:rPr lang="tr-TR" sz="2800" b="1" dirty="0"/>
              <a:t> veya orta kulakta sıvı bulunması halinde hata görülebilmektedir</a:t>
            </a:r>
            <a:r>
              <a:rPr lang="tr-TR" b="1" dirty="0"/>
              <a:t>.</a:t>
            </a:r>
          </a:p>
          <a:p>
            <a:pPr algn="just"/>
            <a:r>
              <a:rPr lang="tr-TR" sz="3200" b="1" dirty="0"/>
              <a:t>BERA ise daha fazla teknik beceri ve zaman gerektiren bir tarama yöntemidir.</a:t>
            </a:r>
            <a:r>
              <a:rPr lang="tr-TR" sz="3200" dirty="0"/>
              <a:t> </a:t>
            </a:r>
          </a:p>
          <a:p>
            <a:pPr algn="just"/>
            <a:endParaRPr lang="tr-TR" sz="2800" dirty="0"/>
          </a:p>
        </p:txBody>
      </p:sp>
    </p:spTree>
    <p:extLst>
      <p:ext uri="{BB962C8B-B14F-4D97-AF65-F5344CB8AC3E}">
        <p14:creationId xmlns:p14="http://schemas.microsoft.com/office/powerpoint/2010/main" val="3612248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033670"/>
            <a:ext cx="8915400" cy="4877552"/>
          </a:xfrm>
        </p:spPr>
        <p:txBody>
          <a:bodyPr>
            <a:normAutofit fontScale="92500" lnSpcReduction="10000"/>
          </a:bodyPr>
          <a:lstStyle/>
          <a:p>
            <a:r>
              <a:rPr lang="tr-TR" sz="2000" b="1" dirty="0"/>
              <a:t>Sağlıklı yenidoğanlarda konjenital işitme kaybı oranı %0,1-0,2 arasında iken, riskli yenidoğanlarda bu oran %4-5’e çıkmaktadır.</a:t>
            </a:r>
          </a:p>
          <a:p>
            <a:r>
              <a:rPr lang="tr-TR" sz="2000" b="1" dirty="0"/>
              <a:t> Hacettepe Üniversitesi’nde zamanında doğmuş olan 5.485 bebeğin işitme taramasını yaptıklarında ileri/ çok ileri sensorinöral işitme kaybı oranını %0.20 olarak bildirmişlerdir</a:t>
            </a:r>
            <a:r>
              <a:rPr lang="tr-TR" sz="2000" dirty="0"/>
              <a:t>. </a:t>
            </a:r>
          </a:p>
          <a:p>
            <a:r>
              <a:rPr lang="tr-TR" sz="2000" dirty="0"/>
              <a:t>Denizli’de miadında doğmuş sağlıklı 19.464 yenidoğanda yaptıkları işitme taramasında, konjenital işitme kaybı oranını %0,1 olarak saptamışlardır. </a:t>
            </a:r>
          </a:p>
          <a:p>
            <a:r>
              <a:rPr lang="tr-TR" sz="2000" dirty="0"/>
              <a:t>Yüksek riskli yenidoğanlarda yapılan bir çalışmada </a:t>
            </a:r>
            <a:r>
              <a:rPr lang="tr-TR" sz="2000" b="1" dirty="0"/>
              <a:t>Hollanda’da 30 haftadan ya da 1.000 g’dan daha düşük prematürelerde işitme kaybı oranı %3.2 olarak bulunmuştur.</a:t>
            </a:r>
            <a:r>
              <a:rPr lang="tr-TR" sz="2000" dirty="0"/>
              <a:t> Bu çalışmada en önemli risk faktörü doğum asfiksisi ve 5 günden daha uzun süren mekanik ventilatör uygulaması çıkmıştır.</a:t>
            </a:r>
          </a:p>
          <a:p>
            <a:r>
              <a:rPr lang="tr-TR" sz="2000" dirty="0"/>
              <a:t>Tebriz Üniversitesi’ndeki bir araştırmada 600 yenidoğan bebekte yapılan işitme taramasında işitme kaybının sıklığı %3.5 olarak bulunmuştur. </a:t>
            </a:r>
          </a:p>
          <a:p>
            <a:endParaRPr lang="tr-TR" dirty="0"/>
          </a:p>
        </p:txBody>
      </p:sp>
    </p:spTree>
    <p:extLst>
      <p:ext uri="{BB962C8B-B14F-4D97-AF65-F5344CB8AC3E}">
        <p14:creationId xmlns:p14="http://schemas.microsoft.com/office/powerpoint/2010/main" val="2247047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749288"/>
            <a:ext cx="8915400" cy="4161934"/>
          </a:xfrm>
        </p:spPr>
        <p:txBody>
          <a:bodyPr>
            <a:noAutofit/>
          </a:bodyPr>
          <a:lstStyle/>
          <a:p>
            <a:pPr marL="0" indent="0" algn="just">
              <a:buNone/>
            </a:pPr>
            <a:endParaRPr lang="tr-TR" sz="3200" dirty="0"/>
          </a:p>
          <a:p>
            <a:pPr algn="ctr"/>
            <a:r>
              <a:rPr lang="tr-TR" sz="3600" b="1" dirty="0"/>
              <a:t>İşitme kaybı prenatal (doğum öncesi), </a:t>
            </a:r>
            <a:r>
              <a:rPr lang="tr-TR" sz="3600" b="1" dirty="0" err="1"/>
              <a:t>perinatal</a:t>
            </a:r>
            <a:r>
              <a:rPr lang="tr-TR" sz="3600" b="1" dirty="0"/>
              <a:t> (doğum sırasında) ve </a:t>
            </a:r>
            <a:r>
              <a:rPr lang="tr-TR" sz="3600" b="1" dirty="0" err="1"/>
              <a:t>postnatal</a:t>
            </a:r>
            <a:r>
              <a:rPr lang="tr-TR" sz="3600" b="1" dirty="0"/>
              <a:t> (doğum sonrası) olmak üzere yaşamın üç farklı döneminde oluşabilir. </a:t>
            </a:r>
            <a:endParaRPr lang="tr-TR" sz="3600" dirty="0"/>
          </a:p>
          <a:p>
            <a:pPr algn="just"/>
            <a:endParaRPr lang="tr-TR" sz="2800" dirty="0"/>
          </a:p>
        </p:txBody>
      </p:sp>
    </p:spTree>
    <p:extLst>
      <p:ext uri="{BB962C8B-B14F-4D97-AF65-F5344CB8AC3E}">
        <p14:creationId xmlns:p14="http://schemas.microsoft.com/office/powerpoint/2010/main" val="2703509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749288"/>
            <a:ext cx="8915400" cy="4161934"/>
          </a:xfrm>
        </p:spPr>
        <p:txBody>
          <a:bodyPr>
            <a:noAutofit/>
          </a:bodyPr>
          <a:lstStyle/>
          <a:p>
            <a:pPr marL="0" indent="0" algn="just">
              <a:buNone/>
            </a:pPr>
            <a:endParaRPr lang="tr-TR" sz="3200" dirty="0"/>
          </a:p>
          <a:p>
            <a:pPr lvl="0"/>
            <a:r>
              <a:rPr lang="tr-TR" sz="2000" b="1" dirty="0"/>
              <a:t>Prenatal dönemde risk faktörleri</a:t>
            </a:r>
            <a:endParaRPr lang="tr-TR" sz="2000" dirty="0"/>
          </a:p>
          <a:p>
            <a:pPr lvl="1"/>
            <a:r>
              <a:rPr lang="tr-TR" sz="2000" b="1" dirty="0"/>
              <a:t>Genetik yatkınlık</a:t>
            </a:r>
            <a:endParaRPr lang="tr-TR" sz="2000" dirty="0"/>
          </a:p>
          <a:p>
            <a:pPr lvl="1"/>
            <a:r>
              <a:rPr lang="tr-TR" sz="2000" b="1" dirty="0"/>
              <a:t>Annenin hamileliği sırasında ototoksik ilaç kullanması</a:t>
            </a:r>
            <a:endParaRPr lang="tr-TR" sz="2000" dirty="0"/>
          </a:p>
          <a:p>
            <a:pPr lvl="1"/>
            <a:r>
              <a:rPr lang="tr-TR" sz="2000" b="1" dirty="0"/>
              <a:t>Annenin hamileliği sırasında kızamık, kabakulak, CMV, herpes enfeksiyonu geçirmesi</a:t>
            </a:r>
            <a:endParaRPr lang="tr-TR" sz="2000" dirty="0"/>
          </a:p>
          <a:p>
            <a:pPr lvl="1"/>
            <a:r>
              <a:rPr lang="tr-TR" sz="2000" b="1" dirty="0"/>
              <a:t>Annenin hamileliği sırasında X-Ray ışınlarına maruz kalması</a:t>
            </a:r>
            <a:endParaRPr lang="tr-TR" sz="2000" dirty="0"/>
          </a:p>
          <a:p>
            <a:pPr lvl="1"/>
            <a:r>
              <a:rPr lang="tr-TR" sz="2000" b="1" dirty="0"/>
              <a:t>Annenin sistemik bir hastalığının olması</a:t>
            </a:r>
            <a:endParaRPr lang="tr-TR" sz="2000" dirty="0"/>
          </a:p>
          <a:p>
            <a:pPr lvl="1"/>
            <a:r>
              <a:rPr lang="tr-TR" sz="2000" b="1" dirty="0"/>
              <a:t>Kaza, düşme gibi bir travma geçirmesi işitme kaybı oluşumunda rol oynayan risk faktörleridir. </a:t>
            </a:r>
            <a:endParaRPr lang="tr-TR" sz="2000" dirty="0"/>
          </a:p>
          <a:p>
            <a:pPr algn="ctr"/>
            <a:r>
              <a:rPr lang="tr-TR" sz="3600" b="1" dirty="0"/>
              <a:t>. </a:t>
            </a:r>
            <a:endParaRPr lang="tr-TR" sz="3600" dirty="0"/>
          </a:p>
          <a:p>
            <a:pPr algn="just"/>
            <a:endParaRPr lang="tr-TR" sz="2800" dirty="0"/>
          </a:p>
        </p:txBody>
      </p:sp>
    </p:spTree>
    <p:extLst>
      <p:ext uri="{BB962C8B-B14F-4D97-AF65-F5344CB8AC3E}">
        <p14:creationId xmlns:p14="http://schemas.microsoft.com/office/powerpoint/2010/main" val="724203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pPr lvl="0"/>
            <a:r>
              <a:rPr lang="tr-TR" sz="2800" b="1" dirty="0" err="1"/>
              <a:t>Perinatal</a:t>
            </a:r>
            <a:r>
              <a:rPr lang="tr-TR" sz="2800" b="1" dirty="0"/>
              <a:t> dönemdeki risk faktörleri</a:t>
            </a:r>
            <a:endParaRPr lang="tr-TR" sz="2800" dirty="0"/>
          </a:p>
          <a:p>
            <a:pPr lvl="1"/>
            <a:r>
              <a:rPr lang="tr-TR" sz="2800" b="1" dirty="0"/>
              <a:t>Düşük doğum kilosu (1.500 g’dan az)</a:t>
            </a:r>
            <a:endParaRPr lang="tr-TR" sz="2800" dirty="0"/>
          </a:p>
          <a:p>
            <a:pPr lvl="1"/>
            <a:r>
              <a:rPr lang="tr-TR" sz="2800" b="1" dirty="0"/>
              <a:t>Kan uyuşmazlığı</a:t>
            </a:r>
            <a:endParaRPr lang="tr-TR" sz="2800" dirty="0"/>
          </a:p>
          <a:p>
            <a:pPr lvl="1"/>
            <a:r>
              <a:rPr lang="tr-TR" sz="2800" b="1" dirty="0"/>
              <a:t>Doğum sırasında </a:t>
            </a:r>
            <a:r>
              <a:rPr lang="tr-TR" sz="2800" b="1" dirty="0" err="1"/>
              <a:t>hipoksi</a:t>
            </a:r>
            <a:endParaRPr lang="tr-TR" sz="2800" dirty="0"/>
          </a:p>
          <a:p>
            <a:pPr lvl="1"/>
            <a:r>
              <a:rPr lang="tr-TR" sz="2800" b="1" dirty="0"/>
              <a:t>Doğum travması (forseps, vakum kullanılması)</a:t>
            </a:r>
            <a:endParaRPr lang="tr-TR" sz="2800" dirty="0"/>
          </a:p>
          <a:p>
            <a:pPr lvl="1"/>
            <a:r>
              <a:rPr lang="tr-TR" sz="2800" b="1" dirty="0"/>
              <a:t>Ventilatör tedavisi</a:t>
            </a:r>
            <a:endParaRPr lang="tr-TR" sz="2800" dirty="0"/>
          </a:p>
          <a:p>
            <a:pPr lvl="1"/>
            <a:r>
              <a:rPr lang="tr-TR" sz="2800" b="1" dirty="0"/>
              <a:t>Kan değişimi uygulamasıdır </a:t>
            </a:r>
            <a:endParaRPr lang="tr-TR" sz="2800" dirty="0"/>
          </a:p>
          <a:p>
            <a:pPr algn="just"/>
            <a:endParaRPr lang="tr-TR" sz="2800" dirty="0"/>
          </a:p>
        </p:txBody>
      </p:sp>
    </p:spTree>
    <p:extLst>
      <p:ext uri="{BB962C8B-B14F-4D97-AF65-F5344CB8AC3E}">
        <p14:creationId xmlns:p14="http://schemas.microsoft.com/office/powerpoint/2010/main" val="212580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Pediatrik </a:t>
            </a:r>
            <a:r>
              <a:rPr lang="tr-TR" b="1" dirty="0" err="1"/>
              <a:t>Odyolojide</a:t>
            </a:r>
            <a:r>
              <a:rPr lang="tr-TR" b="1" dirty="0"/>
              <a:t> Öykü Alma</a:t>
            </a:r>
            <a:br>
              <a:rPr lang="tr-TR" dirty="0"/>
            </a:br>
            <a:endParaRPr lang="tr-TR" dirty="0"/>
          </a:p>
        </p:txBody>
      </p:sp>
      <p:sp>
        <p:nvSpPr>
          <p:cNvPr id="3" name="İçerik Yer Tutucusu 2"/>
          <p:cNvSpPr>
            <a:spLocks noGrp="1"/>
          </p:cNvSpPr>
          <p:nvPr>
            <p:ph idx="1"/>
          </p:nvPr>
        </p:nvSpPr>
        <p:spPr>
          <a:xfrm>
            <a:off x="1484310" y="1613647"/>
            <a:ext cx="10018713" cy="4876800"/>
          </a:xfrm>
        </p:spPr>
        <p:txBody>
          <a:bodyPr>
            <a:normAutofit/>
          </a:bodyPr>
          <a:lstStyle/>
          <a:p>
            <a:pPr marL="0" lvl="0" indent="0">
              <a:buNone/>
            </a:pPr>
            <a:r>
              <a:rPr lang="tr-TR" sz="2800" b="1" dirty="0"/>
              <a:t>1. Yaş ve gelişiminin saptanması</a:t>
            </a:r>
            <a:endParaRPr lang="tr-TR" sz="2800" dirty="0"/>
          </a:p>
          <a:p>
            <a:r>
              <a:rPr lang="tr-TR" sz="2800" dirty="0"/>
              <a:t>Öykü ve çocuğun yaş gelişimi test bataryasının saptanmasında en önemli ölçüttür. Çocuğun öyküsü alınmadan ve yaş durumu değerlendirilmeden yapılacak testler;</a:t>
            </a:r>
          </a:p>
          <a:p>
            <a:pPr lvl="1"/>
            <a:r>
              <a:rPr lang="tr-TR" sz="2600" dirty="0"/>
              <a:t>İşitme kaybı olmadığı halde işitme kaybı tanısı konulması </a:t>
            </a:r>
          </a:p>
          <a:p>
            <a:pPr lvl="1"/>
            <a:r>
              <a:rPr lang="tr-TR" sz="2600" dirty="0"/>
              <a:t>Ailenin yanlış bilgilendirilmesi </a:t>
            </a:r>
          </a:p>
          <a:p>
            <a:pPr lvl="1"/>
            <a:r>
              <a:rPr lang="tr-TR" sz="2600" dirty="0"/>
              <a:t>Çocuğun gereksiz ve zarar verici şekilde işitme cihazına yönlendirilmesine neden olur.</a:t>
            </a:r>
          </a:p>
          <a:p>
            <a:endParaRPr lang="tr-TR" dirty="0"/>
          </a:p>
        </p:txBody>
      </p:sp>
    </p:spTree>
    <p:extLst>
      <p:ext uri="{BB962C8B-B14F-4D97-AF65-F5344CB8AC3E}">
        <p14:creationId xmlns:p14="http://schemas.microsoft.com/office/powerpoint/2010/main" val="3393777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pPr lvl="0"/>
            <a:r>
              <a:rPr lang="tr-TR" sz="2400" b="1" dirty="0" err="1"/>
              <a:t>Postnatal</a:t>
            </a:r>
            <a:r>
              <a:rPr lang="tr-TR" sz="2400" b="1" dirty="0"/>
              <a:t> dönemdeki risk faktörleri</a:t>
            </a:r>
            <a:endParaRPr lang="tr-TR" sz="2400" dirty="0"/>
          </a:p>
          <a:p>
            <a:pPr lvl="1"/>
            <a:r>
              <a:rPr lang="tr-TR" sz="2400" b="1" dirty="0"/>
              <a:t>Çocuğun geçirdiği hastalıklar (kabakulak, menenjit)</a:t>
            </a:r>
            <a:endParaRPr lang="tr-TR" sz="2400" dirty="0"/>
          </a:p>
          <a:p>
            <a:pPr lvl="1"/>
            <a:r>
              <a:rPr lang="tr-TR" sz="2400" b="1" dirty="0" err="1"/>
              <a:t>Konvulziyon</a:t>
            </a:r>
            <a:endParaRPr lang="tr-TR" sz="2400" dirty="0"/>
          </a:p>
          <a:p>
            <a:pPr lvl="1"/>
            <a:r>
              <a:rPr lang="tr-TR" sz="2400" b="1" dirty="0"/>
              <a:t>Ototoksik ilaç kullanımı</a:t>
            </a:r>
            <a:endParaRPr lang="tr-TR" sz="2400" dirty="0"/>
          </a:p>
          <a:p>
            <a:pPr lvl="1"/>
            <a:r>
              <a:rPr lang="tr-TR" sz="2400" b="1" dirty="0"/>
              <a:t>Kafa travması</a:t>
            </a:r>
            <a:endParaRPr lang="tr-TR" sz="2400" dirty="0"/>
          </a:p>
          <a:p>
            <a:pPr lvl="1"/>
            <a:r>
              <a:rPr lang="tr-TR" sz="2400" b="1" dirty="0"/>
              <a:t>Kulak enfeksiyonu </a:t>
            </a:r>
            <a:endParaRPr lang="tr-TR" sz="2400" dirty="0"/>
          </a:p>
          <a:p>
            <a:pPr lvl="1"/>
            <a:r>
              <a:rPr lang="tr-TR" sz="2400" b="1" dirty="0"/>
              <a:t>Yüksek şiddette gürültüye maruziyettir.</a:t>
            </a:r>
            <a:endParaRPr lang="tr-TR" sz="2400" dirty="0"/>
          </a:p>
          <a:p>
            <a:pPr algn="just"/>
            <a:endParaRPr lang="tr-TR" sz="2800" dirty="0"/>
          </a:p>
        </p:txBody>
      </p:sp>
    </p:spTree>
    <p:extLst>
      <p:ext uri="{BB962C8B-B14F-4D97-AF65-F5344CB8AC3E}">
        <p14:creationId xmlns:p14="http://schemas.microsoft.com/office/powerpoint/2010/main" val="63562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pPr algn="just"/>
            <a:r>
              <a:rPr lang="tr-TR" sz="2400" b="1" dirty="0"/>
              <a:t>Ülkemizde yapılan bir çalışmada en önemli risk faktörleri 1.500 g altındaki prematürelik, ventilatör tedavisi, </a:t>
            </a:r>
            <a:r>
              <a:rPr lang="tr-TR" sz="2400" b="1" dirty="0" err="1"/>
              <a:t>intrakranial</a:t>
            </a:r>
            <a:r>
              <a:rPr lang="tr-TR" sz="2400" b="1" dirty="0"/>
              <a:t> kanama varlığı olarak tespit edilmiştir. Hastalarımızda risk faktörleri incelendiğinde ön planda </a:t>
            </a:r>
            <a:r>
              <a:rPr lang="tr-TR" sz="2400" b="1" dirty="0" err="1"/>
              <a:t>perinatal</a:t>
            </a:r>
            <a:r>
              <a:rPr lang="tr-TR" sz="2400" b="1" dirty="0"/>
              <a:t> faktörler gelmektedir. Bunlar içerisinde kan değişimi gerektirebilecek düzeyde hiperbilirubinemi en sık izlenen risk faktörü iken, ototoksik ilaç kullanımı ve uzamış mekanik ventilatör tedavisi diğer en sık izlenen risk faktörleri olarak belirlenmiştir. </a:t>
            </a:r>
            <a:endParaRPr lang="tr-TR" sz="2400" dirty="0"/>
          </a:p>
          <a:p>
            <a:pPr algn="just"/>
            <a:endParaRPr lang="tr-TR" sz="2800" dirty="0"/>
          </a:p>
        </p:txBody>
      </p:sp>
    </p:spTree>
    <p:extLst>
      <p:ext uri="{BB962C8B-B14F-4D97-AF65-F5344CB8AC3E}">
        <p14:creationId xmlns:p14="http://schemas.microsoft.com/office/powerpoint/2010/main" val="1643021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pPr algn="just"/>
            <a:r>
              <a:rPr lang="tr-TR" sz="2800" b="1" dirty="0"/>
              <a:t>Yüksek düzeydeki </a:t>
            </a:r>
            <a:r>
              <a:rPr lang="tr-TR" sz="2800" b="1" dirty="0" err="1"/>
              <a:t>bilirubin</a:t>
            </a:r>
            <a:r>
              <a:rPr lang="tr-TR" sz="2800" b="1" dirty="0"/>
              <a:t> seviyeleri kan beyin engelini geçerek işitme siniri ve </a:t>
            </a:r>
            <a:r>
              <a:rPr lang="tr-TR" sz="2800" b="1" dirty="0" err="1"/>
              <a:t>koklear</a:t>
            </a:r>
            <a:r>
              <a:rPr lang="tr-TR" sz="2800" b="1" dirty="0"/>
              <a:t> </a:t>
            </a:r>
            <a:r>
              <a:rPr lang="tr-TR" sz="2800" b="1" dirty="0" err="1"/>
              <a:t>nükleusda</a:t>
            </a:r>
            <a:r>
              <a:rPr lang="tr-TR" sz="2800" b="1" dirty="0"/>
              <a:t> hasara yol açarak BERA anormalliğine yol açmaktadır. Bu olgularda lezyonun </a:t>
            </a:r>
            <a:r>
              <a:rPr lang="tr-TR" sz="2800" b="1" dirty="0" err="1"/>
              <a:t>retrokoklear</a:t>
            </a:r>
            <a:r>
              <a:rPr lang="tr-TR" sz="2800" b="1" dirty="0"/>
              <a:t> bölgede olması sebebiyle otoakustik emisyon normal olabileceğinden BERA ile işitme değerlendirmesi yapılması önemlidir. </a:t>
            </a:r>
            <a:endParaRPr lang="tr-TR" sz="2800" dirty="0"/>
          </a:p>
          <a:p>
            <a:pPr algn="just"/>
            <a:endParaRPr lang="tr-TR" sz="2800" dirty="0"/>
          </a:p>
        </p:txBody>
      </p:sp>
    </p:spTree>
    <p:extLst>
      <p:ext uri="{BB962C8B-B14F-4D97-AF65-F5344CB8AC3E}">
        <p14:creationId xmlns:p14="http://schemas.microsoft.com/office/powerpoint/2010/main" val="3918125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pPr algn="just"/>
            <a:r>
              <a:rPr lang="tr-TR" sz="2800" dirty="0"/>
              <a:t>İşitme taramasının hastaneye yatan tüm </a:t>
            </a:r>
            <a:r>
              <a:rPr lang="tr-TR" sz="2800" dirty="0" err="1"/>
              <a:t>yenidoğanları</a:t>
            </a:r>
            <a:r>
              <a:rPr lang="tr-TR" sz="2800" dirty="0"/>
              <a:t> kapsayacak şekilde organize edilmesi önemlidir. Yenidoğan bebeklerde işitme taraması yapan personelin bu konuda deneyimli olması önemlidir. </a:t>
            </a:r>
          </a:p>
          <a:p>
            <a:pPr algn="just"/>
            <a:r>
              <a:rPr lang="tr-TR" sz="2800" dirty="0"/>
              <a:t>Literatürde bu taramaların hemşire, teknisyen ve </a:t>
            </a:r>
            <a:r>
              <a:rPr lang="tr-TR" sz="2800" dirty="0" err="1"/>
              <a:t>odiyometri</a:t>
            </a:r>
            <a:r>
              <a:rPr lang="tr-TR" sz="2800" dirty="0"/>
              <a:t> öğrencileri tarafından yapıldığı görülmektedir. </a:t>
            </a:r>
          </a:p>
        </p:txBody>
      </p:sp>
    </p:spTree>
    <p:extLst>
      <p:ext uri="{BB962C8B-B14F-4D97-AF65-F5344CB8AC3E}">
        <p14:creationId xmlns:p14="http://schemas.microsoft.com/office/powerpoint/2010/main" val="24827533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pPr algn="just"/>
            <a:r>
              <a:rPr lang="tr-TR" sz="2800" b="1" dirty="0"/>
              <a:t>İleri inceleme yapılması planlanan olguların ailelerin bu konuda bilgilendirilmiş ve kendilerine yazılı bilgi formu verilmiş olmasına karşın %45.1’nin kontrollerine götürülmediğinin belirlenmiş olmasıdır</a:t>
            </a:r>
            <a:r>
              <a:rPr lang="tr-TR" sz="2800" dirty="0"/>
              <a:t>. Bu bulgu erken tanı ve tedavide ailelerin ileri tetkik açısından bilinçlendirilmesinin önemini ortaya koymaktadır. </a:t>
            </a:r>
          </a:p>
        </p:txBody>
      </p:sp>
    </p:spTree>
    <p:extLst>
      <p:ext uri="{BB962C8B-B14F-4D97-AF65-F5344CB8AC3E}">
        <p14:creationId xmlns:p14="http://schemas.microsoft.com/office/powerpoint/2010/main" val="1528932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İşitme Kaybı Açısından Riskli Çocuklar</a:t>
            </a:r>
            <a:br>
              <a:rPr lang="tr-TR" dirty="0"/>
            </a:br>
            <a:endParaRPr lang="tr-TR" dirty="0"/>
          </a:p>
        </p:txBody>
      </p:sp>
      <p:sp>
        <p:nvSpPr>
          <p:cNvPr id="3" name="İçerik Yer Tutucusu 2"/>
          <p:cNvSpPr>
            <a:spLocks noGrp="1"/>
          </p:cNvSpPr>
          <p:nvPr>
            <p:ph idx="1"/>
          </p:nvPr>
        </p:nvSpPr>
        <p:spPr>
          <a:xfrm>
            <a:off x="2589212" y="1603513"/>
            <a:ext cx="8915400" cy="4307709"/>
          </a:xfrm>
        </p:spPr>
        <p:txBody>
          <a:bodyPr>
            <a:noAutofit/>
          </a:bodyPr>
          <a:lstStyle/>
          <a:p>
            <a:pPr marL="0" indent="0" algn="just">
              <a:buNone/>
            </a:pPr>
            <a:r>
              <a:rPr lang="tr-TR" sz="3600" b="1" dirty="0"/>
              <a:t> </a:t>
            </a:r>
            <a:endParaRPr lang="tr-TR" sz="3600" dirty="0"/>
          </a:p>
          <a:p>
            <a:r>
              <a:rPr lang="tr-TR" sz="2200" b="1" dirty="0"/>
              <a:t>Sonuç olarak;</a:t>
            </a:r>
          </a:p>
          <a:p>
            <a:pPr lvl="1"/>
            <a:r>
              <a:rPr lang="tr-TR" sz="2200" b="1" dirty="0"/>
              <a:t>İşitme kaybı riskli yenidoğanlarda daha yüksek oranda görülebilmektedir. </a:t>
            </a:r>
          </a:p>
          <a:p>
            <a:pPr lvl="1"/>
            <a:r>
              <a:rPr lang="tr-TR" sz="2200" b="1" dirty="0"/>
              <a:t>Erken tanı ile tedavinin hastaların sosyal, entelektüel ve duygusal gelişimleri üzerine olan olumlu etkileri vardır</a:t>
            </a:r>
          </a:p>
          <a:p>
            <a:pPr lvl="1"/>
            <a:r>
              <a:rPr lang="tr-TR" sz="2200" b="1" dirty="0"/>
              <a:t>Yenidoğan dönemindeki taramanın tüm </a:t>
            </a:r>
            <a:r>
              <a:rPr lang="tr-TR" sz="2200" b="1" dirty="0" err="1"/>
              <a:t>yenidoğanları</a:t>
            </a:r>
            <a:r>
              <a:rPr lang="tr-TR" sz="2200" b="1" dirty="0"/>
              <a:t> içerecek şekilde genişletilmesi vazgeçilmezdir</a:t>
            </a:r>
          </a:p>
          <a:p>
            <a:pPr lvl="1"/>
            <a:r>
              <a:rPr lang="tr-TR" sz="2200" b="1" dirty="0"/>
              <a:t>İşitme problemi düşünülen olguların ailelerinin ileri tetkikler ve izlem konusunda bilinçlendirilmesi önem kazanmaktadır.</a:t>
            </a:r>
            <a:endParaRPr lang="tr-TR" sz="2200" dirty="0"/>
          </a:p>
        </p:txBody>
      </p:sp>
    </p:spTree>
    <p:extLst>
      <p:ext uri="{BB962C8B-B14F-4D97-AF65-F5344CB8AC3E}">
        <p14:creationId xmlns:p14="http://schemas.microsoft.com/office/powerpoint/2010/main" val="4291336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lstStyle/>
          <a:p>
            <a:pPr algn="just"/>
            <a:r>
              <a:rPr lang="tr-TR" sz="2800" dirty="0"/>
              <a:t>Çocuklar doğdukları zaman konuşma dışındaki (gülme, </a:t>
            </a:r>
            <a:r>
              <a:rPr lang="tr-TR" sz="2800" dirty="0" err="1"/>
              <a:t>ağlama,göz</a:t>
            </a:r>
            <a:r>
              <a:rPr lang="tr-TR" sz="2800" dirty="0"/>
              <a:t> kontağı, vs.) becerileri sayesinde dış dünya ile ilişki kurmaya çalışırlar. Bunlara yaklaşık </a:t>
            </a:r>
            <a:r>
              <a:rPr lang="tr-TR" sz="2800" b="1" dirty="0"/>
              <a:t>bir yaşından sonra konuşma eklenir. Ancak bunun olabilmesi için çocuğun normal sınırlar içinde işitmeye sahip olması gerekmektedir.</a:t>
            </a:r>
            <a:endParaRPr lang="tr-TR" sz="2800" dirty="0"/>
          </a:p>
          <a:p>
            <a:endParaRPr lang="tr-TR" dirty="0"/>
          </a:p>
        </p:txBody>
      </p:sp>
    </p:spTree>
    <p:extLst>
      <p:ext uri="{BB962C8B-B14F-4D97-AF65-F5344CB8AC3E}">
        <p14:creationId xmlns:p14="http://schemas.microsoft.com/office/powerpoint/2010/main" val="27766743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lstStyle/>
          <a:p>
            <a:pPr algn="just"/>
            <a:r>
              <a:rPr lang="tr-TR" sz="2800" dirty="0"/>
              <a:t>İşitme algısının normal olması sağlıklı dil gelişimi açısından önemlidir. </a:t>
            </a:r>
            <a:r>
              <a:rPr lang="tr-TR" sz="2800" b="1" dirty="0"/>
              <a:t>Duyma kusuru olan bebeklerin 4-8 aylar arasında yapılan ses oyunları döneminde normallerden ayrıldığı, daha az sessiz harf kullandıkları ve 4-18 aylar içinde ses üretimindeki </a:t>
            </a:r>
            <a:r>
              <a:rPr lang="tr-TR" sz="2800" b="1" dirty="0" err="1"/>
              <a:t>yaratıcılılığın</a:t>
            </a:r>
            <a:r>
              <a:rPr lang="tr-TR" sz="2800" b="1" dirty="0"/>
              <a:t> giderek azaldığı dikkati çekmektedir.</a:t>
            </a:r>
            <a:endParaRPr lang="tr-TR" sz="2800" dirty="0"/>
          </a:p>
          <a:p>
            <a:endParaRPr lang="tr-TR" dirty="0"/>
          </a:p>
        </p:txBody>
      </p:sp>
    </p:spTree>
    <p:extLst>
      <p:ext uri="{BB962C8B-B14F-4D97-AF65-F5344CB8AC3E}">
        <p14:creationId xmlns:p14="http://schemas.microsoft.com/office/powerpoint/2010/main" val="2986445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sz="2800" b="1" dirty="0"/>
              <a:t>Taramayı geçemeyenler üçüncü aydan önce kapsamlı odyolojik değerlendirmeden geçmelidirler. İşitme kaybı tanımlanmış bebekler 6. aydan önce sağlık ve eğitim uzmanlarınca uygun </a:t>
            </a:r>
            <a:r>
              <a:rPr lang="tr-TR" sz="2800" b="1" dirty="0" err="1"/>
              <a:t>rehabiltasyon</a:t>
            </a:r>
            <a:r>
              <a:rPr lang="tr-TR" sz="2800" b="1" dirty="0"/>
              <a:t> programına alınmalıdırlar.</a:t>
            </a:r>
            <a:r>
              <a:rPr lang="tr-TR" sz="2800" dirty="0"/>
              <a:t> </a:t>
            </a:r>
          </a:p>
        </p:txBody>
      </p:sp>
    </p:spTree>
    <p:extLst>
      <p:ext uri="{BB962C8B-B14F-4D97-AF65-F5344CB8AC3E}">
        <p14:creationId xmlns:p14="http://schemas.microsoft.com/office/powerpoint/2010/main" val="35376365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sz="3200" b="1" dirty="0"/>
              <a:t>Önceki işitme testi sonuçlarından bağımsız olarak risk faktörü olan veya olmayan tüm bebekler 2. aydan itibaren sağlıklı çocuk kontrolleri sırasında iletişim, gelişim gözlemine tabi tutulmalıdırlar. </a:t>
            </a:r>
            <a:endParaRPr lang="tr-TR" sz="3200" dirty="0"/>
          </a:p>
        </p:txBody>
      </p:sp>
    </p:spTree>
    <p:extLst>
      <p:ext uri="{BB962C8B-B14F-4D97-AF65-F5344CB8AC3E}">
        <p14:creationId xmlns:p14="http://schemas.microsoft.com/office/powerpoint/2010/main" val="174201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b="1" dirty="0"/>
              <a:t>DİKKAT!!!</a:t>
            </a:r>
          </a:p>
        </p:txBody>
      </p:sp>
      <p:sp>
        <p:nvSpPr>
          <p:cNvPr id="3" name="İçerik Yer Tutucusu 2"/>
          <p:cNvSpPr>
            <a:spLocks noGrp="1"/>
          </p:cNvSpPr>
          <p:nvPr>
            <p:ph idx="1"/>
          </p:nvPr>
        </p:nvSpPr>
        <p:spPr/>
        <p:txBody>
          <a:bodyPr/>
          <a:lstStyle/>
          <a:p>
            <a:pPr algn="ctr"/>
            <a:r>
              <a:rPr lang="tr-TR" sz="4400" b="1" u="sng" dirty="0"/>
              <a:t>Prematüre</a:t>
            </a:r>
            <a:r>
              <a:rPr lang="tr-TR" sz="4400" b="1" dirty="0"/>
              <a:t> ve </a:t>
            </a:r>
            <a:r>
              <a:rPr lang="tr-TR" sz="4400" b="1" u="sng" dirty="0"/>
              <a:t>gelişme geriliği </a:t>
            </a:r>
            <a:r>
              <a:rPr lang="tr-TR" sz="4400" b="1" dirty="0"/>
              <a:t>olan hastalar en çok hataya açık gruptur. </a:t>
            </a:r>
            <a:endParaRPr lang="tr-TR" sz="4400" dirty="0"/>
          </a:p>
          <a:p>
            <a:endParaRPr lang="tr-TR" dirty="0"/>
          </a:p>
        </p:txBody>
      </p:sp>
    </p:spTree>
    <p:extLst>
      <p:ext uri="{BB962C8B-B14F-4D97-AF65-F5344CB8AC3E}">
        <p14:creationId xmlns:p14="http://schemas.microsoft.com/office/powerpoint/2010/main" val="38332592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sz="3200" b="1" dirty="0"/>
              <a:t>Yapılan bir çalışmada işitme kaybı olup, ilk 1 yılda izlem ve tedavisine devam edilen çocuklar 5 yaşında değerlendirildiğinde normal sınırlarda lisan gelişimi gösterdiği rapor edilmiştir.</a:t>
            </a:r>
            <a:endParaRPr lang="tr-TR" sz="3200" dirty="0"/>
          </a:p>
        </p:txBody>
      </p:sp>
    </p:spTree>
    <p:extLst>
      <p:ext uri="{BB962C8B-B14F-4D97-AF65-F5344CB8AC3E}">
        <p14:creationId xmlns:p14="http://schemas.microsoft.com/office/powerpoint/2010/main" val="18215015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a:t> </a:t>
            </a:r>
            <a:r>
              <a:rPr lang="tr-TR" sz="3200" dirty="0" err="1"/>
              <a:t>Fetusta</a:t>
            </a:r>
            <a:r>
              <a:rPr lang="tr-TR" sz="3200" dirty="0"/>
              <a:t> bütün duyu organları prenatal dönemde gelişmeye başlar ve genellikle </a:t>
            </a:r>
            <a:r>
              <a:rPr lang="tr-TR" sz="3200" b="1" u="sng" dirty="0"/>
              <a:t>dokunsal, </a:t>
            </a:r>
            <a:r>
              <a:rPr lang="tr-TR" sz="3200" b="1" u="sng" dirty="0" err="1"/>
              <a:t>vestibüler</a:t>
            </a:r>
            <a:r>
              <a:rPr lang="tr-TR" sz="3200" b="1" u="sng" dirty="0"/>
              <a:t>, kimyasal, işitsel ve görsel gelişim şeklinde bir sıra izler</a:t>
            </a:r>
            <a:r>
              <a:rPr lang="tr-TR" sz="3200" u="sng" dirty="0"/>
              <a:t>. </a:t>
            </a:r>
          </a:p>
        </p:txBody>
      </p:sp>
    </p:spTree>
    <p:extLst>
      <p:ext uri="{BB962C8B-B14F-4D97-AF65-F5344CB8AC3E}">
        <p14:creationId xmlns:p14="http://schemas.microsoft.com/office/powerpoint/2010/main" val="40826072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a:t> </a:t>
            </a:r>
            <a:r>
              <a:rPr lang="tr-TR" sz="2800" dirty="0"/>
              <a:t>Prenatal ve erken </a:t>
            </a:r>
            <a:r>
              <a:rPr lang="tr-TR" sz="2800" dirty="0" err="1"/>
              <a:t>postnatal</a:t>
            </a:r>
            <a:r>
              <a:rPr lang="tr-TR" sz="2800" dirty="0"/>
              <a:t> dönemde duysal sistemlerin kısmen </a:t>
            </a:r>
            <a:r>
              <a:rPr lang="tr-TR" sz="2800" dirty="0" err="1"/>
              <a:t>immatür</a:t>
            </a:r>
            <a:r>
              <a:rPr lang="tr-TR" sz="2800" dirty="0"/>
              <a:t> olması, sonraki algısal ve davranışsal gelişim açısından önemli olabilir. Dolayısıyla </a:t>
            </a:r>
            <a:r>
              <a:rPr lang="tr-TR" sz="2800" b="1" dirty="0"/>
              <a:t>duyusal organlardaki yetersizlik, aşılması gereken bir eksiklik değil, normal duysal ve algısal öğrenme için gerekli olan </a:t>
            </a:r>
            <a:r>
              <a:rPr lang="tr-TR" sz="2800" b="1" dirty="0" err="1"/>
              <a:t>adaptif</a:t>
            </a:r>
            <a:r>
              <a:rPr lang="tr-TR" sz="2800" b="1" dirty="0"/>
              <a:t> bir özelliktir</a:t>
            </a:r>
            <a:r>
              <a:rPr lang="tr-TR" sz="2800" dirty="0"/>
              <a:t>. </a:t>
            </a:r>
            <a:endParaRPr lang="tr-TR" sz="2800" u="sng" dirty="0"/>
          </a:p>
        </p:txBody>
      </p:sp>
    </p:spTree>
    <p:extLst>
      <p:ext uri="{BB962C8B-B14F-4D97-AF65-F5344CB8AC3E}">
        <p14:creationId xmlns:p14="http://schemas.microsoft.com/office/powerpoint/2010/main" val="2973037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a:t> </a:t>
            </a:r>
            <a:r>
              <a:rPr lang="tr-TR" sz="3200" dirty="0"/>
              <a:t>Gelişim basamaklarının bir sonucu olarak </a:t>
            </a:r>
            <a:r>
              <a:rPr lang="tr-TR" sz="3200" b="1" dirty="0"/>
              <a:t>normal şartlarda erken gelişen işitme duyusu, görmeye kıyasla daha fonksiyonel hale gelir</a:t>
            </a:r>
            <a:r>
              <a:rPr lang="tr-TR" sz="3200" dirty="0"/>
              <a:t>. Bu nedenle, </a:t>
            </a:r>
            <a:r>
              <a:rPr lang="tr-TR" sz="3200" b="1" dirty="0"/>
              <a:t>bebeğin algısal organizasyonunun gelişmesi açısından işitsel uyarıların tipi ve zamanı önem kazanır</a:t>
            </a:r>
            <a:r>
              <a:rPr lang="tr-TR" sz="3200" dirty="0"/>
              <a:t>.</a:t>
            </a:r>
            <a:endParaRPr lang="tr-TR" sz="3200" u="sng" dirty="0"/>
          </a:p>
        </p:txBody>
      </p:sp>
    </p:spTree>
    <p:extLst>
      <p:ext uri="{BB962C8B-B14F-4D97-AF65-F5344CB8AC3E}">
        <p14:creationId xmlns:p14="http://schemas.microsoft.com/office/powerpoint/2010/main" val="9482777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r>
              <a:rPr lang="tr-TR" sz="2800" dirty="0"/>
              <a:t> Prematüre bebekler, normalde filtreden geçmiş seslerle ve düzenli </a:t>
            </a:r>
            <a:r>
              <a:rPr lang="tr-TR" sz="2800" dirty="0" err="1"/>
              <a:t>vestibüler</a:t>
            </a:r>
            <a:r>
              <a:rPr lang="tr-TR" sz="2800" dirty="0"/>
              <a:t> uyarılarla karşılaşmaları gereken bir dönemde aşırı miktarda işitsel uyarı ve azalmış </a:t>
            </a:r>
            <a:r>
              <a:rPr lang="tr-TR" sz="2800" dirty="0" err="1"/>
              <a:t>vestibüler</a:t>
            </a:r>
            <a:r>
              <a:rPr lang="tr-TR" sz="2800" dirty="0"/>
              <a:t> uyarı ile karşı karşıya kalırlar. Bunların sonuçları günümüzde tam olarak bilinmese de, çalışmalar, organizmanın algısal ve davranışsal gelişiminde bazı etkileri olabileceğini ortaya koymuştur. </a:t>
            </a:r>
            <a:endParaRPr lang="tr-TR" sz="2800" u="sng" dirty="0"/>
          </a:p>
        </p:txBody>
      </p:sp>
    </p:spTree>
    <p:extLst>
      <p:ext uri="{BB962C8B-B14F-4D97-AF65-F5344CB8AC3E}">
        <p14:creationId xmlns:p14="http://schemas.microsoft.com/office/powerpoint/2010/main" val="6071279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r>
              <a:rPr lang="tr-TR" sz="2800" dirty="0"/>
              <a:t> Prematüre bebekler, normalde filtreden geçmiş seslerle ve düzenli </a:t>
            </a:r>
            <a:r>
              <a:rPr lang="tr-TR" sz="2800" dirty="0" err="1"/>
              <a:t>vestibüler</a:t>
            </a:r>
            <a:r>
              <a:rPr lang="tr-TR" sz="2800" dirty="0"/>
              <a:t> uyarılarla karşılaşmaları gereken bir dönemde aşırı miktarda işitsel uyarı ve azalmış </a:t>
            </a:r>
            <a:r>
              <a:rPr lang="tr-TR" sz="2800" dirty="0" err="1"/>
              <a:t>vestibüler</a:t>
            </a:r>
            <a:r>
              <a:rPr lang="tr-TR" sz="2800" dirty="0"/>
              <a:t> uyarı ile karşı karşıya kalırlar. Bunların sonuçları günümüzde tam olarak bilinmese de, çalışmalar, organizmanın algısal ve davranışsal gelişiminde bazı etkileri olabileceğini ortaya koymuştur. </a:t>
            </a:r>
            <a:endParaRPr lang="tr-TR" sz="2800" u="sng" dirty="0"/>
          </a:p>
        </p:txBody>
      </p:sp>
    </p:spTree>
    <p:extLst>
      <p:ext uri="{BB962C8B-B14F-4D97-AF65-F5344CB8AC3E}">
        <p14:creationId xmlns:p14="http://schemas.microsoft.com/office/powerpoint/2010/main" val="2898851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endParaRPr lang="tr-TR" sz="2800" dirty="0"/>
          </a:p>
          <a:p>
            <a:pPr algn="just"/>
            <a:r>
              <a:rPr lang="tr-TR" sz="2800" dirty="0"/>
              <a:t>İÇ KULAK EMBRYOLOJİSİ</a:t>
            </a:r>
          </a:p>
          <a:p>
            <a:pPr lvl="1" algn="just"/>
            <a:r>
              <a:rPr lang="tr-TR" sz="2600" dirty="0"/>
              <a:t> </a:t>
            </a:r>
            <a:r>
              <a:rPr lang="tr-TR" sz="2600" b="1" dirty="0"/>
              <a:t>İlk gelişen kısım iç kulaktır</a:t>
            </a:r>
            <a:r>
              <a:rPr lang="tr-TR" sz="2600" dirty="0"/>
              <a:t>. </a:t>
            </a:r>
            <a:r>
              <a:rPr lang="tr-TR" sz="2600" b="1" dirty="0"/>
              <a:t>Tüylü hücrelerin gelişimi gebeliğin 10-12. haftalarında olurken, dış tüylü hücreler ve 8.sinirdeki </a:t>
            </a:r>
            <a:r>
              <a:rPr lang="tr-TR" sz="2600" b="1" dirty="0" err="1"/>
              <a:t>sinapslar</a:t>
            </a:r>
            <a:r>
              <a:rPr lang="tr-TR" sz="2600" b="1" dirty="0"/>
              <a:t> 22.hafta civarında gelişir.</a:t>
            </a:r>
            <a:r>
              <a:rPr lang="tr-TR" sz="2600" dirty="0"/>
              <a:t> </a:t>
            </a:r>
            <a:r>
              <a:rPr lang="tr-TR" sz="2600" b="1" dirty="0"/>
              <a:t>İç kulak, erişkindeki şekil ve büyüklüğüne 20-22. haftalarda ulaşır. </a:t>
            </a:r>
            <a:endParaRPr lang="tr-TR" sz="2600" u="sng" dirty="0"/>
          </a:p>
        </p:txBody>
      </p:sp>
    </p:spTree>
    <p:extLst>
      <p:ext uri="{BB962C8B-B14F-4D97-AF65-F5344CB8AC3E}">
        <p14:creationId xmlns:p14="http://schemas.microsoft.com/office/powerpoint/2010/main" val="36875603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79294"/>
            <a:ext cx="8911687" cy="842682"/>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021976"/>
            <a:ext cx="8915400" cy="4889246"/>
          </a:xfrm>
        </p:spPr>
        <p:txBody>
          <a:bodyPr>
            <a:noAutofit/>
          </a:bodyPr>
          <a:lstStyle/>
          <a:p>
            <a:pPr algn="just"/>
            <a:endParaRPr lang="tr-TR" sz="2800" dirty="0"/>
          </a:p>
          <a:p>
            <a:pPr algn="just"/>
            <a:r>
              <a:rPr lang="tr-TR" sz="2800" dirty="0"/>
              <a:t>İÇ KULAK EMBRYOLOJİSİ</a:t>
            </a:r>
          </a:p>
          <a:p>
            <a:pPr lvl="1" algn="just"/>
            <a:r>
              <a:rPr lang="tr-TR" sz="2400" dirty="0"/>
              <a:t> </a:t>
            </a:r>
            <a:r>
              <a:rPr lang="tr-TR" sz="2400" b="1" dirty="0" err="1"/>
              <a:t>Yenidoğanda</a:t>
            </a:r>
            <a:r>
              <a:rPr lang="tr-TR" sz="2400" b="1" dirty="0"/>
              <a:t>, </a:t>
            </a:r>
            <a:r>
              <a:rPr lang="tr-TR" sz="2400" b="1" dirty="0" err="1"/>
              <a:t>mastoid</a:t>
            </a:r>
            <a:r>
              <a:rPr lang="tr-TR" sz="2400" b="1" dirty="0"/>
              <a:t> </a:t>
            </a:r>
            <a:r>
              <a:rPr lang="tr-TR" sz="2400" b="1" dirty="0" err="1"/>
              <a:t>antrum</a:t>
            </a:r>
            <a:r>
              <a:rPr lang="tr-TR" sz="2400" b="1" dirty="0"/>
              <a:t> hemen hemen erişkindeki büyüklüğüne erişmiştir. Ancak içinde hiçbir </a:t>
            </a:r>
            <a:r>
              <a:rPr lang="tr-TR" sz="2400" b="1" dirty="0" err="1"/>
              <a:t>mastoid</a:t>
            </a:r>
            <a:r>
              <a:rPr lang="tr-TR" sz="2400" b="1" dirty="0"/>
              <a:t> hücresi yoktur. Orta kulak, </a:t>
            </a:r>
            <a:r>
              <a:rPr lang="tr-TR" sz="2400" b="1" dirty="0" err="1"/>
              <a:t>puberte</a:t>
            </a:r>
            <a:r>
              <a:rPr lang="tr-TR" sz="2400" b="1" dirty="0"/>
              <a:t> boyunca büyümeye devam eder. Dış kulak da 7 yaşına kadar büyümeye devam eder</a:t>
            </a:r>
            <a:r>
              <a:rPr lang="tr-TR" sz="2400" dirty="0"/>
              <a:t>. </a:t>
            </a:r>
            <a:r>
              <a:rPr lang="tr-TR" sz="2400" b="1" dirty="0"/>
              <a:t>Orta kulak, dış kulak yolundaki düşük </a:t>
            </a:r>
            <a:r>
              <a:rPr lang="tr-TR" sz="2400" b="1" dirty="0" err="1"/>
              <a:t>impedansı</a:t>
            </a:r>
            <a:r>
              <a:rPr lang="tr-TR" sz="2400" b="1" dirty="0"/>
              <a:t>, iç kulaktaki yüksek </a:t>
            </a:r>
            <a:r>
              <a:rPr lang="tr-TR" sz="2400" b="1" dirty="0" err="1"/>
              <a:t>impedansa</a:t>
            </a:r>
            <a:r>
              <a:rPr lang="tr-TR" sz="2400" b="1" dirty="0"/>
              <a:t> dönüştürür</a:t>
            </a:r>
            <a:r>
              <a:rPr lang="tr-TR" sz="2400" dirty="0"/>
              <a:t>. </a:t>
            </a:r>
            <a:r>
              <a:rPr lang="tr-TR" sz="2400" b="1" dirty="0"/>
              <a:t>Kulak zarı doğumdan başlayarak bazı değişikliklere uğrar. </a:t>
            </a:r>
            <a:r>
              <a:rPr lang="tr-TR" sz="2400" b="1" dirty="0" err="1"/>
              <a:t>Yenidoğan</a:t>
            </a:r>
            <a:r>
              <a:rPr lang="tr-TR" sz="2400" b="1" dirty="0"/>
              <a:t> dönemi boyunca kulak zarının, üzengi kemiği tabanına olan oranı artar. Kulak zarının eğiminde ve titreşim </a:t>
            </a:r>
            <a:r>
              <a:rPr lang="tr-TR" sz="2400" b="1" dirty="0" err="1"/>
              <a:t>paterninde</a:t>
            </a:r>
            <a:r>
              <a:rPr lang="tr-TR" sz="2400" b="1" dirty="0"/>
              <a:t> meydana gelen değişiklikler de iç kulağın fonksiyonlarını etkiler.</a:t>
            </a:r>
            <a:r>
              <a:rPr lang="tr-TR" sz="2400" dirty="0"/>
              <a:t> </a:t>
            </a:r>
            <a:endParaRPr lang="tr-TR" sz="2400" u="sng" dirty="0"/>
          </a:p>
        </p:txBody>
      </p:sp>
    </p:spTree>
    <p:extLst>
      <p:ext uri="{BB962C8B-B14F-4D97-AF65-F5344CB8AC3E}">
        <p14:creationId xmlns:p14="http://schemas.microsoft.com/office/powerpoint/2010/main" val="14766911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r>
              <a:rPr lang="tr-TR" sz="2800" dirty="0"/>
              <a:t> </a:t>
            </a:r>
            <a:r>
              <a:rPr lang="tr-TR" sz="3200" b="1" dirty="0"/>
              <a:t>Çocuklarda ortaya çıkan </a:t>
            </a:r>
            <a:r>
              <a:rPr lang="tr-TR" sz="3200" b="1" u="sng" dirty="0"/>
              <a:t>kalıcı</a:t>
            </a:r>
            <a:r>
              <a:rPr lang="tr-TR" sz="3200" b="1" dirty="0"/>
              <a:t> sağırlığın büyük kısmı </a:t>
            </a:r>
            <a:r>
              <a:rPr lang="tr-TR" sz="3200" b="1" u="sng" dirty="0" err="1"/>
              <a:t>koklear</a:t>
            </a:r>
            <a:r>
              <a:rPr lang="tr-TR" sz="3200" b="1" u="sng" dirty="0"/>
              <a:t> fonksiyon bozukluğuna</a:t>
            </a:r>
            <a:r>
              <a:rPr lang="tr-TR" sz="3200" b="1" dirty="0"/>
              <a:t> bağlıdır.</a:t>
            </a:r>
            <a:r>
              <a:rPr lang="tr-TR" sz="3200" dirty="0"/>
              <a:t> </a:t>
            </a:r>
            <a:endParaRPr lang="tr-TR" sz="3200" u="sng" dirty="0"/>
          </a:p>
        </p:txBody>
      </p:sp>
    </p:spTree>
    <p:extLst>
      <p:ext uri="{BB962C8B-B14F-4D97-AF65-F5344CB8AC3E}">
        <p14:creationId xmlns:p14="http://schemas.microsoft.com/office/powerpoint/2010/main" val="5659035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r>
              <a:rPr lang="tr-TR" sz="2800" dirty="0"/>
              <a:t> </a:t>
            </a:r>
            <a:r>
              <a:rPr lang="tr-TR" sz="2800" b="1" dirty="0" err="1"/>
              <a:t>Koklea</a:t>
            </a:r>
            <a:r>
              <a:rPr lang="tr-TR" sz="2800" b="1" dirty="0"/>
              <a:t> </a:t>
            </a:r>
            <a:r>
              <a:rPr lang="tr-TR" sz="2800" b="1" u="sng" dirty="0"/>
              <a:t>20. gebelik</a:t>
            </a:r>
            <a:r>
              <a:rPr lang="tr-TR" sz="2800" b="1" dirty="0"/>
              <a:t> haftasında fonksiyon görebilecek yapıdadır ancak biyokimyasal ve </a:t>
            </a:r>
            <a:r>
              <a:rPr lang="tr-TR" sz="2800" b="1" dirty="0" err="1"/>
              <a:t>metabolik</a:t>
            </a:r>
            <a:r>
              <a:rPr lang="tr-TR" sz="2800" b="1" dirty="0"/>
              <a:t> değişiklikler daha sonrada devam eder.</a:t>
            </a:r>
            <a:r>
              <a:rPr lang="tr-TR" sz="2800" dirty="0"/>
              <a:t> </a:t>
            </a:r>
            <a:r>
              <a:rPr lang="tr-TR" sz="2800" b="1" dirty="0"/>
              <a:t>Normal bir işitme için, özellikle dış tüylü hücrelerin fonksiyonel bütünlüğünün sağlanması önemlidir. İnsanlarda işitme en erken gebeliğin 18. haftasında başlamakla beraber olgunlaşması yaklaşık 28. hafta civarında olur.</a:t>
            </a:r>
            <a:r>
              <a:rPr lang="tr-TR" sz="2800" dirty="0"/>
              <a:t> </a:t>
            </a:r>
            <a:endParaRPr lang="tr-TR" sz="2800" u="sng" dirty="0"/>
          </a:p>
        </p:txBody>
      </p:sp>
    </p:spTree>
    <p:extLst>
      <p:ext uri="{BB962C8B-B14F-4D97-AF65-F5344CB8AC3E}">
        <p14:creationId xmlns:p14="http://schemas.microsoft.com/office/powerpoint/2010/main" val="1466315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68725" y="755373"/>
            <a:ext cx="8915400" cy="5870714"/>
          </a:xfrm>
        </p:spPr>
        <p:txBody>
          <a:bodyPr>
            <a:normAutofit lnSpcReduction="10000"/>
          </a:bodyPr>
          <a:lstStyle/>
          <a:p>
            <a:r>
              <a:rPr lang="tr-TR" sz="2400" b="1" dirty="0"/>
              <a:t>Bir çocuğun gelişiminin doğru gidip gitmediğini anlamak için </a:t>
            </a:r>
            <a:r>
              <a:rPr lang="tr-TR" sz="2400" b="1" u="sng" dirty="0"/>
              <a:t>basitçe</a:t>
            </a:r>
            <a:r>
              <a:rPr lang="tr-TR" sz="2400" b="1" dirty="0"/>
              <a:t> bilinmesi gerekenler şunlardır;</a:t>
            </a:r>
            <a:endParaRPr lang="tr-TR" sz="2400" dirty="0"/>
          </a:p>
          <a:p>
            <a:pPr lvl="1"/>
            <a:r>
              <a:rPr lang="tr-TR" sz="2200" b="1" dirty="0"/>
              <a:t>Çocuğun kafasında iki adet bıngıldak denen yumuşak oluşum bulunur. Bu oluşumlardan arkadaki 8-12 hafta içinde öndeki ise 3 ile 18 ay arasında kapanmalıdır. Daha erken ya da daha geç kapanmalar </a:t>
            </a:r>
            <a:r>
              <a:rPr lang="tr-TR" sz="2200" b="1" dirty="0" err="1"/>
              <a:t>nöral</a:t>
            </a:r>
            <a:r>
              <a:rPr lang="tr-TR" sz="2200" b="1" dirty="0"/>
              <a:t> gelişmeler açısından çocuğun riskli olduğunu gösterir.</a:t>
            </a:r>
            <a:endParaRPr lang="tr-TR" sz="2200" dirty="0"/>
          </a:p>
          <a:p>
            <a:pPr lvl="1"/>
            <a:r>
              <a:rPr lang="tr-TR" sz="2200" b="1" dirty="0"/>
              <a:t>Bir bebek en geç üç aylıkken kafasını tutabiliyor olmalıdır. Yani boyun kasları ile kafasını taşıyabilmesi gerekmektedir. </a:t>
            </a:r>
            <a:r>
              <a:rPr lang="tr-TR" sz="2200" b="1" u="sng" dirty="0"/>
              <a:t>3 aylık </a:t>
            </a:r>
            <a:r>
              <a:rPr lang="tr-TR" sz="2200" b="1" dirty="0"/>
              <a:t>bir çocuğun her iki elinden tutulup yatar pozisyondan oturur pozisyona geçirilirken kafası arkaya düşmemelidir.</a:t>
            </a:r>
            <a:endParaRPr lang="tr-TR" sz="2200" dirty="0"/>
          </a:p>
          <a:p>
            <a:pPr lvl="1"/>
            <a:r>
              <a:rPr lang="tr-TR" sz="2200" b="1" dirty="0"/>
              <a:t>Yine bir bebek </a:t>
            </a:r>
            <a:r>
              <a:rPr lang="tr-TR" sz="2200" b="1" u="sng" dirty="0"/>
              <a:t>7 aylık </a:t>
            </a:r>
            <a:r>
              <a:rPr lang="tr-TR" sz="2200" b="1" dirty="0"/>
              <a:t>olduğu halde desteksiz olarak 1-2 dakika kadar oturabiliyor olmalıdır.</a:t>
            </a:r>
          </a:p>
          <a:p>
            <a:pPr lvl="1"/>
            <a:r>
              <a:rPr lang="tr-TR" sz="2200" b="1" u="sng" dirty="0"/>
              <a:t>18 ayını </a:t>
            </a:r>
            <a:r>
              <a:rPr lang="tr-TR" sz="2200" b="1" dirty="0"/>
              <a:t>doldurduğu halde bir çocuğun yürüyememiş olması da </a:t>
            </a:r>
            <a:r>
              <a:rPr lang="tr-TR" sz="2200" b="1" dirty="0" err="1"/>
              <a:t>nöral</a:t>
            </a:r>
            <a:r>
              <a:rPr lang="tr-TR" sz="2200" b="1" dirty="0"/>
              <a:t> gelişiminde bir probleme işaret edebilir.</a:t>
            </a:r>
          </a:p>
          <a:p>
            <a:pPr lvl="1"/>
            <a:endParaRPr lang="tr-TR" sz="2200" dirty="0"/>
          </a:p>
          <a:p>
            <a:endParaRPr lang="tr-TR" dirty="0"/>
          </a:p>
        </p:txBody>
      </p:sp>
    </p:spTree>
    <p:extLst>
      <p:ext uri="{BB962C8B-B14F-4D97-AF65-F5344CB8AC3E}">
        <p14:creationId xmlns:p14="http://schemas.microsoft.com/office/powerpoint/2010/main" val="40264642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r>
              <a:rPr lang="tr-TR" sz="2800" dirty="0"/>
              <a:t> </a:t>
            </a:r>
            <a:r>
              <a:rPr lang="tr-TR" sz="3200" b="1" u="sng" dirty="0"/>
              <a:t>İşitme</a:t>
            </a:r>
            <a:r>
              <a:rPr lang="tr-TR" sz="3200" b="1" dirty="0"/>
              <a:t>, başın çevresinde oluşan ses dalgalarının dış kulak, orta kulak ve iç kulak aracılığı ile beyin sapından geçip korteksteki işitme merkezi tarafından algılanmasıdır.</a:t>
            </a:r>
            <a:endParaRPr lang="tr-TR" sz="3200" dirty="0"/>
          </a:p>
          <a:p>
            <a:pPr algn="just"/>
            <a:endParaRPr lang="tr-TR" sz="2800" u="sng" dirty="0"/>
          </a:p>
        </p:txBody>
      </p:sp>
    </p:spTree>
    <p:extLst>
      <p:ext uri="{BB962C8B-B14F-4D97-AF65-F5344CB8AC3E}">
        <p14:creationId xmlns:p14="http://schemas.microsoft.com/office/powerpoint/2010/main" val="4001058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p:txBody>
          <a:bodyPr>
            <a:noAutofit/>
          </a:bodyPr>
          <a:lstStyle/>
          <a:p>
            <a:pPr algn="just"/>
            <a:r>
              <a:rPr lang="tr-TR" sz="2800" dirty="0"/>
              <a:t> </a:t>
            </a:r>
            <a:r>
              <a:rPr lang="tr-TR" sz="3600" b="1" dirty="0" err="1"/>
              <a:t>Auricula</a:t>
            </a:r>
            <a:r>
              <a:rPr lang="tr-TR" sz="3600" b="1" dirty="0"/>
              <a:t> ve dış kulak yolu sesin iletilmesinde </a:t>
            </a:r>
            <a:r>
              <a:rPr lang="tr-TR" sz="3600" b="1" u="sng" dirty="0"/>
              <a:t>pasif</a:t>
            </a:r>
            <a:r>
              <a:rPr lang="tr-TR" sz="3600" b="1" dirty="0"/>
              <a:t> rol oynar. </a:t>
            </a:r>
            <a:r>
              <a:rPr lang="tr-TR" sz="3600" b="1" dirty="0" err="1"/>
              <a:t>Auricula</a:t>
            </a:r>
            <a:r>
              <a:rPr lang="tr-TR" sz="3600" b="1" dirty="0"/>
              <a:t> ses dalgalarının toplanmasında, dış kulak yolunda bu dalgaların </a:t>
            </a:r>
            <a:r>
              <a:rPr lang="tr-TR" sz="3600" b="1" dirty="0" err="1"/>
              <a:t>timpanik</a:t>
            </a:r>
            <a:r>
              <a:rPr lang="tr-TR" sz="3600" b="1" dirty="0"/>
              <a:t> </a:t>
            </a:r>
            <a:r>
              <a:rPr lang="tr-TR" sz="3600" b="1" dirty="0" err="1"/>
              <a:t>membrana</a:t>
            </a:r>
            <a:r>
              <a:rPr lang="tr-TR" sz="3600" b="1" dirty="0"/>
              <a:t> iletilmesinde rol oynar.</a:t>
            </a:r>
            <a:r>
              <a:rPr lang="tr-TR" sz="3600" dirty="0"/>
              <a:t> </a:t>
            </a:r>
          </a:p>
          <a:p>
            <a:pPr algn="just"/>
            <a:endParaRPr lang="tr-TR" sz="2800" u="sng" dirty="0"/>
          </a:p>
        </p:txBody>
      </p:sp>
    </p:spTree>
    <p:extLst>
      <p:ext uri="{BB962C8B-B14F-4D97-AF65-F5344CB8AC3E}">
        <p14:creationId xmlns:p14="http://schemas.microsoft.com/office/powerpoint/2010/main" val="9647804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968190"/>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290919"/>
            <a:ext cx="8915400" cy="4620304"/>
          </a:xfrm>
        </p:spPr>
        <p:txBody>
          <a:bodyPr>
            <a:noAutofit/>
          </a:bodyPr>
          <a:lstStyle/>
          <a:p>
            <a:pPr algn="just"/>
            <a:r>
              <a:rPr lang="tr-TR" sz="3600" dirty="0"/>
              <a:t> </a:t>
            </a:r>
            <a:r>
              <a:rPr lang="tr-TR" sz="3600" u="sng" dirty="0"/>
              <a:t>Akustik Empedans</a:t>
            </a:r>
          </a:p>
          <a:p>
            <a:pPr lvl="1" algn="just"/>
            <a:r>
              <a:rPr lang="tr-TR" sz="2800" b="1" dirty="0"/>
              <a:t>Akustik </a:t>
            </a:r>
            <a:r>
              <a:rPr lang="tr-TR" sz="2800" b="1" dirty="0" err="1"/>
              <a:t>impedans</a:t>
            </a:r>
            <a:r>
              <a:rPr lang="tr-TR" sz="2800" b="1" dirty="0"/>
              <a:t>, ses basıncının, ortamdaki moleküllerin hareket hızına oranıdır.</a:t>
            </a:r>
          </a:p>
          <a:p>
            <a:pPr lvl="1" algn="just"/>
            <a:r>
              <a:rPr lang="tr-TR" sz="2800" b="1" dirty="0"/>
              <a:t>Moleküllerin yavaş hareket ediyor olması akustik </a:t>
            </a:r>
            <a:r>
              <a:rPr lang="tr-TR" sz="2800" b="1" dirty="0" err="1"/>
              <a:t>impedansın</a:t>
            </a:r>
            <a:r>
              <a:rPr lang="tr-TR" sz="2800" b="1" dirty="0"/>
              <a:t> yüksek olmasını sağlar. </a:t>
            </a:r>
          </a:p>
          <a:p>
            <a:pPr lvl="1" algn="just"/>
            <a:r>
              <a:rPr lang="tr-TR" sz="2800" b="1" dirty="0"/>
              <a:t>Hava ortamın akustik </a:t>
            </a:r>
            <a:r>
              <a:rPr lang="tr-TR" sz="2800" b="1" dirty="0" err="1"/>
              <a:t>impedansı</a:t>
            </a:r>
            <a:r>
              <a:rPr lang="tr-TR" sz="2800" b="1" dirty="0"/>
              <a:t>, sıvı ortamdakine göre çok düşüktür</a:t>
            </a:r>
          </a:p>
          <a:p>
            <a:pPr lvl="1" algn="just"/>
            <a:r>
              <a:rPr lang="tr-TR" sz="2800" b="1" dirty="0"/>
              <a:t>Bir ortamdaki moleküller ses basıncıyla ne kadar yavaş hareket ediyorsa ses iletimi o kadar kötü olur. Yani akustik </a:t>
            </a:r>
            <a:r>
              <a:rPr lang="tr-TR" sz="2800" b="1" dirty="0" err="1"/>
              <a:t>impedans</a:t>
            </a:r>
            <a:r>
              <a:rPr lang="tr-TR" sz="2800" b="1" dirty="0"/>
              <a:t> yüksek ise ses iletimi azdır. </a:t>
            </a:r>
            <a:endParaRPr lang="tr-TR" sz="2800" u="sng" dirty="0"/>
          </a:p>
        </p:txBody>
      </p:sp>
    </p:spTree>
    <p:extLst>
      <p:ext uri="{BB962C8B-B14F-4D97-AF65-F5344CB8AC3E}">
        <p14:creationId xmlns:p14="http://schemas.microsoft.com/office/powerpoint/2010/main" val="1140540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968190"/>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290919"/>
            <a:ext cx="8915400" cy="4620304"/>
          </a:xfrm>
        </p:spPr>
        <p:txBody>
          <a:bodyPr>
            <a:noAutofit/>
          </a:bodyPr>
          <a:lstStyle/>
          <a:p>
            <a:pPr algn="just"/>
            <a:r>
              <a:rPr lang="tr-TR" sz="3600" dirty="0"/>
              <a:t> </a:t>
            </a:r>
            <a:r>
              <a:rPr lang="tr-TR" sz="3600" u="sng" dirty="0"/>
              <a:t>Akustik Empedans</a:t>
            </a:r>
            <a:endParaRPr lang="tr-TR" sz="3400" u="sng" dirty="0"/>
          </a:p>
          <a:p>
            <a:pPr algn="just"/>
            <a:endParaRPr lang="tr-TR" sz="3400" u="sng" dirty="0"/>
          </a:p>
          <a:p>
            <a:pPr lvl="1" algn="just"/>
            <a:r>
              <a:rPr lang="tr-TR" sz="4000" b="1" dirty="0"/>
              <a:t>Orta kulak, dış kulak yolundan iç kulağa geçen ses dalgalarında enerji azalmasını önlemek amacıyla </a:t>
            </a:r>
            <a:r>
              <a:rPr lang="tr-TR" sz="4000" b="1" dirty="0" err="1"/>
              <a:t>impedans</a:t>
            </a:r>
            <a:r>
              <a:rPr lang="tr-TR" sz="4000" b="1" dirty="0"/>
              <a:t> </a:t>
            </a:r>
            <a:r>
              <a:rPr lang="tr-TR" sz="4000" b="1" u="sng" dirty="0"/>
              <a:t>denkleştirme</a:t>
            </a:r>
            <a:r>
              <a:rPr lang="tr-TR" sz="4000" b="1" dirty="0"/>
              <a:t> görevi üstlenir. </a:t>
            </a:r>
            <a:endParaRPr lang="tr-TR" sz="4000" u="sng" dirty="0"/>
          </a:p>
        </p:txBody>
      </p:sp>
    </p:spTree>
    <p:extLst>
      <p:ext uri="{BB962C8B-B14F-4D97-AF65-F5344CB8AC3E}">
        <p14:creationId xmlns:p14="http://schemas.microsoft.com/office/powerpoint/2010/main" val="6581104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968190"/>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290919"/>
            <a:ext cx="8915400" cy="4620304"/>
          </a:xfrm>
        </p:spPr>
        <p:txBody>
          <a:bodyPr>
            <a:noAutofit/>
          </a:bodyPr>
          <a:lstStyle/>
          <a:p>
            <a:pPr algn="just"/>
            <a:r>
              <a:rPr lang="tr-TR" sz="3600" dirty="0"/>
              <a:t> </a:t>
            </a:r>
            <a:r>
              <a:rPr lang="tr-TR" sz="3600" u="sng" dirty="0"/>
              <a:t>Akustik Empedans</a:t>
            </a:r>
            <a:endParaRPr lang="tr-TR" sz="3400" u="sng" dirty="0"/>
          </a:p>
          <a:p>
            <a:pPr algn="just"/>
            <a:endParaRPr lang="tr-TR" sz="3400" u="sng" dirty="0"/>
          </a:p>
          <a:p>
            <a:pPr lvl="1" algn="just"/>
            <a:r>
              <a:rPr lang="tr-TR" sz="4000" b="1" dirty="0"/>
              <a:t>Orta kulak, dış kulak yolundan iç kulağa geçen ses dalgalarında enerji azalmasını önlemek amacıyla </a:t>
            </a:r>
            <a:r>
              <a:rPr lang="tr-TR" sz="4000" b="1" dirty="0" err="1"/>
              <a:t>impedans</a:t>
            </a:r>
            <a:r>
              <a:rPr lang="tr-TR" sz="4000" b="1" dirty="0"/>
              <a:t> </a:t>
            </a:r>
            <a:r>
              <a:rPr lang="tr-TR" sz="4000" b="1" u="sng" dirty="0"/>
              <a:t>denkleştirme</a:t>
            </a:r>
            <a:r>
              <a:rPr lang="tr-TR" sz="4000" b="1" dirty="0"/>
              <a:t> görevi üstlenir. </a:t>
            </a:r>
            <a:endParaRPr lang="tr-TR" sz="4000" u="sng" dirty="0"/>
          </a:p>
        </p:txBody>
      </p:sp>
    </p:spTree>
    <p:extLst>
      <p:ext uri="{BB962C8B-B14F-4D97-AF65-F5344CB8AC3E}">
        <p14:creationId xmlns:p14="http://schemas.microsoft.com/office/powerpoint/2010/main" val="15072035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968190"/>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290919"/>
            <a:ext cx="8915400" cy="4620304"/>
          </a:xfrm>
        </p:spPr>
        <p:txBody>
          <a:bodyPr>
            <a:noAutofit/>
          </a:bodyPr>
          <a:lstStyle/>
          <a:p>
            <a:pPr algn="just"/>
            <a:r>
              <a:rPr lang="tr-TR" sz="3600" dirty="0"/>
              <a:t> </a:t>
            </a:r>
            <a:r>
              <a:rPr lang="tr-TR" sz="3600" u="sng" dirty="0"/>
              <a:t>Akustik Empedans</a:t>
            </a:r>
            <a:endParaRPr lang="tr-TR" sz="3400" u="sng" dirty="0"/>
          </a:p>
          <a:p>
            <a:pPr algn="just"/>
            <a:endParaRPr lang="tr-TR" sz="3400" u="sng" dirty="0"/>
          </a:p>
          <a:p>
            <a:pPr lvl="1" algn="just"/>
            <a:r>
              <a:rPr lang="tr-TR" sz="4000" b="1" dirty="0"/>
              <a:t>Orta kulak, dış kulak yolundan iç kulağa geçen ses dalgalarında enerji azalmasını önlemek amacıyla </a:t>
            </a:r>
            <a:r>
              <a:rPr lang="tr-TR" sz="4000" b="1" dirty="0" err="1"/>
              <a:t>impedans</a:t>
            </a:r>
            <a:r>
              <a:rPr lang="tr-TR" sz="4000" b="1" dirty="0"/>
              <a:t> </a:t>
            </a:r>
            <a:r>
              <a:rPr lang="tr-TR" sz="4000" b="1" u="sng" dirty="0"/>
              <a:t>denkleştirme</a:t>
            </a:r>
            <a:r>
              <a:rPr lang="tr-TR" sz="4000" b="1" dirty="0"/>
              <a:t> görevi üstlenir. </a:t>
            </a:r>
            <a:endParaRPr lang="tr-TR" sz="4000" u="sng" dirty="0"/>
          </a:p>
        </p:txBody>
      </p:sp>
    </p:spTree>
    <p:extLst>
      <p:ext uri="{BB962C8B-B14F-4D97-AF65-F5344CB8AC3E}">
        <p14:creationId xmlns:p14="http://schemas.microsoft.com/office/powerpoint/2010/main" val="27553496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968190"/>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290919"/>
            <a:ext cx="8915400" cy="4620304"/>
          </a:xfrm>
        </p:spPr>
        <p:txBody>
          <a:bodyPr>
            <a:noAutofit/>
          </a:bodyPr>
          <a:lstStyle/>
          <a:p>
            <a:pPr algn="just"/>
            <a:r>
              <a:rPr lang="tr-TR" sz="3600" dirty="0"/>
              <a:t> </a:t>
            </a:r>
            <a:r>
              <a:rPr lang="tr-TR" sz="2800" dirty="0" err="1"/>
              <a:t>İ</a:t>
            </a:r>
            <a:r>
              <a:rPr lang="tr-TR" sz="2800" b="1" dirty="0" err="1"/>
              <a:t>mpedansın</a:t>
            </a:r>
            <a:r>
              <a:rPr lang="tr-TR" sz="2800" b="1" dirty="0"/>
              <a:t> denkleştirilmesinde orta kulak kasları da bazı görevleri üstlenirler. </a:t>
            </a:r>
          </a:p>
          <a:p>
            <a:pPr algn="just"/>
            <a:r>
              <a:rPr lang="tr-TR" sz="2800" b="1" dirty="0"/>
              <a:t>Orta kulakta iki tane kas vardır. </a:t>
            </a:r>
          </a:p>
          <a:p>
            <a:pPr lvl="1" algn="just"/>
            <a:r>
              <a:rPr lang="tr-TR" sz="2800" b="1" dirty="0"/>
              <a:t>M. </a:t>
            </a:r>
            <a:r>
              <a:rPr lang="tr-TR" sz="2800" b="1" dirty="0" err="1"/>
              <a:t>Tensor</a:t>
            </a:r>
            <a:r>
              <a:rPr lang="tr-TR" sz="2800" b="1" dirty="0"/>
              <a:t> </a:t>
            </a:r>
            <a:r>
              <a:rPr lang="tr-TR" sz="2800" b="1" dirty="0" err="1"/>
              <a:t>timpani</a:t>
            </a:r>
            <a:r>
              <a:rPr lang="tr-TR" sz="2800" b="1" dirty="0"/>
              <a:t>; </a:t>
            </a:r>
            <a:r>
              <a:rPr lang="tr-TR" sz="2800" b="1" dirty="0" err="1"/>
              <a:t>Manibrium</a:t>
            </a:r>
            <a:r>
              <a:rPr lang="tr-TR" sz="2800" b="1" dirty="0"/>
              <a:t> </a:t>
            </a:r>
            <a:r>
              <a:rPr lang="tr-TR" sz="2800" b="1" dirty="0" err="1"/>
              <a:t>malleinin</a:t>
            </a:r>
            <a:r>
              <a:rPr lang="tr-TR" sz="2800" b="1" dirty="0"/>
              <a:t> üst kısmına tutunan ve N. </a:t>
            </a:r>
            <a:r>
              <a:rPr lang="tr-TR" sz="2800" b="1" dirty="0" err="1"/>
              <a:t>Trigeminus</a:t>
            </a:r>
            <a:r>
              <a:rPr lang="tr-TR" sz="2800" b="1" dirty="0"/>
              <a:t> tarafından </a:t>
            </a:r>
            <a:r>
              <a:rPr lang="tr-TR" sz="2800" b="1" dirty="0" err="1"/>
              <a:t>inerve</a:t>
            </a:r>
            <a:r>
              <a:rPr lang="tr-TR" sz="2800" b="1" dirty="0"/>
              <a:t> </a:t>
            </a:r>
          </a:p>
          <a:p>
            <a:pPr lvl="1" algn="just"/>
            <a:r>
              <a:rPr lang="tr-TR" sz="2800" b="1" dirty="0"/>
              <a:t>M. </a:t>
            </a:r>
            <a:r>
              <a:rPr lang="tr-TR" sz="2800" b="1" dirty="0" err="1"/>
              <a:t>Stapedius</a:t>
            </a:r>
            <a:r>
              <a:rPr lang="tr-TR" sz="2800" b="1" dirty="0"/>
              <a:t>: </a:t>
            </a:r>
            <a:r>
              <a:rPr lang="tr-TR" sz="2800" b="1" dirty="0" err="1"/>
              <a:t>Stapesin</a:t>
            </a:r>
            <a:r>
              <a:rPr lang="tr-TR" sz="2800" b="1" dirty="0"/>
              <a:t> arka kısmına tutunup N. </a:t>
            </a:r>
            <a:r>
              <a:rPr lang="tr-TR" sz="2800" b="1" dirty="0" err="1"/>
              <a:t>Fasialis</a:t>
            </a:r>
            <a:r>
              <a:rPr lang="tr-TR" sz="2800" b="1" dirty="0"/>
              <a:t> tarafından </a:t>
            </a:r>
            <a:r>
              <a:rPr lang="tr-TR" sz="2800" b="1" dirty="0" err="1"/>
              <a:t>inerve</a:t>
            </a:r>
            <a:r>
              <a:rPr lang="tr-TR" sz="2800" b="1" dirty="0"/>
              <a:t> edilir. M. </a:t>
            </a:r>
            <a:r>
              <a:rPr lang="tr-TR" sz="2800" b="1" dirty="0" err="1"/>
              <a:t>stapediusun</a:t>
            </a:r>
            <a:r>
              <a:rPr lang="tr-TR" sz="2800" b="1" dirty="0"/>
              <a:t> kasılması kemikçiklerde sertleşmeye neden olarak özellikle düşük frekanslarda ses iletimini azaltır.</a:t>
            </a:r>
            <a:endParaRPr lang="tr-TR" sz="2800" u="sng" dirty="0"/>
          </a:p>
        </p:txBody>
      </p:sp>
    </p:spTree>
    <p:extLst>
      <p:ext uri="{BB962C8B-B14F-4D97-AF65-F5344CB8AC3E}">
        <p14:creationId xmlns:p14="http://schemas.microsoft.com/office/powerpoint/2010/main" val="26105504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968190"/>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290919"/>
            <a:ext cx="8915400" cy="4620304"/>
          </a:xfrm>
        </p:spPr>
        <p:txBody>
          <a:bodyPr>
            <a:noAutofit/>
          </a:bodyPr>
          <a:lstStyle/>
          <a:p>
            <a:pPr algn="just"/>
            <a:r>
              <a:rPr lang="tr-TR" sz="3600" dirty="0"/>
              <a:t> </a:t>
            </a:r>
            <a:r>
              <a:rPr lang="tr-TR" sz="3600" dirty="0" err="1"/>
              <a:t>Kohlea</a:t>
            </a:r>
            <a:r>
              <a:rPr lang="tr-TR" sz="3600" dirty="0"/>
              <a:t> Fizyolojisi</a:t>
            </a:r>
          </a:p>
          <a:p>
            <a:pPr lvl="1" algn="just"/>
            <a:endParaRPr lang="tr-TR" sz="3600" b="1" dirty="0"/>
          </a:p>
          <a:p>
            <a:pPr lvl="1" algn="just"/>
            <a:r>
              <a:rPr lang="tr-TR" sz="2400" b="1" dirty="0" err="1"/>
              <a:t>Koklea</a:t>
            </a:r>
            <a:r>
              <a:rPr lang="tr-TR" sz="2400" b="1" dirty="0"/>
              <a:t>, kafatasının </a:t>
            </a:r>
            <a:r>
              <a:rPr lang="tr-TR" sz="2400" b="1" dirty="0" err="1"/>
              <a:t>os</a:t>
            </a:r>
            <a:r>
              <a:rPr lang="tr-TR" sz="2400" b="1" dirty="0"/>
              <a:t> </a:t>
            </a:r>
            <a:r>
              <a:rPr lang="tr-TR" sz="2400" b="1" dirty="0" err="1"/>
              <a:t>temporale</a:t>
            </a:r>
            <a:r>
              <a:rPr lang="tr-TR" sz="2400" b="1" dirty="0"/>
              <a:t> bölümünde yer alan bezelye iriliğinde bir organdır. Yaklaşık 2.5 tur yapan, sarmal şekilli bir organ olan </a:t>
            </a:r>
            <a:r>
              <a:rPr lang="tr-TR" sz="2400" b="1" dirty="0" err="1"/>
              <a:t>koklea</a:t>
            </a:r>
            <a:r>
              <a:rPr lang="tr-TR" sz="2400" b="1" dirty="0"/>
              <a:t>; rulosu açıldığında 34 mm uzunluğundadır. </a:t>
            </a:r>
            <a:endParaRPr lang="tr-TR" sz="2400" u="sng" dirty="0"/>
          </a:p>
        </p:txBody>
      </p:sp>
    </p:spTree>
    <p:extLst>
      <p:ext uri="{BB962C8B-B14F-4D97-AF65-F5344CB8AC3E}">
        <p14:creationId xmlns:p14="http://schemas.microsoft.com/office/powerpoint/2010/main" val="20762009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914400"/>
            <a:ext cx="8915400" cy="4996823"/>
          </a:xfrm>
        </p:spPr>
        <p:txBody>
          <a:bodyPr>
            <a:noAutofit/>
          </a:bodyPr>
          <a:lstStyle/>
          <a:p>
            <a:pPr algn="just"/>
            <a:r>
              <a:rPr lang="tr-TR" sz="3600" dirty="0"/>
              <a:t> </a:t>
            </a:r>
            <a:r>
              <a:rPr lang="tr-TR" sz="3600" dirty="0" err="1"/>
              <a:t>Kohlea</a:t>
            </a:r>
            <a:r>
              <a:rPr lang="tr-TR" sz="3600" dirty="0"/>
              <a:t> Fizyolojisi</a:t>
            </a:r>
          </a:p>
          <a:p>
            <a:r>
              <a:rPr lang="tr-TR" sz="2400" b="1" dirty="0" err="1"/>
              <a:t>Koklea</a:t>
            </a:r>
            <a:r>
              <a:rPr lang="tr-TR" sz="2400" b="1" dirty="0"/>
              <a:t>, sıvı dolu üç kanaldan oluşur;</a:t>
            </a:r>
            <a:endParaRPr lang="tr-TR" sz="2400" dirty="0"/>
          </a:p>
          <a:p>
            <a:pPr lvl="1"/>
            <a:r>
              <a:rPr lang="tr-TR" sz="2400" b="1" dirty="0"/>
              <a:t>1.Scala </a:t>
            </a:r>
            <a:r>
              <a:rPr lang="tr-TR" sz="2400" b="1" dirty="0" err="1"/>
              <a:t>vestibuli</a:t>
            </a:r>
            <a:r>
              <a:rPr lang="tr-TR" sz="2400" b="1" dirty="0"/>
              <a:t>: Bu kanalın tabanındaki oval pencere (</a:t>
            </a:r>
            <a:r>
              <a:rPr lang="tr-TR" sz="2400" b="1" dirty="0" err="1"/>
              <a:t>fenestra</a:t>
            </a:r>
            <a:r>
              <a:rPr lang="tr-TR" sz="2400" b="1" dirty="0"/>
              <a:t> </a:t>
            </a:r>
            <a:r>
              <a:rPr lang="tr-TR" sz="2400" b="1" dirty="0" err="1"/>
              <a:t>vestibuli</a:t>
            </a:r>
            <a:r>
              <a:rPr lang="tr-TR" sz="2400" b="1" dirty="0"/>
              <a:t>) yardımıyla, </a:t>
            </a:r>
            <a:r>
              <a:rPr lang="tr-TR" sz="2400" b="1" dirty="0" err="1"/>
              <a:t>stapes</a:t>
            </a:r>
            <a:r>
              <a:rPr lang="tr-TR" sz="2400" b="1" dirty="0"/>
              <a:t> kemiği sesi </a:t>
            </a:r>
            <a:r>
              <a:rPr lang="tr-TR" sz="2400" b="1" dirty="0" err="1"/>
              <a:t>kokleaya</a:t>
            </a:r>
            <a:r>
              <a:rPr lang="tr-TR" sz="2400" b="1" dirty="0"/>
              <a:t> iletilir. </a:t>
            </a:r>
            <a:endParaRPr lang="tr-TR" sz="2400" dirty="0"/>
          </a:p>
          <a:p>
            <a:pPr lvl="1"/>
            <a:r>
              <a:rPr lang="tr-TR" sz="2400" b="1" dirty="0"/>
              <a:t>2.Scala </a:t>
            </a:r>
            <a:r>
              <a:rPr lang="tr-TR" sz="2400" b="1" dirty="0" err="1"/>
              <a:t>timpani</a:t>
            </a:r>
            <a:r>
              <a:rPr lang="tr-TR" sz="2400" b="1" dirty="0"/>
              <a:t>: </a:t>
            </a:r>
            <a:r>
              <a:rPr lang="tr-TR" sz="2400" b="1" dirty="0" err="1"/>
              <a:t>Kokleanın</a:t>
            </a:r>
            <a:r>
              <a:rPr lang="tr-TR" sz="2400" b="1" dirty="0"/>
              <a:t> </a:t>
            </a:r>
            <a:r>
              <a:rPr lang="tr-TR" sz="2400" b="1" dirty="0" err="1"/>
              <a:t>apexinde</a:t>
            </a:r>
            <a:r>
              <a:rPr lang="tr-TR" sz="2400" b="1" dirty="0"/>
              <a:t>, </a:t>
            </a:r>
            <a:r>
              <a:rPr lang="tr-TR" sz="2400" b="1" dirty="0" err="1"/>
              <a:t>helicotrema</a:t>
            </a:r>
            <a:r>
              <a:rPr lang="tr-TR" sz="2400" b="1" dirty="0"/>
              <a:t> denilen küçük bir delik vasıtasıyla </a:t>
            </a:r>
            <a:r>
              <a:rPr lang="tr-TR" sz="2400" b="1" dirty="0" err="1"/>
              <a:t>scala</a:t>
            </a:r>
            <a:r>
              <a:rPr lang="tr-TR" sz="2400" b="1" dirty="0"/>
              <a:t> </a:t>
            </a:r>
            <a:r>
              <a:rPr lang="tr-TR" sz="2400" b="1" dirty="0" err="1"/>
              <a:t>vestibuli</a:t>
            </a:r>
            <a:r>
              <a:rPr lang="tr-TR" sz="2400" b="1" dirty="0"/>
              <a:t> ile bağlantı kurar. Tabanda, bu kanal yuvarlak pencere (</a:t>
            </a:r>
            <a:r>
              <a:rPr lang="tr-TR" sz="2400" b="1" dirty="0" err="1"/>
              <a:t>fenestra</a:t>
            </a:r>
            <a:r>
              <a:rPr lang="tr-TR" sz="2400" b="1" dirty="0"/>
              <a:t> </a:t>
            </a:r>
            <a:r>
              <a:rPr lang="tr-TR" sz="2400" b="1" dirty="0" err="1"/>
              <a:t>koklea</a:t>
            </a:r>
            <a:r>
              <a:rPr lang="tr-TR" sz="2400" b="1" dirty="0"/>
              <a:t>) ile sona erer. Hem </a:t>
            </a:r>
            <a:r>
              <a:rPr lang="tr-TR" sz="2400" b="1" dirty="0" err="1"/>
              <a:t>scala</a:t>
            </a:r>
            <a:r>
              <a:rPr lang="tr-TR" sz="2400" b="1" dirty="0"/>
              <a:t> </a:t>
            </a:r>
            <a:r>
              <a:rPr lang="tr-TR" sz="2400" b="1" dirty="0" err="1"/>
              <a:t>vestibuli</a:t>
            </a:r>
            <a:r>
              <a:rPr lang="tr-TR" sz="2400" b="1" dirty="0"/>
              <a:t> hem de </a:t>
            </a:r>
            <a:r>
              <a:rPr lang="tr-TR" sz="2400" b="1" dirty="0" err="1"/>
              <a:t>scala</a:t>
            </a:r>
            <a:r>
              <a:rPr lang="tr-TR" sz="2400" b="1" dirty="0"/>
              <a:t> </a:t>
            </a:r>
            <a:r>
              <a:rPr lang="tr-TR" sz="2400" b="1" dirty="0" err="1"/>
              <a:t>timpani</a:t>
            </a:r>
            <a:r>
              <a:rPr lang="tr-TR" sz="2400" b="1" dirty="0"/>
              <a:t>, potasyum içeriği düşük bir </a:t>
            </a:r>
            <a:r>
              <a:rPr lang="tr-TR" sz="2400" b="1" u="sng" dirty="0" err="1"/>
              <a:t>ekstrasellüler</a:t>
            </a:r>
            <a:r>
              <a:rPr lang="tr-TR" sz="2400" b="1" u="sng" dirty="0"/>
              <a:t> sıvı niteliğindeki </a:t>
            </a:r>
            <a:r>
              <a:rPr lang="tr-TR" sz="2400" b="1" u="sng" dirty="0" err="1"/>
              <a:t>perilenf</a:t>
            </a:r>
            <a:r>
              <a:rPr lang="tr-TR" sz="2400" b="1" dirty="0"/>
              <a:t> ile doludur. </a:t>
            </a:r>
            <a:endParaRPr lang="tr-TR" sz="2400" dirty="0"/>
          </a:p>
          <a:p>
            <a:pPr lvl="1"/>
            <a:r>
              <a:rPr lang="tr-TR" sz="2400" b="1" dirty="0"/>
              <a:t>3.Scala </a:t>
            </a:r>
            <a:r>
              <a:rPr lang="tr-TR" sz="2400" b="1" dirty="0" err="1"/>
              <a:t>media</a:t>
            </a:r>
            <a:r>
              <a:rPr lang="tr-TR" sz="2400" b="1" dirty="0"/>
              <a:t>: Bu boşluk diğer iki kanal arasında yer alır; ama iki </a:t>
            </a:r>
            <a:r>
              <a:rPr lang="tr-TR" sz="2400" b="1" dirty="0" err="1"/>
              <a:t>membran</a:t>
            </a:r>
            <a:r>
              <a:rPr lang="tr-TR" sz="2400" b="1" dirty="0"/>
              <a:t> yardımıyla onlardan ayrılır. İçinde </a:t>
            </a:r>
            <a:r>
              <a:rPr lang="tr-TR" sz="2400" b="1" u="sng" dirty="0"/>
              <a:t>potasyum seviyesi yüksek </a:t>
            </a:r>
            <a:r>
              <a:rPr lang="tr-TR" sz="2400" b="1" u="sng" dirty="0" err="1"/>
              <a:t>endolenf</a:t>
            </a:r>
            <a:r>
              <a:rPr lang="tr-TR" sz="2400" b="1" u="sng" dirty="0"/>
              <a:t> bulunur</a:t>
            </a:r>
            <a:r>
              <a:rPr lang="tr-TR" sz="2400" b="1" dirty="0"/>
              <a:t>.</a:t>
            </a:r>
            <a:r>
              <a:rPr lang="tr-TR" sz="2400" dirty="0"/>
              <a:t> </a:t>
            </a:r>
          </a:p>
        </p:txBody>
      </p:sp>
    </p:spTree>
    <p:extLst>
      <p:ext uri="{BB962C8B-B14F-4D97-AF65-F5344CB8AC3E}">
        <p14:creationId xmlns:p14="http://schemas.microsoft.com/office/powerpoint/2010/main" val="31548430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914400"/>
            <a:ext cx="8915400" cy="4996823"/>
          </a:xfrm>
        </p:spPr>
        <p:txBody>
          <a:bodyPr>
            <a:noAutofit/>
          </a:bodyPr>
          <a:lstStyle/>
          <a:p>
            <a:pPr algn="just"/>
            <a:r>
              <a:rPr lang="tr-TR" sz="3600" dirty="0"/>
              <a:t> İşitme Fizyolojisi</a:t>
            </a:r>
          </a:p>
          <a:p>
            <a:pPr lvl="1" algn="just"/>
            <a:r>
              <a:rPr lang="tr-TR" sz="2400" b="1" dirty="0" err="1"/>
              <a:t>Stapesteki</a:t>
            </a:r>
            <a:r>
              <a:rPr lang="tr-TR" sz="2400" b="1" dirty="0"/>
              <a:t> hareket, iç kulakta </a:t>
            </a:r>
            <a:r>
              <a:rPr lang="tr-TR" sz="2400" b="1" dirty="0" err="1"/>
              <a:t>scala</a:t>
            </a:r>
            <a:r>
              <a:rPr lang="tr-TR" sz="2400" b="1" dirty="0"/>
              <a:t> </a:t>
            </a:r>
            <a:r>
              <a:rPr lang="tr-TR" sz="2400" b="1" dirty="0" err="1"/>
              <a:t>vestibuli</a:t>
            </a:r>
            <a:r>
              <a:rPr lang="tr-TR" sz="2400" b="1" dirty="0"/>
              <a:t> içindeki </a:t>
            </a:r>
            <a:r>
              <a:rPr lang="tr-TR" sz="2400" b="1" dirty="0" err="1"/>
              <a:t>perilenfte</a:t>
            </a:r>
            <a:r>
              <a:rPr lang="tr-TR" sz="2400" b="1" dirty="0"/>
              <a:t> titreşime neden olur. Ses enerjisi ile </a:t>
            </a:r>
            <a:r>
              <a:rPr lang="tr-TR" sz="2400" b="1" dirty="0" err="1"/>
              <a:t>stapesin</a:t>
            </a:r>
            <a:r>
              <a:rPr lang="tr-TR" sz="2400" b="1" dirty="0"/>
              <a:t> </a:t>
            </a:r>
            <a:r>
              <a:rPr lang="tr-TR" sz="2400" b="1" dirty="0" err="1"/>
              <a:t>scala</a:t>
            </a:r>
            <a:r>
              <a:rPr lang="tr-TR" sz="2400" b="1" dirty="0"/>
              <a:t> </a:t>
            </a:r>
            <a:r>
              <a:rPr lang="tr-TR" sz="2400" b="1" dirty="0" err="1"/>
              <a:t>vestibüliye</a:t>
            </a:r>
            <a:r>
              <a:rPr lang="tr-TR" sz="2400" b="1" dirty="0"/>
              <a:t> doğru hareketi, </a:t>
            </a:r>
            <a:r>
              <a:rPr lang="tr-TR" sz="2400" b="1" dirty="0" err="1"/>
              <a:t>perilenfte</a:t>
            </a:r>
            <a:r>
              <a:rPr lang="tr-TR" sz="2400" b="1" dirty="0"/>
              <a:t> bir dalgalanma hareketi oluşturur.</a:t>
            </a:r>
          </a:p>
          <a:p>
            <a:pPr lvl="1" algn="just"/>
            <a:r>
              <a:rPr lang="tr-TR" sz="2400" b="1" dirty="0"/>
              <a:t>Bu dalgalanma, </a:t>
            </a:r>
            <a:r>
              <a:rPr lang="tr-TR" sz="2400" b="1" dirty="0" err="1"/>
              <a:t>scala</a:t>
            </a:r>
            <a:r>
              <a:rPr lang="tr-TR" sz="2400" b="1" dirty="0"/>
              <a:t> </a:t>
            </a:r>
            <a:r>
              <a:rPr lang="tr-TR" sz="2400" b="1" dirty="0" err="1"/>
              <a:t>vestibuli</a:t>
            </a:r>
            <a:r>
              <a:rPr lang="tr-TR" sz="2400" b="1" dirty="0"/>
              <a:t> ile </a:t>
            </a:r>
            <a:r>
              <a:rPr lang="tr-TR" sz="2400" b="1" dirty="0" err="1"/>
              <a:t>scala</a:t>
            </a:r>
            <a:r>
              <a:rPr lang="tr-TR" sz="2400" b="1" dirty="0"/>
              <a:t> </a:t>
            </a:r>
            <a:r>
              <a:rPr lang="tr-TR" sz="2400" b="1" dirty="0" err="1"/>
              <a:t>timpaninin</a:t>
            </a:r>
            <a:r>
              <a:rPr lang="tr-TR" sz="2400" b="1" dirty="0"/>
              <a:t> birleştiği </a:t>
            </a:r>
            <a:r>
              <a:rPr lang="tr-TR" sz="2400" b="1" dirty="0" err="1"/>
              <a:t>helicotrema</a:t>
            </a:r>
            <a:r>
              <a:rPr lang="tr-TR" sz="2400" b="1" dirty="0"/>
              <a:t> adı verilen bölgeye ilerlerken </a:t>
            </a:r>
            <a:r>
              <a:rPr lang="tr-TR" sz="2400" b="1" dirty="0" err="1"/>
              <a:t>scala</a:t>
            </a:r>
            <a:r>
              <a:rPr lang="tr-TR" sz="2400" b="1" dirty="0"/>
              <a:t> </a:t>
            </a:r>
            <a:r>
              <a:rPr lang="tr-TR" sz="2400" b="1" dirty="0" err="1"/>
              <a:t>vestibuli</a:t>
            </a:r>
            <a:r>
              <a:rPr lang="tr-TR" sz="2400" b="1" dirty="0"/>
              <a:t> ile </a:t>
            </a:r>
            <a:r>
              <a:rPr lang="tr-TR" sz="2400" b="1" dirty="0" err="1"/>
              <a:t>scala</a:t>
            </a:r>
            <a:r>
              <a:rPr lang="tr-TR" sz="2400" b="1" dirty="0"/>
              <a:t> </a:t>
            </a:r>
            <a:r>
              <a:rPr lang="tr-TR" sz="2400" b="1" dirty="0" err="1"/>
              <a:t>timpani</a:t>
            </a:r>
            <a:r>
              <a:rPr lang="tr-TR" sz="2400" b="1" dirty="0"/>
              <a:t> arasında basınç farkı oluşturur. </a:t>
            </a:r>
          </a:p>
          <a:p>
            <a:pPr lvl="1" algn="just"/>
            <a:r>
              <a:rPr lang="tr-TR" sz="2400" b="1" dirty="0"/>
              <a:t>Dalgalanma hareketi, </a:t>
            </a:r>
            <a:r>
              <a:rPr lang="tr-TR" sz="2400" b="1" dirty="0" err="1"/>
              <a:t>scala</a:t>
            </a:r>
            <a:r>
              <a:rPr lang="tr-TR" sz="2400" b="1" dirty="0"/>
              <a:t> </a:t>
            </a:r>
            <a:r>
              <a:rPr lang="tr-TR" sz="2400" b="1" dirty="0" err="1"/>
              <a:t>vestibuliden</a:t>
            </a:r>
            <a:r>
              <a:rPr lang="tr-TR" sz="2400" b="1" dirty="0"/>
              <a:t> </a:t>
            </a:r>
            <a:r>
              <a:rPr lang="tr-TR" sz="2400" b="1" dirty="0" err="1"/>
              <a:t>scala</a:t>
            </a:r>
            <a:r>
              <a:rPr lang="tr-TR" sz="2400" b="1" dirty="0"/>
              <a:t> </a:t>
            </a:r>
            <a:r>
              <a:rPr lang="tr-TR" sz="2400" b="1" dirty="0" err="1"/>
              <a:t>timpaniye</a:t>
            </a:r>
            <a:r>
              <a:rPr lang="tr-TR" sz="2400" b="1" dirty="0"/>
              <a:t> iletilir ve yuvarlak pencereyi örten membranda orta kulağa doğru bombeleşme yapar</a:t>
            </a:r>
            <a:endParaRPr lang="tr-TR" sz="2400" dirty="0"/>
          </a:p>
        </p:txBody>
      </p:sp>
    </p:spTree>
    <p:extLst>
      <p:ext uri="{BB962C8B-B14F-4D97-AF65-F5344CB8AC3E}">
        <p14:creationId xmlns:p14="http://schemas.microsoft.com/office/powerpoint/2010/main" val="390956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56591"/>
            <a:ext cx="8915400" cy="5354631"/>
          </a:xfrm>
        </p:spPr>
        <p:txBody>
          <a:bodyPr/>
          <a:lstStyle/>
          <a:p>
            <a:r>
              <a:rPr lang="tr-TR" dirty="0"/>
              <a:t> </a:t>
            </a:r>
            <a:r>
              <a:rPr lang="tr-TR" sz="3200" dirty="0"/>
              <a:t>2. Hastanın klinik durumunun saptanması</a:t>
            </a:r>
          </a:p>
          <a:p>
            <a:pPr marL="0" indent="0">
              <a:buNone/>
            </a:pPr>
            <a:endParaRPr lang="tr-TR" sz="3200" dirty="0"/>
          </a:p>
          <a:p>
            <a:pPr lvl="1"/>
            <a:r>
              <a:rPr lang="tr-TR" sz="2000" dirty="0"/>
              <a:t>Hastayı değerlendirmeye başlamadan önce, hasta dosyası ya da epikrizi dikkatlice okumalı ve özellikle test sonuçlarını etkilemesi muhtemel kulak muayene notu değerlendirilmelidir. </a:t>
            </a:r>
          </a:p>
          <a:p>
            <a:pPr lvl="1"/>
            <a:r>
              <a:rPr lang="tr-TR" sz="2000" dirty="0"/>
              <a:t>Takip edilen önceki merkezlerde </a:t>
            </a:r>
            <a:r>
              <a:rPr lang="tr-TR" sz="2000" b="1" dirty="0"/>
              <a:t>karaciğer testleri sonuçlarında bir bozukluk ya da kan </a:t>
            </a:r>
            <a:r>
              <a:rPr lang="tr-TR" sz="2000" b="1" dirty="0" err="1"/>
              <a:t>bilirubin</a:t>
            </a:r>
            <a:r>
              <a:rPr lang="tr-TR" sz="2000" b="1" dirty="0"/>
              <a:t> düzeylerinin uzun süre yüksek seyretmiş olması bizi işitme kayıplı bir bireyle karşı karşıya olma olasılığımız bakımından uyarmalıdır. Ayrıca çocuğun bir akraba evliliği sonucunda doğması veya erken doğmuş olması dikkat çekici olmalıdır. Daha büyük çocuklarda ise çok yüksek ateşle geçirilmiş hastalıklar, menenjit ve havale öyküsü varsa bu bireylerin işitme kaybı açısından riskli olması kaçınılmazdır.</a:t>
            </a:r>
            <a:endParaRPr lang="tr-TR" sz="2000" dirty="0"/>
          </a:p>
          <a:p>
            <a:endParaRPr lang="tr-TR" dirty="0"/>
          </a:p>
        </p:txBody>
      </p:sp>
    </p:spTree>
    <p:extLst>
      <p:ext uri="{BB962C8B-B14F-4D97-AF65-F5344CB8AC3E}">
        <p14:creationId xmlns:p14="http://schemas.microsoft.com/office/powerpoint/2010/main" val="618353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391478"/>
            <a:ext cx="8915400" cy="4519745"/>
          </a:xfrm>
        </p:spPr>
        <p:txBody>
          <a:bodyPr>
            <a:noAutofit/>
          </a:bodyPr>
          <a:lstStyle/>
          <a:p>
            <a:pPr algn="just"/>
            <a:r>
              <a:rPr lang="tr-TR" sz="3600" dirty="0"/>
              <a:t> İşitme Fizyolojisi</a:t>
            </a:r>
          </a:p>
          <a:p>
            <a:pPr lvl="1" algn="just"/>
            <a:r>
              <a:rPr lang="tr-TR" sz="2000" b="1" dirty="0"/>
              <a:t>Orta kulaktaki ses titreşimlerinin direk yuvarlak pencereye doğru giden kısmı bu bombeleşmeye kısmen engel olur. </a:t>
            </a:r>
          </a:p>
          <a:p>
            <a:pPr lvl="1" algn="just"/>
            <a:r>
              <a:rPr lang="tr-TR" sz="2000" b="1" dirty="0"/>
              <a:t>Ancak hem ses basıncının kemikçikler aracılığı ile </a:t>
            </a:r>
            <a:r>
              <a:rPr lang="tr-TR" sz="2000" b="1" dirty="0" err="1"/>
              <a:t>scala</a:t>
            </a:r>
            <a:r>
              <a:rPr lang="tr-TR" sz="2000" b="1" dirty="0"/>
              <a:t> </a:t>
            </a:r>
            <a:r>
              <a:rPr lang="tr-TR" sz="2000" b="1" dirty="0" err="1"/>
              <a:t>vestibuliye</a:t>
            </a:r>
            <a:r>
              <a:rPr lang="tr-TR" sz="2000" b="1" dirty="0"/>
              <a:t> ulaştırılması hem de yuvarlak pencereyi örten zarın oval pencereye göre esneklik farkı </a:t>
            </a:r>
            <a:r>
              <a:rPr lang="tr-TR" sz="2000" b="1" dirty="0" err="1"/>
              <a:t>scala</a:t>
            </a:r>
            <a:r>
              <a:rPr lang="tr-TR" sz="2000" b="1" dirty="0"/>
              <a:t> </a:t>
            </a:r>
            <a:r>
              <a:rPr lang="tr-TR" sz="2000" b="1" dirty="0" err="1"/>
              <a:t>vestibuli</a:t>
            </a:r>
            <a:r>
              <a:rPr lang="tr-TR" sz="2000" b="1" dirty="0"/>
              <a:t> ile </a:t>
            </a:r>
            <a:r>
              <a:rPr lang="tr-TR" sz="2000" b="1" dirty="0" err="1"/>
              <a:t>scala</a:t>
            </a:r>
            <a:r>
              <a:rPr lang="tr-TR" sz="2000" b="1" dirty="0"/>
              <a:t> </a:t>
            </a:r>
            <a:r>
              <a:rPr lang="tr-TR" sz="2000" b="1" dirty="0" err="1"/>
              <a:t>timpani</a:t>
            </a:r>
            <a:r>
              <a:rPr lang="tr-TR" sz="2000" b="1" dirty="0"/>
              <a:t> arasındaki basınç farkını oluşturur.</a:t>
            </a:r>
          </a:p>
          <a:p>
            <a:pPr lvl="1" algn="just"/>
            <a:r>
              <a:rPr lang="tr-TR" sz="2000" b="1" dirty="0"/>
              <a:t>Bu basınç farkı, </a:t>
            </a:r>
            <a:r>
              <a:rPr lang="tr-TR" sz="2000" b="1" dirty="0" err="1"/>
              <a:t>corti</a:t>
            </a:r>
            <a:r>
              <a:rPr lang="tr-TR" sz="2000" b="1" dirty="0"/>
              <a:t> organını içeren </a:t>
            </a:r>
            <a:r>
              <a:rPr lang="tr-TR" sz="2000" b="1" dirty="0" err="1"/>
              <a:t>basiler</a:t>
            </a:r>
            <a:r>
              <a:rPr lang="tr-TR" sz="2000" b="1" dirty="0"/>
              <a:t> membranda, pencerelerin olduğu taraftan (tabandan), </a:t>
            </a:r>
            <a:r>
              <a:rPr lang="tr-TR" sz="2000" b="1" dirty="0" err="1"/>
              <a:t>helicotremaya</a:t>
            </a:r>
            <a:r>
              <a:rPr lang="tr-TR" sz="2000" b="1" dirty="0"/>
              <a:t> (</a:t>
            </a:r>
            <a:r>
              <a:rPr lang="tr-TR" sz="2000" b="1" dirty="0" err="1"/>
              <a:t>apekse</a:t>
            </a:r>
            <a:r>
              <a:rPr lang="tr-TR" sz="2000" b="1" dirty="0"/>
              <a:t>) doğru dalga hareketine neden olur. </a:t>
            </a:r>
          </a:p>
          <a:p>
            <a:pPr lvl="1" algn="just"/>
            <a:r>
              <a:rPr lang="tr-TR" sz="2000" b="1" dirty="0"/>
              <a:t>Bu mekanik hareket </a:t>
            </a:r>
            <a:r>
              <a:rPr lang="tr-TR" sz="2000" b="1" dirty="0" err="1"/>
              <a:t>corti</a:t>
            </a:r>
            <a:r>
              <a:rPr lang="tr-TR" sz="2000" b="1" dirty="0"/>
              <a:t> organı tarafından elektriksel </a:t>
            </a:r>
            <a:r>
              <a:rPr lang="tr-TR" sz="2000" b="1" dirty="0" err="1"/>
              <a:t>stimulusa</a:t>
            </a:r>
            <a:r>
              <a:rPr lang="tr-TR" sz="2000" b="1" dirty="0"/>
              <a:t> çevrilir ve akustik nöronların </a:t>
            </a:r>
            <a:r>
              <a:rPr lang="tr-TR" sz="2000" b="1" dirty="0" err="1"/>
              <a:t>dentritleri</a:t>
            </a:r>
            <a:r>
              <a:rPr lang="tr-TR" sz="2000" b="1" dirty="0"/>
              <a:t> uyarılır</a:t>
            </a:r>
            <a:r>
              <a:rPr lang="tr-TR" sz="2000" dirty="0"/>
              <a:t>. </a:t>
            </a:r>
            <a:endParaRPr lang="tr-TR" sz="2000" dirty="0"/>
          </a:p>
        </p:txBody>
      </p:sp>
    </p:spTree>
    <p:extLst>
      <p:ext uri="{BB962C8B-B14F-4D97-AF65-F5344CB8AC3E}">
        <p14:creationId xmlns:p14="http://schemas.microsoft.com/office/powerpoint/2010/main" val="31736631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391478"/>
            <a:ext cx="8915400" cy="4519745"/>
          </a:xfrm>
        </p:spPr>
        <p:txBody>
          <a:bodyPr>
            <a:noAutofit/>
          </a:bodyPr>
          <a:lstStyle/>
          <a:p>
            <a:pPr algn="just"/>
            <a:r>
              <a:rPr lang="tr-TR" sz="3600" dirty="0"/>
              <a:t> İşitme Fizyolojisi</a:t>
            </a:r>
          </a:p>
          <a:p>
            <a:pPr lvl="1" algn="just"/>
            <a:r>
              <a:rPr lang="tr-TR" sz="2000" b="1" dirty="0" err="1"/>
              <a:t>Basiler</a:t>
            </a:r>
            <a:r>
              <a:rPr lang="tr-TR" sz="2000" b="1" dirty="0"/>
              <a:t> membranda tabandan (</a:t>
            </a:r>
            <a:r>
              <a:rPr lang="tr-TR" sz="2000" b="1" dirty="0" err="1"/>
              <a:t>basalden</a:t>
            </a:r>
            <a:r>
              <a:rPr lang="tr-TR" sz="2000" b="1" dirty="0"/>
              <a:t>), </a:t>
            </a:r>
            <a:r>
              <a:rPr lang="tr-TR" sz="2000" b="1" dirty="0" err="1"/>
              <a:t>apekse</a:t>
            </a:r>
            <a:r>
              <a:rPr lang="tr-TR" sz="2000" b="1" dirty="0"/>
              <a:t> doğru olan dalgaların </a:t>
            </a:r>
            <a:r>
              <a:rPr lang="tr-TR" sz="2000" b="1" dirty="0" err="1"/>
              <a:t>amplitüdü</a:t>
            </a:r>
            <a:r>
              <a:rPr lang="tr-TR" sz="2000" b="1" dirty="0"/>
              <a:t> bir noktada </a:t>
            </a:r>
            <a:r>
              <a:rPr lang="tr-TR" sz="2000" b="1" dirty="0" err="1"/>
              <a:t>maximuma</a:t>
            </a:r>
            <a:r>
              <a:rPr lang="tr-TR" sz="2000" b="1" dirty="0"/>
              <a:t> ulaşır ve daha sonra yavaşça söner. </a:t>
            </a:r>
          </a:p>
          <a:p>
            <a:pPr lvl="1" algn="just"/>
            <a:r>
              <a:rPr lang="tr-TR" sz="2000" b="1" dirty="0"/>
              <a:t>Her frekanstaki ses </a:t>
            </a:r>
            <a:r>
              <a:rPr lang="tr-TR" sz="2000" b="1" dirty="0" err="1"/>
              <a:t>stimulusu</a:t>
            </a:r>
            <a:r>
              <a:rPr lang="tr-TR" sz="2000" b="1" dirty="0"/>
              <a:t>, </a:t>
            </a:r>
            <a:r>
              <a:rPr lang="tr-TR" sz="2000" b="1" dirty="0" err="1"/>
              <a:t>basiler</a:t>
            </a:r>
            <a:r>
              <a:rPr lang="tr-TR" sz="2000" b="1" dirty="0"/>
              <a:t> </a:t>
            </a:r>
            <a:r>
              <a:rPr lang="tr-TR" sz="2000" b="1" dirty="0" err="1"/>
              <a:t>membranın</a:t>
            </a:r>
            <a:r>
              <a:rPr lang="tr-TR" sz="2000" b="1" dirty="0"/>
              <a:t> değişik bölgesinde maksimum </a:t>
            </a:r>
            <a:r>
              <a:rPr lang="tr-TR" sz="2000" b="1" dirty="0" err="1"/>
              <a:t>amplitüde</a:t>
            </a:r>
            <a:r>
              <a:rPr lang="tr-TR" sz="2000" b="1" dirty="0"/>
              <a:t> yol açar. </a:t>
            </a:r>
          </a:p>
          <a:p>
            <a:pPr lvl="1" algn="just"/>
            <a:r>
              <a:rPr lang="tr-TR" sz="2000" b="1" u="sng" dirty="0"/>
              <a:t>Yüksek frekanslı sesler </a:t>
            </a:r>
            <a:r>
              <a:rPr lang="tr-TR" sz="2000" b="1" u="sng" dirty="0" err="1"/>
              <a:t>basal</a:t>
            </a:r>
            <a:r>
              <a:rPr lang="tr-TR" sz="2000" b="1" u="sng" dirty="0"/>
              <a:t> kısma yakın bölgede, alçak frekanslı seslerde </a:t>
            </a:r>
            <a:r>
              <a:rPr lang="tr-TR" sz="2000" b="1" u="sng" dirty="0" err="1"/>
              <a:t>apekse</a:t>
            </a:r>
            <a:r>
              <a:rPr lang="tr-TR" sz="2000" b="1" u="sng" dirty="0"/>
              <a:t> yakın bölgede maksimum </a:t>
            </a:r>
            <a:r>
              <a:rPr lang="tr-TR" sz="2000" b="1" u="sng" dirty="0" err="1"/>
              <a:t>amplitüd</a:t>
            </a:r>
            <a:r>
              <a:rPr lang="tr-TR" sz="2000" b="1" u="sng" dirty="0"/>
              <a:t> oluşturur. Yani </a:t>
            </a:r>
            <a:r>
              <a:rPr lang="tr-TR" sz="2000" b="1" u="sng" dirty="0" err="1"/>
              <a:t>kokleanın</a:t>
            </a:r>
            <a:r>
              <a:rPr lang="tr-TR" sz="2000" b="1" u="sng" dirty="0"/>
              <a:t> </a:t>
            </a:r>
            <a:r>
              <a:rPr lang="tr-TR" sz="2000" b="1" u="sng" dirty="0" err="1"/>
              <a:t>basal</a:t>
            </a:r>
            <a:r>
              <a:rPr lang="tr-TR" sz="2000" b="1" u="sng" dirty="0"/>
              <a:t> kısımları daha çok yüksek frekanslı seslere, </a:t>
            </a:r>
            <a:r>
              <a:rPr lang="tr-TR" sz="2000" b="1" u="sng" dirty="0" err="1"/>
              <a:t>apekse</a:t>
            </a:r>
            <a:r>
              <a:rPr lang="tr-TR" sz="2000" b="1" u="sng" dirty="0"/>
              <a:t> yakın </a:t>
            </a:r>
            <a:r>
              <a:rPr lang="tr-TR" sz="2000" b="1" u="sng" dirty="0" err="1"/>
              <a:t>kısımlarıda</a:t>
            </a:r>
            <a:r>
              <a:rPr lang="tr-TR" sz="2000" b="1" u="sng" dirty="0"/>
              <a:t> daha çok alçak frekanslı seslere duyarlıdır</a:t>
            </a:r>
            <a:r>
              <a:rPr lang="tr-TR" sz="2000" dirty="0"/>
              <a:t>.</a:t>
            </a:r>
          </a:p>
          <a:p>
            <a:pPr lvl="1" algn="just"/>
            <a:r>
              <a:rPr lang="tr-TR" sz="2000" dirty="0"/>
              <a:t> </a:t>
            </a:r>
            <a:r>
              <a:rPr lang="tr-TR" sz="2000" b="1" dirty="0" err="1"/>
              <a:t>Corti</a:t>
            </a:r>
            <a:r>
              <a:rPr lang="tr-TR" sz="2000" b="1" dirty="0"/>
              <a:t> organında oluşan elektriksel aktivite, </a:t>
            </a:r>
            <a:r>
              <a:rPr lang="tr-TR" sz="2000" b="1" dirty="0" err="1"/>
              <a:t>modiolus</a:t>
            </a:r>
            <a:r>
              <a:rPr lang="tr-TR" sz="2000" b="1" dirty="0"/>
              <a:t> içinde bulunan </a:t>
            </a:r>
            <a:r>
              <a:rPr lang="tr-TR" sz="2000" b="1" dirty="0" err="1"/>
              <a:t>corti</a:t>
            </a:r>
            <a:r>
              <a:rPr lang="tr-TR" sz="2000" b="1" dirty="0"/>
              <a:t> </a:t>
            </a:r>
            <a:r>
              <a:rPr lang="tr-TR" sz="2000" b="1" dirty="0" err="1"/>
              <a:t>ganglionundaki</a:t>
            </a:r>
            <a:r>
              <a:rPr lang="tr-TR" sz="2000" b="1" dirty="0"/>
              <a:t> sinir hücrelerinin </a:t>
            </a:r>
            <a:r>
              <a:rPr lang="tr-TR" sz="2000" b="1" dirty="0" err="1"/>
              <a:t>dendritleri</a:t>
            </a:r>
            <a:r>
              <a:rPr lang="tr-TR" sz="2000" b="1" dirty="0"/>
              <a:t> tarafından algılanır.</a:t>
            </a:r>
            <a:endParaRPr lang="tr-TR" sz="2000" dirty="0"/>
          </a:p>
        </p:txBody>
      </p:sp>
    </p:spTree>
    <p:extLst>
      <p:ext uri="{BB962C8B-B14F-4D97-AF65-F5344CB8AC3E}">
        <p14:creationId xmlns:p14="http://schemas.microsoft.com/office/powerpoint/2010/main" val="12216201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391478"/>
            <a:ext cx="8915400" cy="4519745"/>
          </a:xfrm>
        </p:spPr>
        <p:txBody>
          <a:bodyPr>
            <a:noAutofit/>
          </a:bodyPr>
          <a:lstStyle/>
          <a:p>
            <a:pPr algn="just"/>
            <a:r>
              <a:rPr lang="tr-TR" sz="3600" dirty="0"/>
              <a:t> İşitme Fizyolojisi</a:t>
            </a:r>
          </a:p>
          <a:p>
            <a:pPr lvl="1" algn="just"/>
            <a:r>
              <a:rPr lang="tr-TR" sz="2400" b="1" dirty="0"/>
              <a:t>Bu sinir hücrelerinin aksonları </a:t>
            </a:r>
            <a:r>
              <a:rPr lang="tr-TR" sz="2400" b="1" dirty="0" err="1"/>
              <a:t>N.cochlearis</a:t>
            </a:r>
            <a:r>
              <a:rPr lang="tr-TR" sz="2400" b="1" dirty="0"/>
              <a:t> adını alarak bu elektriksel aktiviteyi beyin sapına götürürler. </a:t>
            </a:r>
          </a:p>
          <a:p>
            <a:pPr lvl="1" algn="just"/>
            <a:r>
              <a:rPr lang="tr-TR" sz="2400" b="1" dirty="0" err="1"/>
              <a:t>N.cochlearis</a:t>
            </a:r>
            <a:r>
              <a:rPr lang="tr-TR" sz="2400" b="1" dirty="0"/>
              <a:t> </a:t>
            </a:r>
            <a:r>
              <a:rPr lang="tr-TR" sz="2400" b="1" dirty="0" err="1"/>
              <a:t>ponstaki</a:t>
            </a:r>
            <a:r>
              <a:rPr lang="tr-TR" sz="2400" b="1" dirty="0"/>
              <a:t> </a:t>
            </a:r>
            <a:r>
              <a:rPr lang="tr-TR" sz="2400" b="1" dirty="0" err="1"/>
              <a:t>koklear</a:t>
            </a:r>
            <a:r>
              <a:rPr lang="tr-TR" sz="2400" b="1" dirty="0"/>
              <a:t> </a:t>
            </a:r>
            <a:r>
              <a:rPr lang="tr-TR" sz="2400" b="1" dirty="0" err="1"/>
              <a:t>nükleuslarda</a:t>
            </a:r>
            <a:r>
              <a:rPr lang="tr-TR" sz="2400" b="1" dirty="0"/>
              <a:t> sonlanır. </a:t>
            </a:r>
          </a:p>
          <a:p>
            <a:pPr lvl="1" algn="just"/>
            <a:r>
              <a:rPr lang="tr-TR" sz="2400" b="1" dirty="0" err="1"/>
              <a:t>Koklear</a:t>
            </a:r>
            <a:r>
              <a:rPr lang="tr-TR" sz="2400" b="1" dirty="0"/>
              <a:t> </a:t>
            </a:r>
            <a:r>
              <a:rPr lang="tr-TR" sz="2400" b="1" dirty="0" err="1"/>
              <a:t>nükleuslar</a:t>
            </a:r>
            <a:r>
              <a:rPr lang="tr-TR" sz="2400" b="1" dirty="0"/>
              <a:t> </a:t>
            </a:r>
            <a:r>
              <a:rPr lang="tr-TR" sz="2400" b="1" dirty="0" err="1"/>
              <a:t>ventral</a:t>
            </a:r>
            <a:r>
              <a:rPr lang="tr-TR" sz="2400" b="1" dirty="0"/>
              <a:t> </a:t>
            </a:r>
            <a:r>
              <a:rPr lang="tr-TR" sz="2400" b="1" dirty="0" err="1"/>
              <a:t>nükleus</a:t>
            </a:r>
            <a:r>
              <a:rPr lang="tr-TR" sz="2400" b="1" dirty="0"/>
              <a:t> (VN) ve </a:t>
            </a:r>
            <a:r>
              <a:rPr lang="tr-TR" sz="2400" b="1" dirty="0" err="1"/>
              <a:t>dorsal</a:t>
            </a:r>
            <a:r>
              <a:rPr lang="tr-TR" sz="2400" b="1" dirty="0"/>
              <a:t> </a:t>
            </a:r>
            <a:r>
              <a:rPr lang="tr-TR" sz="2400" b="1" dirty="0" err="1"/>
              <a:t>nükleus</a:t>
            </a:r>
            <a:r>
              <a:rPr lang="tr-TR" sz="2400" b="1" dirty="0"/>
              <a:t> (DN) olmak üzere iki gruptur. </a:t>
            </a:r>
          </a:p>
          <a:p>
            <a:pPr lvl="1" algn="just"/>
            <a:r>
              <a:rPr lang="tr-TR" sz="2400" b="1" dirty="0" err="1"/>
              <a:t>Ventral</a:t>
            </a:r>
            <a:r>
              <a:rPr lang="tr-TR" sz="2400" b="1" dirty="0"/>
              <a:t> </a:t>
            </a:r>
            <a:r>
              <a:rPr lang="tr-TR" sz="2400" b="1" dirty="0" err="1"/>
              <a:t>nükleuslarda</a:t>
            </a:r>
            <a:r>
              <a:rPr lang="tr-TR" sz="2400" b="1" dirty="0"/>
              <a:t>, </a:t>
            </a:r>
            <a:r>
              <a:rPr lang="tr-TR" sz="2400" b="1" dirty="0" err="1"/>
              <a:t>anteroventral</a:t>
            </a:r>
            <a:r>
              <a:rPr lang="tr-TR" sz="2400" b="1" dirty="0"/>
              <a:t> </a:t>
            </a:r>
            <a:r>
              <a:rPr lang="tr-TR" sz="2400" b="1" dirty="0" err="1"/>
              <a:t>koklear</a:t>
            </a:r>
            <a:r>
              <a:rPr lang="tr-TR" sz="2400" b="1" dirty="0"/>
              <a:t> </a:t>
            </a:r>
            <a:r>
              <a:rPr lang="tr-TR" sz="2400" b="1" dirty="0" err="1"/>
              <a:t>nükleus</a:t>
            </a:r>
            <a:r>
              <a:rPr lang="tr-TR" sz="2400" b="1" dirty="0"/>
              <a:t> (AVCN) ve </a:t>
            </a:r>
            <a:r>
              <a:rPr lang="tr-TR" sz="2400" b="1" dirty="0" err="1"/>
              <a:t>posteroventral</a:t>
            </a:r>
            <a:r>
              <a:rPr lang="tr-TR" sz="2400" b="1" dirty="0"/>
              <a:t> </a:t>
            </a:r>
            <a:r>
              <a:rPr lang="tr-TR" sz="2400" b="1" dirty="0" err="1"/>
              <a:t>nükleus</a:t>
            </a:r>
            <a:r>
              <a:rPr lang="tr-TR" sz="2400" b="1" dirty="0"/>
              <a:t> (PVCN) olarak ikiye ayrılır. Düşük frekanslı sesler ile oluşan uyarı VN de yüksek frekanslı sesler ile oluşan uyarı ise daha çok DN da sonlanırlar. Yani </a:t>
            </a:r>
            <a:r>
              <a:rPr lang="tr-TR" sz="2400" b="1" dirty="0" err="1"/>
              <a:t>basal</a:t>
            </a:r>
            <a:r>
              <a:rPr lang="tr-TR" sz="2400" b="1" dirty="0"/>
              <a:t> kısımlardan gelen lifler DN da, </a:t>
            </a:r>
            <a:r>
              <a:rPr lang="tr-TR" sz="2400" b="1" dirty="0" err="1"/>
              <a:t>apeksten</a:t>
            </a:r>
            <a:r>
              <a:rPr lang="tr-TR" sz="2400" b="1" dirty="0"/>
              <a:t> gelen lifler ise VN de sonlanırlar</a:t>
            </a:r>
            <a:r>
              <a:rPr lang="tr-TR" sz="2400" dirty="0"/>
              <a:t>.</a:t>
            </a:r>
            <a:endParaRPr lang="tr-TR" sz="2400" dirty="0"/>
          </a:p>
          <a:p>
            <a:pPr lvl="1" algn="just"/>
            <a:endParaRPr lang="tr-TR" sz="3400" dirty="0"/>
          </a:p>
        </p:txBody>
      </p:sp>
    </p:spTree>
    <p:extLst>
      <p:ext uri="{BB962C8B-B14F-4D97-AF65-F5344CB8AC3E}">
        <p14:creationId xmlns:p14="http://schemas.microsoft.com/office/powerpoint/2010/main" val="35135792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391478"/>
            <a:ext cx="8915400" cy="4519745"/>
          </a:xfrm>
        </p:spPr>
        <p:txBody>
          <a:bodyPr>
            <a:noAutofit/>
          </a:bodyPr>
          <a:lstStyle/>
          <a:p>
            <a:pPr algn="just"/>
            <a:r>
              <a:rPr lang="tr-TR" sz="3600" dirty="0"/>
              <a:t> İşitme Fizyolojisi</a:t>
            </a:r>
          </a:p>
          <a:p>
            <a:pPr lvl="1" algn="just"/>
            <a:r>
              <a:rPr lang="tr-TR" sz="2000" b="1" dirty="0"/>
              <a:t>Daha üst beyin sapı işitme yolları kompleks bir yapıdır. </a:t>
            </a:r>
          </a:p>
          <a:p>
            <a:pPr lvl="1" algn="just"/>
            <a:r>
              <a:rPr lang="tr-TR" sz="2000" b="1" dirty="0"/>
              <a:t>VN ve DN de bulunan işitme yollarının ikinci nöronları değişik yollar izleyebilirler. VN den kaynaklanan lifler ile DN den kaynaklanan liflerin çoğu beyin sapının karşı tarafına geçerek </a:t>
            </a:r>
            <a:r>
              <a:rPr lang="tr-TR" sz="2000" b="1" dirty="0" err="1"/>
              <a:t>Corpus</a:t>
            </a:r>
            <a:r>
              <a:rPr lang="tr-TR" sz="2000" b="1" dirty="0"/>
              <a:t> </a:t>
            </a:r>
            <a:r>
              <a:rPr lang="tr-TR" sz="2000" b="1" dirty="0" err="1"/>
              <a:t>Trapozoideumu</a:t>
            </a:r>
            <a:r>
              <a:rPr lang="tr-TR" sz="2000" b="1" dirty="0"/>
              <a:t> oluştururlar.</a:t>
            </a:r>
          </a:p>
          <a:p>
            <a:pPr lvl="1" algn="just"/>
            <a:r>
              <a:rPr lang="tr-TR" sz="2000" b="1" dirty="0"/>
              <a:t> Karşı tarafa geçen lifler yukarı doğru ilerken </a:t>
            </a:r>
            <a:r>
              <a:rPr lang="tr-TR" sz="2000" b="1" dirty="0" err="1"/>
              <a:t>lateral</a:t>
            </a:r>
            <a:r>
              <a:rPr lang="tr-TR" sz="2000" b="1" dirty="0"/>
              <a:t> </a:t>
            </a:r>
            <a:r>
              <a:rPr lang="tr-TR" sz="2000" b="1" dirty="0" err="1"/>
              <a:t>leminscus‟u</a:t>
            </a:r>
            <a:r>
              <a:rPr lang="tr-TR" sz="2000" b="1" dirty="0"/>
              <a:t> oluştururlar. DN den çıkıp çapraz yapmayan lifler </a:t>
            </a:r>
            <a:r>
              <a:rPr lang="tr-TR" sz="2000" b="1" dirty="0" err="1"/>
              <a:t>ipsilateral</a:t>
            </a:r>
            <a:r>
              <a:rPr lang="tr-TR" sz="2000" b="1" dirty="0"/>
              <a:t> </a:t>
            </a:r>
            <a:r>
              <a:rPr lang="tr-TR" sz="2000" b="1" dirty="0" err="1"/>
              <a:t>lateral</a:t>
            </a:r>
            <a:r>
              <a:rPr lang="tr-TR" sz="2000" b="1" dirty="0"/>
              <a:t> </a:t>
            </a:r>
            <a:r>
              <a:rPr lang="tr-TR" sz="2000" b="1" dirty="0" err="1"/>
              <a:t>lemniscusa</a:t>
            </a:r>
            <a:r>
              <a:rPr lang="tr-TR" sz="2000" b="1" dirty="0"/>
              <a:t> katılırlar.</a:t>
            </a:r>
          </a:p>
          <a:p>
            <a:pPr lvl="1" algn="just"/>
            <a:r>
              <a:rPr lang="tr-TR" sz="2000" b="1" dirty="0"/>
              <a:t> </a:t>
            </a:r>
            <a:r>
              <a:rPr lang="tr-TR" sz="2000" b="1" dirty="0" err="1"/>
              <a:t>Lateral</a:t>
            </a:r>
            <a:r>
              <a:rPr lang="tr-TR" sz="2000" b="1" dirty="0"/>
              <a:t> </a:t>
            </a:r>
            <a:r>
              <a:rPr lang="tr-TR" sz="2000" b="1" dirty="0" err="1"/>
              <a:t>lemniscustaki</a:t>
            </a:r>
            <a:r>
              <a:rPr lang="tr-TR" sz="2000" b="1" dirty="0"/>
              <a:t> lifler </a:t>
            </a:r>
            <a:r>
              <a:rPr lang="tr-TR" sz="2000" b="1" dirty="0" err="1"/>
              <a:t>süperior</a:t>
            </a:r>
            <a:r>
              <a:rPr lang="tr-TR" sz="2000" b="1" dirty="0"/>
              <a:t> </a:t>
            </a:r>
            <a:r>
              <a:rPr lang="tr-TR" sz="2000" b="1" dirty="0" err="1"/>
              <a:t>oliver</a:t>
            </a:r>
            <a:r>
              <a:rPr lang="tr-TR" sz="2000" b="1" dirty="0"/>
              <a:t> kompleks ve </a:t>
            </a:r>
            <a:r>
              <a:rPr lang="tr-TR" sz="2000" b="1" dirty="0" err="1"/>
              <a:t>inferior</a:t>
            </a:r>
            <a:r>
              <a:rPr lang="tr-TR" sz="2000" b="1" dirty="0"/>
              <a:t> </a:t>
            </a:r>
            <a:r>
              <a:rPr lang="tr-TR" sz="2000" b="1" dirty="0" err="1"/>
              <a:t>colliculus‟a</a:t>
            </a:r>
            <a:r>
              <a:rPr lang="tr-TR" sz="2000" b="1" dirty="0"/>
              <a:t> giderler. </a:t>
            </a:r>
          </a:p>
          <a:p>
            <a:pPr lvl="1" algn="just"/>
            <a:r>
              <a:rPr lang="tr-TR" sz="2000" b="1" dirty="0" err="1"/>
              <a:t>İnferior</a:t>
            </a:r>
            <a:r>
              <a:rPr lang="tr-TR" sz="2000" b="1" dirty="0"/>
              <a:t> </a:t>
            </a:r>
            <a:r>
              <a:rPr lang="tr-TR" sz="2000" b="1" dirty="0" err="1"/>
              <a:t>colliculustan</a:t>
            </a:r>
            <a:r>
              <a:rPr lang="tr-TR" sz="2000" b="1" dirty="0"/>
              <a:t> çıkan liflerde </a:t>
            </a:r>
            <a:r>
              <a:rPr lang="tr-TR" sz="2000" b="1" dirty="0" err="1"/>
              <a:t>medial</a:t>
            </a:r>
            <a:r>
              <a:rPr lang="tr-TR" sz="2000" b="1" dirty="0"/>
              <a:t> </a:t>
            </a:r>
            <a:r>
              <a:rPr lang="tr-TR" sz="2000" b="1" dirty="0" err="1"/>
              <a:t>geniculat</a:t>
            </a:r>
            <a:r>
              <a:rPr lang="tr-TR" sz="2000" b="1" dirty="0"/>
              <a:t> </a:t>
            </a:r>
            <a:r>
              <a:rPr lang="tr-TR" sz="2000" b="1" dirty="0" err="1"/>
              <a:t>nükleus</a:t>
            </a:r>
            <a:r>
              <a:rPr lang="tr-TR" sz="2000" b="1" dirty="0"/>
              <a:t> aracılığı ile kortekste bulunan işitme merkezine giderler</a:t>
            </a:r>
            <a:r>
              <a:rPr lang="tr-TR" sz="2000" dirty="0"/>
              <a:t>.</a:t>
            </a:r>
            <a:endParaRPr lang="tr-TR" sz="2000" dirty="0"/>
          </a:p>
        </p:txBody>
      </p:sp>
    </p:spTree>
    <p:extLst>
      <p:ext uri="{BB962C8B-B14F-4D97-AF65-F5344CB8AC3E}">
        <p14:creationId xmlns:p14="http://schemas.microsoft.com/office/powerpoint/2010/main" val="269299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1391478"/>
            <a:ext cx="8915400" cy="4519745"/>
          </a:xfrm>
        </p:spPr>
        <p:txBody>
          <a:bodyPr>
            <a:noAutofit/>
          </a:bodyPr>
          <a:lstStyle/>
          <a:p>
            <a:pPr algn="just"/>
            <a:r>
              <a:rPr lang="tr-TR" sz="3600" dirty="0"/>
              <a:t> İşitme Fizyolojisi</a:t>
            </a:r>
          </a:p>
          <a:p>
            <a:pPr lvl="1" algn="just"/>
            <a:r>
              <a:rPr lang="tr-TR" sz="2000" b="1" dirty="0"/>
              <a:t>Daha üst beyin sapı işitme yolları kompleks bir yapıdır. </a:t>
            </a:r>
          </a:p>
          <a:p>
            <a:pPr lvl="1" algn="just"/>
            <a:r>
              <a:rPr lang="tr-TR" sz="2000" b="1" dirty="0"/>
              <a:t>VN ve DN de bulunan işitme yollarının ikinci nöronları değişik yollar izleyebilirler. VN den kaynaklanan lifler ile DN den kaynaklanan liflerin çoğu beyin sapının karşı tarafına geçerek </a:t>
            </a:r>
            <a:r>
              <a:rPr lang="tr-TR" sz="2000" b="1" dirty="0" err="1"/>
              <a:t>Corpus</a:t>
            </a:r>
            <a:r>
              <a:rPr lang="tr-TR" sz="2000" b="1" dirty="0"/>
              <a:t> </a:t>
            </a:r>
            <a:r>
              <a:rPr lang="tr-TR" sz="2000" b="1" dirty="0" err="1"/>
              <a:t>Trapozoideumu</a:t>
            </a:r>
            <a:r>
              <a:rPr lang="tr-TR" sz="2000" b="1" dirty="0"/>
              <a:t> oluştururlar.</a:t>
            </a:r>
          </a:p>
          <a:p>
            <a:pPr lvl="1" algn="just"/>
            <a:r>
              <a:rPr lang="tr-TR" sz="2000" b="1" dirty="0"/>
              <a:t> Karşı tarafa geçen lifler yukarı doğru ilerken </a:t>
            </a:r>
            <a:r>
              <a:rPr lang="tr-TR" sz="2000" b="1" dirty="0" err="1"/>
              <a:t>lateral</a:t>
            </a:r>
            <a:r>
              <a:rPr lang="tr-TR" sz="2000" b="1" dirty="0"/>
              <a:t> </a:t>
            </a:r>
            <a:r>
              <a:rPr lang="tr-TR" sz="2000" b="1" dirty="0" err="1"/>
              <a:t>leminscus‟u</a:t>
            </a:r>
            <a:r>
              <a:rPr lang="tr-TR" sz="2000" b="1" dirty="0"/>
              <a:t> oluştururlar. DN den çıkıp çapraz yapmayan lifler </a:t>
            </a:r>
            <a:r>
              <a:rPr lang="tr-TR" sz="2000" b="1" dirty="0" err="1"/>
              <a:t>ipsilateral</a:t>
            </a:r>
            <a:r>
              <a:rPr lang="tr-TR" sz="2000" b="1" dirty="0"/>
              <a:t> </a:t>
            </a:r>
            <a:r>
              <a:rPr lang="tr-TR" sz="2000" b="1" dirty="0" err="1"/>
              <a:t>lateral</a:t>
            </a:r>
            <a:r>
              <a:rPr lang="tr-TR" sz="2000" b="1" dirty="0"/>
              <a:t> </a:t>
            </a:r>
            <a:r>
              <a:rPr lang="tr-TR" sz="2000" b="1" dirty="0" err="1"/>
              <a:t>lemniscusa</a:t>
            </a:r>
            <a:r>
              <a:rPr lang="tr-TR" sz="2000" b="1" dirty="0"/>
              <a:t> katılırlar.</a:t>
            </a:r>
          </a:p>
          <a:p>
            <a:pPr lvl="1" algn="just"/>
            <a:r>
              <a:rPr lang="tr-TR" sz="2000" b="1" dirty="0"/>
              <a:t> </a:t>
            </a:r>
            <a:r>
              <a:rPr lang="tr-TR" sz="2000" b="1" dirty="0" err="1"/>
              <a:t>Lateral</a:t>
            </a:r>
            <a:r>
              <a:rPr lang="tr-TR" sz="2000" b="1" dirty="0"/>
              <a:t> </a:t>
            </a:r>
            <a:r>
              <a:rPr lang="tr-TR" sz="2000" b="1" dirty="0" err="1"/>
              <a:t>lemniscustaki</a:t>
            </a:r>
            <a:r>
              <a:rPr lang="tr-TR" sz="2000" b="1" dirty="0"/>
              <a:t> lifler </a:t>
            </a:r>
            <a:r>
              <a:rPr lang="tr-TR" sz="2000" b="1" dirty="0" err="1"/>
              <a:t>süperior</a:t>
            </a:r>
            <a:r>
              <a:rPr lang="tr-TR" sz="2000" b="1" dirty="0"/>
              <a:t> </a:t>
            </a:r>
            <a:r>
              <a:rPr lang="tr-TR" sz="2000" b="1" dirty="0" err="1"/>
              <a:t>oliver</a:t>
            </a:r>
            <a:r>
              <a:rPr lang="tr-TR" sz="2000" b="1" dirty="0"/>
              <a:t> kompleks ve </a:t>
            </a:r>
            <a:r>
              <a:rPr lang="tr-TR" sz="2000" b="1" dirty="0" err="1"/>
              <a:t>inferior</a:t>
            </a:r>
            <a:r>
              <a:rPr lang="tr-TR" sz="2000" b="1" dirty="0"/>
              <a:t> </a:t>
            </a:r>
            <a:r>
              <a:rPr lang="tr-TR" sz="2000" b="1" dirty="0" err="1"/>
              <a:t>colliculus‟a</a:t>
            </a:r>
            <a:r>
              <a:rPr lang="tr-TR" sz="2000" b="1" dirty="0"/>
              <a:t> giderler. </a:t>
            </a:r>
          </a:p>
          <a:p>
            <a:pPr lvl="1" algn="just"/>
            <a:r>
              <a:rPr lang="tr-TR" sz="2000" b="1" dirty="0" err="1"/>
              <a:t>İnferior</a:t>
            </a:r>
            <a:r>
              <a:rPr lang="tr-TR" sz="2000" b="1" dirty="0"/>
              <a:t> </a:t>
            </a:r>
            <a:r>
              <a:rPr lang="tr-TR" sz="2000" b="1" dirty="0" err="1"/>
              <a:t>colliculustan</a:t>
            </a:r>
            <a:r>
              <a:rPr lang="tr-TR" sz="2000" b="1" dirty="0"/>
              <a:t> çıkan liflerde </a:t>
            </a:r>
            <a:r>
              <a:rPr lang="tr-TR" sz="2000" b="1" dirty="0" err="1"/>
              <a:t>medial</a:t>
            </a:r>
            <a:r>
              <a:rPr lang="tr-TR" sz="2000" b="1" dirty="0"/>
              <a:t> </a:t>
            </a:r>
            <a:r>
              <a:rPr lang="tr-TR" sz="2000" b="1" dirty="0" err="1"/>
              <a:t>geniculat</a:t>
            </a:r>
            <a:r>
              <a:rPr lang="tr-TR" sz="2000" b="1" dirty="0"/>
              <a:t> </a:t>
            </a:r>
            <a:r>
              <a:rPr lang="tr-TR" sz="2000" b="1" dirty="0" err="1"/>
              <a:t>nükleus</a:t>
            </a:r>
            <a:r>
              <a:rPr lang="tr-TR" sz="2000" b="1" dirty="0"/>
              <a:t> aracılığı ile kortekste bulunan işitme merkezine giderler</a:t>
            </a:r>
            <a:r>
              <a:rPr lang="tr-TR" sz="2000" dirty="0"/>
              <a:t>.</a:t>
            </a:r>
            <a:endParaRPr lang="tr-TR" sz="2000" dirty="0"/>
          </a:p>
        </p:txBody>
      </p:sp>
    </p:spTree>
    <p:extLst>
      <p:ext uri="{BB962C8B-B14F-4D97-AF65-F5344CB8AC3E}">
        <p14:creationId xmlns:p14="http://schemas.microsoft.com/office/powerpoint/2010/main" val="8555933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3061252"/>
            <a:ext cx="8915400" cy="2849971"/>
          </a:xfrm>
        </p:spPr>
        <p:txBody>
          <a:bodyPr>
            <a:noAutofit/>
          </a:bodyPr>
          <a:lstStyle/>
          <a:p>
            <a:pPr algn="just"/>
            <a:r>
              <a:rPr lang="tr-TR" sz="3600" dirty="0"/>
              <a:t> İşitme Fizyolojisi</a:t>
            </a:r>
          </a:p>
          <a:p>
            <a:pPr lvl="1" algn="ctr"/>
            <a:r>
              <a:rPr lang="tr-TR" sz="3200" b="1" u="sng" dirty="0"/>
              <a:t>İşitme merkezi </a:t>
            </a:r>
            <a:r>
              <a:rPr lang="tr-TR" sz="3200" b="1" u="sng" dirty="0" err="1"/>
              <a:t>temporal</a:t>
            </a:r>
            <a:r>
              <a:rPr lang="tr-TR" sz="3200" b="1" u="sng" dirty="0"/>
              <a:t> loptaki </a:t>
            </a:r>
            <a:r>
              <a:rPr lang="tr-TR" sz="3200" b="1" u="sng" dirty="0" err="1"/>
              <a:t>Heschl</a:t>
            </a:r>
            <a:r>
              <a:rPr lang="tr-TR" sz="3200" b="1" u="sng" dirty="0"/>
              <a:t> </a:t>
            </a:r>
            <a:r>
              <a:rPr lang="tr-TR" sz="3200" b="1" u="sng" dirty="0" err="1"/>
              <a:t>girusunda</a:t>
            </a:r>
            <a:r>
              <a:rPr lang="tr-TR" sz="3200" b="1" u="sng" dirty="0"/>
              <a:t> bulunmaktadır.</a:t>
            </a:r>
            <a:endParaRPr lang="tr-TR" sz="3200" dirty="0"/>
          </a:p>
        </p:txBody>
      </p:sp>
    </p:spTree>
    <p:extLst>
      <p:ext uri="{BB962C8B-B14F-4D97-AF65-F5344CB8AC3E}">
        <p14:creationId xmlns:p14="http://schemas.microsoft.com/office/powerpoint/2010/main" val="23349558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b="1" dirty="0"/>
              <a:t>Kulak ve İşitme Gelişimi</a:t>
            </a:r>
            <a:br>
              <a:rPr lang="tr-TR" dirty="0"/>
            </a:br>
            <a:endParaRPr lang="tr-TR" dirty="0"/>
          </a:p>
        </p:txBody>
      </p:sp>
      <p:sp>
        <p:nvSpPr>
          <p:cNvPr id="3" name="İçerik Yer Tutucusu 2"/>
          <p:cNvSpPr>
            <a:spLocks noGrp="1"/>
          </p:cNvSpPr>
          <p:nvPr>
            <p:ph idx="1"/>
          </p:nvPr>
        </p:nvSpPr>
        <p:spPr>
          <a:xfrm>
            <a:off x="2589212" y="3061252"/>
            <a:ext cx="8915400" cy="2849971"/>
          </a:xfrm>
        </p:spPr>
        <p:txBody>
          <a:bodyPr>
            <a:noAutofit/>
          </a:bodyPr>
          <a:lstStyle/>
          <a:p>
            <a:pPr algn="just"/>
            <a:r>
              <a:rPr lang="tr-TR" sz="3600" dirty="0"/>
              <a:t> İşitme Fizyolojisi</a:t>
            </a:r>
          </a:p>
          <a:p>
            <a:pPr algn="ctr"/>
            <a:r>
              <a:rPr lang="tr-TR" sz="2400" b="1" dirty="0" err="1"/>
              <a:t>Süperior</a:t>
            </a:r>
            <a:r>
              <a:rPr lang="tr-TR" sz="2400" b="1" dirty="0"/>
              <a:t> </a:t>
            </a:r>
            <a:r>
              <a:rPr lang="tr-TR" sz="2400" b="1" dirty="0" err="1"/>
              <a:t>oliver</a:t>
            </a:r>
            <a:r>
              <a:rPr lang="tr-TR" sz="2400" b="1" dirty="0"/>
              <a:t> kompleks, 5, 6 ve 7. </a:t>
            </a:r>
            <a:r>
              <a:rPr lang="tr-TR" sz="2400" b="1" dirty="0" err="1"/>
              <a:t>kraniyal</a:t>
            </a:r>
            <a:r>
              <a:rPr lang="tr-TR" sz="2400" b="1" dirty="0"/>
              <a:t> sinirlerin </a:t>
            </a:r>
            <a:r>
              <a:rPr lang="tr-TR" sz="2400" b="1" dirty="0" err="1"/>
              <a:t>nükleusları</a:t>
            </a:r>
            <a:r>
              <a:rPr lang="tr-TR" sz="2400" b="1" dirty="0"/>
              <a:t> ve </a:t>
            </a:r>
            <a:r>
              <a:rPr lang="tr-TR" sz="2400" b="1" dirty="0" err="1"/>
              <a:t>medial</a:t>
            </a:r>
            <a:r>
              <a:rPr lang="tr-TR" sz="2400" b="1" dirty="0"/>
              <a:t> </a:t>
            </a:r>
            <a:r>
              <a:rPr lang="tr-TR" sz="2400" b="1" dirty="0" err="1"/>
              <a:t>longitudinal</a:t>
            </a:r>
            <a:r>
              <a:rPr lang="tr-TR" sz="2400" b="1" dirty="0"/>
              <a:t> </a:t>
            </a:r>
            <a:r>
              <a:rPr lang="tr-TR" sz="2400" b="1" dirty="0" err="1"/>
              <a:t>fasciculusla</a:t>
            </a:r>
            <a:r>
              <a:rPr lang="tr-TR" sz="2400" b="1" dirty="0"/>
              <a:t> bağlantı kurar. Bu bağlantı işitsel uyarıların oluşturduğu refleks cevapları açıklar.</a:t>
            </a:r>
            <a:endParaRPr lang="tr-TR" sz="2400" dirty="0"/>
          </a:p>
        </p:txBody>
      </p:sp>
    </p:spTree>
    <p:extLst>
      <p:ext uri="{BB962C8B-B14F-4D97-AF65-F5344CB8AC3E}">
        <p14:creationId xmlns:p14="http://schemas.microsoft.com/office/powerpoint/2010/main" val="1075224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dirty="0"/>
              <a:t>İŞİTME KAYBI İŞİTME KAYBININ PATOLOJİNİN YERLEŞTİĞİ YERE GÖRE SINIFLANDIRILMASI</a:t>
            </a:r>
            <a:br>
              <a:rPr lang="tr-TR" dirty="0"/>
            </a:br>
            <a:endParaRPr lang="tr-TR" dirty="0"/>
          </a:p>
        </p:txBody>
      </p:sp>
      <p:sp>
        <p:nvSpPr>
          <p:cNvPr id="3" name="İçerik Yer Tutucusu 2"/>
          <p:cNvSpPr>
            <a:spLocks noGrp="1"/>
          </p:cNvSpPr>
          <p:nvPr>
            <p:ph idx="1"/>
          </p:nvPr>
        </p:nvSpPr>
        <p:spPr>
          <a:xfrm>
            <a:off x="2589212" y="1325217"/>
            <a:ext cx="8915400" cy="4586007"/>
          </a:xfrm>
        </p:spPr>
        <p:txBody>
          <a:bodyPr>
            <a:noAutofit/>
          </a:bodyPr>
          <a:lstStyle/>
          <a:p>
            <a:r>
              <a:rPr lang="tr-TR" sz="3600" dirty="0"/>
              <a:t> </a:t>
            </a:r>
            <a:r>
              <a:rPr lang="tr-TR" sz="2400" dirty="0"/>
              <a:t>İLETİM TİPİ İŞİTME KAYBI</a:t>
            </a:r>
          </a:p>
          <a:p>
            <a:pPr lvl="1"/>
            <a:r>
              <a:rPr lang="tr-TR" sz="2200" dirty="0"/>
              <a:t>EDİNSEL</a:t>
            </a:r>
          </a:p>
          <a:p>
            <a:pPr lvl="2"/>
            <a:r>
              <a:rPr lang="tr-TR" sz="2000" dirty="0" err="1"/>
              <a:t>Auriküla,dış</a:t>
            </a:r>
            <a:r>
              <a:rPr lang="tr-TR" sz="2000" dirty="0"/>
              <a:t> kulak kanalı, </a:t>
            </a:r>
            <a:r>
              <a:rPr lang="tr-TR" sz="2000" dirty="0" err="1"/>
              <a:t>timpanik</a:t>
            </a:r>
            <a:r>
              <a:rPr lang="tr-TR" sz="2000" dirty="0"/>
              <a:t> </a:t>
            </a:r>
            <a:r>
              <a:rPr lang="tr-TR" sz="2000" dirty="0" err="1"/>
              <a:t>membran</a:t>
            </a:r>
            <a:r>
              <a:rPr lang="tr-TR" sz="2000" dirty="0"/>
              <a:t> ile orta kulak </a:t>
            </a:r>
            <a:r>
              <a:rPr lang="tr-TR" sz="2000" dirty="0" err="1"/>
              <a:t>kavitesini</a:t>
            </a:r>
            <a:r>
              <a:rPr lang="tr-TR" sz="2000" dirty="0"/>
              <a:t>, kemikçikleri veya kaslarını tutan patolojiler, </a:t>
            </a:r>
            <a:r>
              <a:rPr lang="tr-TR" sz="2000" dirty="0" err="1"/>
              <a:t>kokleaya</a:t>
            </a:r>
            <a:r>
              <a:rPr lang="tr-TR" sz="2000" dirty="0"/>
              <a:t> erişen seslerin şiddetinde azalmayla birlikte iletim tipi işitme kaybına neden olmaktadır.</a:t>
            </a:r>
          </a:p>
          <a:p>
            <a:pPr lvl="2"/>
            <a:r>
              <a:rPr lang="tr-TR" sz="2000" b="1" dirty="0"/>
              <a:t>Okul öncesi dönemde en yaygın olarak görülen işitme kaybıdır</a:t>
            </a:r>
            <a:r>
              <a:rPr lang="tr-TR" sz="2000" dirty="0"/>
              <a:t>. </a:t>
            </a:r>
            <a:r>
              <a:rPr lang="tr-TR" sz="2000" b="1" dirty="0"/>
              <a:t>İletim tipi işitme kayıplarında saf ses ortalaması genellikle </a:t>
            </a:r>
            <a:r>
              <a:rPr lang="tr-TR" sz="2000" b="1" u="sng" dirty="0"/>
              <a:t>60 desibeli </a:t>
            </a:r>
            <a:r>
              <a:rPr lang="tr-TR" sz="2000" b="1" dirty="0"/>
              <a:t>geçmez</a:t>
            </a:r>
            <a:r>
              <a:rPr lang="tr-TR" sz="2000" dirty="0"/>
              <a:t>.</a:t>
            </a:r>
          </a:p>
          <a:p>
            <a:pPr lvl="2"/>
            <a:r>
              <a:rPr lang="tr-TR" sz="2000" dirty="0"/>
              <a:t> </a:t>
            </a:r>
            <a:r>
              <a:rPr lang="tr-TR" sz="2000" b="1" dirty="0"/>
              <a:t>Diğer bir deyişle, salt iletim tipi patolojisine bağlı olarak ileri derecede işitme kaybı oluşmaz.</a:t>
            </a:r>
          </a:p>
          <a:p>
            <a:pPr lvl="2"/>
            <a:r>
              <a:rPr lang="tr-TR" sz="2000" b="1" dirty="0"/>
              <a:t>İletim tipi patolojilerinin çoğu </a:t>
            </a:r>
            <a:r>
              <a:rPr lang="tr-TR" sz="2000" b="1" dirty="0" err="1"/>
              <a:t>edinseldir</a:t>
            </a:r>
            <a:r>
              <a:rPr lang="tr-TR" sz="2000" b="1" dirty="0"/>
              <a:t>, doğumsal köken oldukça nadirdir (kemikçik anomalisi veya dış kulak yolu </a:t>
            </a:r>
            <a:r>
              <a:rPr lang="tr-TR" sz="2000" b="1" dirty="0" err="1"/>
              <a:t>atrezisi</a:t>
            </a:r>
            <a:r>
              <a:rPr lang="tr-TR" sz="2000" b="1" dirty="0"/>
              <a:t> gibi). </a:t>
            </a:r>
            <a:endParaRPr lang="tr-TR" sz="2000" dirty="0"/>
          </a:p>
        </p:txBody>
      </p:sp>
    </p:spTree>
    <p:extLst>
      <p:ext uri="{BB962C8B-B14F-4D97-AF65-F5344CB8AC3E}">
        <p14:creationId xmlns:p14="http://schemas.microsoft.com/office/powerpoint/2010/main" val="32857824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34887"/>
            <a:ext cx="8915400" cy="5076335"/>
          </a:xfrm>
        </p:spPr>
        <p:txBody>
          <a:bodyPr/>
          <a:lstStyle/>
          <a:p>
            <a:r>
              <a:rPr lang="tr-TR" sz="2800" b="1" dirty="0"/>
              <a:t>Sonradan kazanılmış(</a:t>
            </a:r>
            <a:r>
              <a:rPr lang="tr-TR" sz="2800" b="1" dirty="0" err="1"/>
              <a:t>Edinsel</a:t>
            </a:r>
            <a:r>
              <a:rPr lang="tr-TR" sz="2800" b="1" dirty="0"/>
              <a:t>) iletim tipi işitme kayıpları;</a:t>
            </a:r>
            <a:endParaRPr lang="tr-TR" sz="2800" dirty="0"/>
          </a:p>
          <a:p>
            <a:pPr lvl="1"/>
            <a:r>
              <a:rPr lang="tr-TR" sz="2800" b="1" dirty="0"/>
              <a:t>Östaki </a:t>
            </a:r>
            <a:r>
              <a:rPr lang="tr-TR" sz="2800" b="1" dirty="0" err="1"/>
              <a:t>disfonksiyonları</a:t>
            </a:r>
            <a:endParaRPr lang="tr-TR" sz="2800" dirty="0"/>
          </a:p>
          <a:p>
            <a:pPr lvl="1"/>
            <a:r>
              <a:rPr lang="tr-TR" sz="2800" b="1" dirty="0"/>
              <a:t>Orta kulak </a:t>
            </a:r>
            <a:r>
              <a:rPr lang="tr-TR" sz="2800" b="1" dirty="0" err="1"/>
              <a:t>efüzyonları</a:t>
            </a:r>
            <a:endParaRPr lang="tr-TR" sz="2800" dirty="0"/>
          </a:p>
          <a:p>
            <a:pPr lvl="1"/>
            <a:r>
              <a:rPr lang="tr-TR" sz="2800" b="1" dirty="0"/>
              <a:t>Akut </a:t>
            </a:r>
            <a:r>
              <a:rPr lang="tr-TR" sz="2800" b="1" dirty="0" err="1"/>
              <a:t>otitler</a:t>
            </a:r>
            <a:endParaRPr lang="tr-TR" sz="2800" dirty="0"/>
          </a:p>
          <a:p>
            <a:pPr lvl="1"/>
            <a:r>
              <a:rPr lang="tr-TR" sz="2800" b="1" dirty="0"/>
              <a:t>Kronik otit 	</a:t>
            </a:r>
            <a:endParaRPr lang="tr-TR" sz="2800" dirty="0"/>
          </a:p>
          <a:p>
            <a:pPr lvl="1"/>
            <a:r>
              <a:rPr lang="tr-TR" sz="2800" b="1" dirty="0"/>
              <a:t>Kemikçik zincir patolojileri</a:t>
            </a:r>
            <a:endParaRPr lang="tr-TR" sz="2800" dirty="0"/>
          </a:p>
          <a:p>
            <a:pPr lvl="1"/>
            <a:r>
              <a:rPr lang="tr-TR" sz="2800" b="1" dirty="0" err="1"/>
              <a:t>Timpanoskleroz</a:t>
            </a:r>
            <a:endParaRPr lang="tr-TR" sz="2800" dirty="0"/>
          </a:p>
          <a:p>
            <a:pPr lvl="1"/>
            <a:r>
              <a:rPr lang="tr-TR" sz="2800" b="1" dirty="0"/>
              <a:t>Orta Kulak Tümörlerin bağlı oluşur. </a:t>
            </a:r>
            <a:endParaRPr lang="tr-TR" sz="2800" dirty="0"/>
          </a:p>
          <a:p>
            <a:endParaRPr lang="tr-TR" dirty="0"/>
          </a:p>
        </p:txBody>
      </p:sp>
    </p:spTree>
    <p:extLst>
      <p:ext uri="{BB962C8B-B14F-4D97-AF65-F5344CB8AC3E}">
        <p14:creationId xmlns:p14="http://schemas.microsoft.com/office/powerpoint/2010/main" val="1921461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45775"/>
            <a:ext cx="8911687" cy="583096"/>
          </a:xfrm>
        </p:spPr>
        <p:txBody>
          <a:bodyPr>
            <a:normAutofit fontScale="90000"/>
          </a:bodyPr>
          <a:lstStyle/>
          <a:p>
            <a:pPr algn="ctr"/>
            <a:r>
              <a:rPr lang="tr-TR" dirty="0"/>
              <a:t>İLETİM TİPİ İŞİTME KAYIPLARI</a:t>
            </a:r>
          </a:p>
        </p:txBody>
      </p:sp>
      <p:sp>
        <p:nvSpPr>
          <p:cNvPr id="3" name="İçerik Yer Tutucusu 2"/>
          <p:cNvSpPr>
            <a:spLocks noGrp="1"/>
          </p:cNvSpPr>
          <p:nvPr>
            <p:ph idx="1"/>
          </p:nvPr>
        </p:nvSpPr>
        <p:spPr>
          <a:xfrm>
            <a:off x="2589212" y="1060174"/>
            <a:ext cx="8915400" cy="5671930"/>
          </a:xfrm>
        </p:spPr>
        <p:txBody>
          <a:bodyPr>
            <a:normAutofit/>
          </a:bodyPr>
          <a:lstStyle/>
          <a:p>
            <a:pPr algn="just"/>
            <a:r>
              <a:rPr lang="tr-TR" b="1" dirty="0"/>
              <a:t>Lezyonun yeri ve derecesine göre değişik düzeylerde işitme kaybına rastlanır. Östaki borusunun </a:t>
            </a:r>
            <a:r>
              <a:rPr lang="tr-TR" b="1" dirty="0" err="1"/>
              <a:t>disfonksiyonu</a:t>
            </a:r>
            <a:r>
              <a:rPr lang="tr-TR" b="1" dirty="0"/>
              <a:t> sonucu orta kulakta meydana gelen </a:t>
            </a:r>
            <a:r>
              <a:rPr lang="tr-TR" b="1" u="sng" dirty="0"/>
              <a:t>-100 mm su değerinde basınç değişikliği bile 6 desibel işitme kaybına</a:t>
            </a:r>
            <a:r>
              <a:rPr lang="tr-TR" b="1" dirty="0"/>
              <a:t> neden olur.</a:t>
            </a:r>
            <a:r>
              <a:rPr lang="tr-TR" dirty="0"/>
              <a:t> </a:t>
            </a:r>
          </a:p>
          <a:p>
            <a:pPr algn="just"/>
            <a:r>
              <a:rPr lang="tr-TR" dirty="0"/>
              <a:t>Çocuklarda çok sık rastlanan </a:t>
            </a:r>
            <a:r>
              <a:rPr lang="tr-TR" dirty="0" err="1"/>
              <a:t>sekretuar</a:t>
            </a:r>
            <a:r>
              <a:rPr lang="tr-TR" dirty="0"/>
              <a:t> </a:t>
            </a:r>
            <a:r>
              <a:rPr lang="tr-TR" dirty="0" err="1"/>
              <a:t>otitlerin</a:t>
            </a:r>
            <a:r>
              <a:rPr lang="tr-TR" dirty="0"/>
              <a:t> (Seröz Otit) ortaya çıkardığı iletim tipi işitme kayıpları genelde hafif orta derece arasında değişir. Uzun süre özellikle lisan gelişim döneminde bu kayıpla karşı karşıya kalan bir çocuğun lisan gelişimi engellenir. </a:t>
            </a:r>
          </a:p>
          <a:p>
            <a:pPr algn="just"/>
            <a:r>
              <a:rPr lang="tr-TR" b="1" u="sng" dirty="0"/>
              <a:t>Yapılan bir çalışmada devamlı </a:t>
            </a:r>
            <a:r>
              <a:rPr lang="tr-TR" b="1" u="sng" dirty="0" err="1"/>
              <a:t>sekratuar</a:t>
            </a:r>
            <a:r>
              <a:rPr lang="tr-TR" b="1" u="sng" dirty="0"/>
              <a:t> otit geçiren ve işitme kaybı olan bir çocuğun IQ düzeyi 94,5 iken normal işitmeye sahip olan çocukta gelişimsel IQ 104,5 bulunmuştur</a:t>
            </a:r>
            <a:r>
              <a:rPr lang="tr-TR" dirty="0"/>
              <a:t>.</a:t>
            </a:r>
          </a:p>
          <a:p>
            <a:pPr algn="just"/>
            <a:r>
              <a:rPr lang="tr-TR" dirty="0"/>
              <a:t> Bu nedenle işitme kaybı olan ve tedavisi uzun sürecek olgularda işitmeyi sağlayabilmek için mutlaka işitme cihazı önerilir. </a:t>
            </a:r>
          </a:p>
          <a:p>
            <a:pPr algn="just"/>
            <a:r>
              <a:rPr lang="tr-TR" b="1" dirty="0"/>
              <a:t>İletim tipi işitme kayıplarına medikal veya cerrahi yaklaşımla çözüm bulunabilir. Tamamen giderilmese de </a:t>
            </a:r>
            <a:r>
              <a:rPr lang="tr-TR" b="1" u="sng" dirty="0"/>
              <a:t>işitme cihazıyla </a:t>
            </a:r>
            <a:r>
              <a:rPr lang="tr-TR" b="1" dirty="0"/>
              <a:t>büyük ölçüde düzeltilebilir</a:t>
            </a:r>
            <a:r>
              <a:rPr lang="tr-TR" dirty="0"/>
              <a:t>. </a:t>
            </a:r>
            <a:endParaRPr lang="tr-TR" dirty="0"/>
          </a:p>
        </p:txBody>
      </p:sp>
    </p:spTree>
    <p:extLst>
      <p:ext uri="{BB962C8B-B14F-4D97-AF65-F5344CB8AC3E}">
        <p14:creationId xmlns:p14="http://schemas.microsoft.com/office/powerpoint/2010/main" val="3207162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Pediatrik </a:t>
            </a:r>
            <a:r>
              <a:rPr lang="tr-TR" b="1" dirty="0" err="1"/>
              <a:t>Odyolojide</a:t>
            </a:r>
            <a:r>
              <a:rPr lang="tr-TR" b="1" dirty="0"/>
              <a:t> Öykü Alma</a:t>
            </a:r>
            <a:br>
              <a:rPr lang="tr-TR" dirty="0"/>
            </a:br>
            <a:endParaRPr lang="tr-TR" dirty="0"/>
          </a:p>
        </p:txBody>
      </p:sp>
      <p:sp>
        <p:nvSpPr>
          <p:cNvPr id="3" name="İçerik Yer Tutucusu 2"/>
          <p:cNvSpPr>
            <a:spLocks noGrp="1"/>
          </p:cNvSpPr>
          <p:nvPr>
            <p:ph idx="1"/>
          </p:nvPr>
        </p:nvSpPr>
        <p:spPr>
          <a:xfrm>
            <a:off x="1484310" y="1613647"/>
            <a:ext cx="10018713" cy="4876800"/>
          </a:xfrm>
        </p:spPr>
        <p:txBody>
          <a:bodyPr>
            <a:normAutofit/>
          </a:bodyPr>
          <a:lstStyle/>
          <a:p>
            <a:pPr marL="0" lvl="0" indent="0">
              <a:buNone/>
            </a:pPr>
            <a:r>
              <a:rPr lang="tr-TR" b="1" dirty="0"/>
              <a:t>3. Öykü Alma</a:t>
            </a:r>
            <a:endParaRPr lang="tr-TR" dirty="0"/>
          </a:p>
          <a:p>
            <a:pPr marL="0" indent="0">
              <a:buNone/>
            </a:pPr>
            <a:r>
              <a:rPr lang="tr-TR" dirty="0"/>
              <a:t>– Başvuru nedeni </a:t>
            </a:r>
          </a:p>
          <a:p>
            <a:pPr marL="0" indent="0">
              <a:buNone/>
            </a:pPr>
            <a:r>
              <a:rPr lang="tr-TR" dirty="0"/>
              <a:t>– Problemin fark edilme zamanı </a:t>
            </a:r>
          </a:p>
          <a:p>
            <a:pPr marL="0" indent="0">
              <a:buNone/>
            </a:pPr>
            <a:r>
              <a:rPr lang="tr-TR" dirty="0"/>
              <a:t>– Söz konusu problemle ilgili olarak daha önce neler yapıldığı</a:t>
            </a:r>
          </a:p>
          <a:p>
            <a:pPr marL="0" indent="0">
              <a:buNone/>
            </a:pPr>
            <a:r>
              <a:rPr lang="tr-TR" dirty="0"/>
              <a:t> – Aile hikayesi </a:t>
            </a:r>
          </a:p>
          <a:p>
            <a:pPr marL="0" indent="0">
              <a:buNone/>
            </a:pPr>
            <a:r>
              <a:rPr lang="tr-TR" dirty="0"/>
              <a:t>– Ek problem varlığı</a:t>
            </a:r>
          </a:p>
          <a:p>
            <a:endParaRPr lang="tr-TR" dirty="0"/>
          </a:p>
        </p:txBody>
      </p:sp>
    </p:spTree>
    <p:extLst>
      <p:ext uri="{BB962C8B-B14F-4D97-AF65-F5344CB8AC3E}">
        <p14:creationId xmlns:p14="http://schemas.microsoft.com/office/powerpoint/2010/main" val="31969360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45775"/>
            <a:ext cx="8911687" cy="583096"/>
          </a:xfrm>
        </p:spPr>
        <p:txBody>
          <a:bodyPr>
            <a:normAutofit fontScale="90000"/>
          </a:bodyPr>
          <a:lstStyle/>
          <a:p>
            <a:pPr algn="ctr"/>
            <a:r>
              <a:rPr lang="tr-TR" dirty="0"/>
              <a:t>İLETİM TİPİ İŞİTME KAYIPLARI</a:t>
            </a:r>
          </a:p>
        </p:txBody>
      </p:sp>
      <p:sp>
        <p:nvSpPr>
          <p:cNvPr id="3" name="İçerik Yer Tutucusu 2"/>
          <p:cNvSpPr>
            <a:spLocks noGrp="1"/>
          </p:cNvSpPr>
          <p:nvPr>
            <p:ph idx="1"/>
          </p:nvPr>
        </p:nvSpPr>
        <p:spPr>
          <a:xfrm>
            <a:off x="2589212" y="3087756"/>
            <a:ext cx="8915400" cy="3644347"/>
          </a:xfrm>
        </p:spPr>
        <p:txBody>
          <a:bodyPr>
            <a:normAutofit/>
          </a:bodyPr>
          <a:lstStyle/>
          <a:p>
            <a:pPr algn="ctr"/>
            <a:r>
              <a:rPr lang="tr-TR" sz="4000" b="1" u="sng" dirty="0"/>
              <a:t>İç kulak, işitme yolları ve korteks sağlam olduğu için işitmesi sağlanan bu kişilerin algılama ve konuşmayı ayırt etme problemleri yoktur.</a:t>
            </a:r>
            <a:endParaRPr lang="tr-TR" sz="4000" dirty="0"/>
          </a:p>
          <a:p>
            <a:pPr algn="just"/>
            <a:endParaRPr lang="tr-TR" dirty="0"/>
          </a:p>
        </p:txBody>
      </p:sp>
    </p:spTree>
    <p:extLst>
      <p:ext uri="{BB962C8B-B14F-4D97-AF65-F5344CB8AC3E}">
        <p14:creationId xmlns:p14="http://schemas.microsoft.com/office/powerpoint/2010/main" val="30709713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p:txBody>
          <a:bodyPr/>
          <a:lstStyle/>
          <a:p>
            <a:pPr algn="just"/>
            <a:r>
              <a:rPr lang="tr-TR" sz="2800" dirty="0"/>
              <a:t>Ateş, kulak ağrısı ve kulak zarında aşırı kızarıklık gibi aktif </a:t>
            </a:r>
            <a:r>
              <a:rPr lang="tr-TR" sz="2800" b="1" dirty="0"/>
              <a:t>iltihabi bulgular olmaksızın</a:t>
            </a:r>
            <a:r>
              <a:rPr lang="tr-TR" sz="2800" dirty="0"/>
              <a:t>, kulak zarı arkasında </a:t>
            </a:r>
            <a:r>
              <a:rPr lang="tr-TR" sz="2800" b="1" dirty="0"/>
              <a:t>orta kulak boşluğunda kulağın kendi salgısının</a:t>
            </a:r>
            <a:r>
              <a:rPr lang="tr-TR" sz="2800" dirty="0"/>
              <a:t> birikmesidir. Seröz </a:t>
            </a:r>
            <a:r>
              <a:rPr lang="tr-TR" sz="2800" dirty="0" err="1"/>
              <a:t>otitis</a:t>
            </a:r>
            <a:r>
              <a:rPr lang="tr-TR" sz="2800" dirty="0"/>
              <a:t> </a:t>
            </a:r>
            <a:r>
              <a:rPr lang="tr-TR" sz="2800" dirty="0" err="1"/>
              <a:t>media</a:t>
            </a:r>
            <a:r>
              <a:rPr lang="tr-TR" sz="2800" dirty="0"/>
              <a:t> (SOM) veya </a:t>
            </a:r>
            <a:r>
              <a:rPr lang="tr-TR" sz="2800" dirty="0" err="1"/>
              <a:t>efüzyonlu</a:t>
            </a:r>
            <a:r>
              <a:rPr lang="tr-TR" sz="2800" dirty="0"/>
              <a:t> </a:t>
            </a:r>
            <a:r>
              <a:rPr lang="tr-TR" sz="2800" dirty="0" err="1"/>
              <a:t>Otitis</a:t>
            </a:r>
            <a:r>
              <a:rPr lang="tr-TR" sz="2800" dirty="0"/>
              <a:t> </a:t>
            </a:r>
            <a:r>
              <a:rPr lang="tr-TR" sz="2800" dirty="0" err="1"/>
              <a:t>media</a:t>
            </a:r>
            <a:r>
              <a:rPr lang="tr-TR" sz="2800" dirty="0"/>
              <a:t> (EOM) olarak </a:t>
            </a:r>
            <a:r>
              <a:rPr lang="tr-TR" sz="2800" dirty="0" err="1"/>
              <a:t>ismlendirilir</a:t>
            </a:r>
            <a:r>
              <a:rPr lang="tr-TR" sz="2800" dirty="0"/>
              <a:t>.</a:t>
            </a:r>
          </a:p>
          <a:p>
            <a:endParaRPr lang="tr-TR" dirty="0"/>
          </a:p>
        </p:txBody>
      </p:sp>
    </p:spTree>
    <p:extLst>
      <p:ext uri="{BB962C8B-B14F-4D97-AF65-F5344CB8AC3E}">
        <p14:creationId xmlns:p14="http://schemas.microsoft.com/office/powerpoint/2010/main" val="40988384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a:xfrm>
            <a:off x="2589212" y="1736035"/>
            <a:ext cx="8915400" cy="5022574"/>
          </a:xfrm>
        </p:spPr>
        <p:txBody>
          <a:bodyPr>
            <a:normAutofit fontScale="92500" lnSpcReduction="10000"/>
          </a:bodyPr>
          <a:lstStyle/>
          <a:p>
            <a:pPr algn="just"/>
            <a:r>
              <a:rPr lang="tr-TR" sz="2000" dirty="0"/>
              <a:t>Biriken sıvı orta kulağa dışarıdan gelen bir sıvı yada iltihap değildir. </a:t>
            </a:r>
            <a:r>
              <a:rPr lang="tr-TR" sz="2000" b="1" dirty="0"/>
              <a:t>Orta kulaktan   östaki borusu kanalıyla </a:t>
            </a:r>
            <a:r>
              <a:rPr lang="tr-TR" sz="2000" b="1" dirty="0" err="1"/>
              <a:t>genize</a:t>
            </a:r>
            <a:r>
              <a:rPr lang="tr-TR" sz="2000" b="1" dirty="0"/>
              <a:t> akması gereken orta kulak salgısı, östaki tüpünün tıkanması sonucu orta kulakta birikmektedir</a:t>
            </a:r>
            <a:r>
              <a:rPr lang="tr-TR" sz="2000" dirty="0"/>
              <a:t>.</a:t>
            </a:r>
          </a:p>
          <a:p>
            <a:pPr algn="just"/>
            <a:r>
              <a:rPr lang="tr-TR" sz="2000" b="1" dirty="0"/>
              <a:t>Orta kulakta biriken sıvı zamanla koyulaşır ve yapışkan hale tutkal kıvamına dönüşür. Orta kulağın bu koyulaşan sıvı ile dolması kulak boşluğunun havalanmasının olmaması, zarın ve kemikçiklerin hareketini bozarak işitmeyi azaltır</a:t>
            </a:r>
            <a:r>
              <a:rPr lang="tr-TR" sz="2000" dirty="0"/>
              <a:t>. </a:t>
            </a:r>
          </a:p>
          <a:p>
            <a:pPr algn="just"/>
            <a:r>
              <a:rPr lang="tr-TR" sz="2000" dirty="0"/>
              <a:t>İlerleyen dönemde orta kulakta bir negatif basınç artar, kulak zarı içeriye doğru çöker. </a:t>
            </a:r>
          </a:p>
          <a:p>
            <a:pPr algn="just"/>
            <a:r>
              <a:rPr lang="tr-TR" sz="2000" b="1" dirty="0"/>
              <a:t>Tedavide gecikilirse zardaki bu çöküntü ilerleyerek zarın orta kulak boşluğuna yapışmasına ve orta kulaktaki kemikçiklerin hasarlanmasına neden olur. İşitmede kalıcı azalmalar ve kronik iltihaplar oluşabilir.</a:t>
            </a:r>
          </a:p>
          <a:p>
            <a:pPr algn="just"/>
            <a:r>
              <a:rPr lang="tr-TR" dirty="0"/>
              <a:t>Orta kulak iltihabı sonrasında geçici bir süre orta kulaktaki sıvı salgılayan hücrelerin sayılarının artması sonucu orta kulakta geçici sıvı birikimi oluşabilir. </a:t>
            </a:r>
            <a:r>
              <a:rPr lang="tr-TR" b="1" dirty="0"/>
              <a:t>Genellikle tedaviye ihtiyaç kalmadan bir kaç haftada düzelir, ancak takip edilmelidir. Çünkü yenileme ihtimali yüksektir.</a:t>
            </a:r>
            <a:endParaRPr lang="tr-TR" dirty="0"/>
          </a:p>
          <a:p>
            <a:pPr algn="just"/>
            <a:endParaRPr lang="tr-TR" sz="2000" dirty="0"/>
          </a:p>
          <a:p>
            <a:endParaRPr lang="tr-TR" dirty="0"/>
          </a:p>
        </p:txBody>
      </p:sp>
    </p:spTree>
    <p:extLst>
      <p:ext uri="{BB962C8B-B14F-4D97-AF65-F5344CB8AC3E}">
        <p14:creationId xmlns:p14="http://schemas.microsoft.com/office/powerpoint/2010/main" val="25898428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a:xfrm>
            <a:off x="2589212" y="1736035"/>
            <a:ext cx="8915400" cy="5022574"/>
          </a:xfrm>
        </p:spPr>
        <p:txBody>
          <a:bodyPr>
            <a:normAutofit/>
          </a:bodyPr>
          <a:lstStyle/>
          <a:p>
            <a:r>
              <a:rPr lang="tr-TR" b="1" dirty="0"/>
              <a:t>Belirti ve Bulgular Nelerdir? Tanı Nasıl Konulur?</a:t>
            </a:r>
            <a:endParaRPr lang="tr-TR" dirty="0"/>
          </a:p>
          <a:p>
            <a:pPr lvl="1"/>
            <a:r>
              <a:rPr lang="tr-TR" sz="2000" b="1" dirty="0"/>
              <a:t>Genellikle</a:t>
            </a:r>
            <a:r>
              <a:rPr lang="tr-TR" sz="2000" dirty="0"/>
              <a:t> çocukluk çağı hastalığıdır. Hastalık başlangıç evresinde genellikle sinsi seyreder. Büyük çocuklar </a:t>
            </a:r>
            <a:r>
              <a:rPr lang="tr-TR" sz="2000" b="1" dirty="0"/>
              <a:t>kulakta bir dolgunluk, zaman zaman hafif kulak ağrısı ve işitme kaybından</a:t>
            </a:r>
            <a:r>
              <a:rPr lang="tr-TR" sz="2000" dirty="0"/>
              <a:t> şikayet ederler</a:t>
            </a:r>
            <a:r>
              <a:rPr lang="tr-TR" sz="2000" b="1" dirty="0"/>
              <a:t>. Küçük çocuklar ise şikayetlerini dile getiremediklerinden en tipik bulgu çocuğun sürekli olarak kulağıyla oynamasıdır. Bu çocuklar daha hırçındırlar ve işitme azlığına bağlı dikkat eksikliği gözlenebilir.</a:t>
            </a:r>
            <a:endParaRPr lang="tr-TR" sz="2000" dirty="0"/>
          </a:p>
          <a:p>
            <a:pPr lvl="1"/>
            <a:r>
              <a:rPr lang="tr-TR" sz="2000" b="1" dirty="0"/>
              <a:t>Muayenede kulak zarının doğal, hafif mavimsi parlak rengini kaybettiği, matlaştığı ve pembeleştiği görülür. Başlangıç döneminde sıvı birikimi etkisi ile zar dışarı itilmişken ilerleyen dönemde zarda yapışma ve çökmeler görülür</a:t>
            </a:r>
            <a:r>
              <a:rPr lang="tr-TR" sz="2000" dirty="0"/>
              <a:t>.</a:t>
            </a:r>
          </a:p>
          <a:p>
            <a:pPr lvl="1"/>
            <a:r>
              <a:rPr lang="tr-TR" sz="2000" b="1" dirty="0"/>
              <a:t>Genellikle muayenede tanı konabilir. Ancak durumu tam belirlemek ve tedavi planı yapabilmek için mutlaka işitme ve orta kulak basınç ölçümü testleri yapılmalıdır</a:t>
            </a:r>
            <a:r>
              <a:rPr lang="tr-TR" sz="2000" dirty="0"/>
              <a:t>.</a:t>
            </a:r>
          </a:p>
          <a:p>
            <a:pPr algn="just"/>
            <a:endParaRPr lang="tr-TR" sz="2000" dirty="0"/>
          </a:p>
          <a:p>
            <a:endParaRPr lang="tr-TR" dirty="0"/>
          </a:p>
        </p:txBody>
      </p:sp>
    </p:spTree>
    <p:extLst>
      <p:ext uri="{BB962C8B-B14F-4D97-AF65-F5344CB8AC3E}">
        <p14:creationId xmlns:p14="http://schemas.microsoft.com/office/powerpoint/2010/main" val="18996342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a:xfrm>
            <a:off x="2589212" y="1736035"/>
            <a:ext cx="8915400" cy="5022574"/>
          </a:xfrm>
        </p:spPr>
        <p:txBody>
          <a:bodyPr>
            <a:normAutofit/>
          </a:bodyPr>
          <a:lstStyle/>
          <a:p>
            <a:r>
              <a:rPr lang="tr-TR" b="1" dirty="0"/>
              <a:t> </a:t>
            </a:r>
            <a:r>
              <a:rPr lang="tr-TR" sz="2800" b="1" dirty="0"/>
              <a:t>Kulakta Sıvı Birikiminde Tedavi</a:t>
            </a:r>
            <a:endParaRPr lang="tr-TR" sz="2800" dirty="0"/>
          </a:p>
          <a:p>
            <a:pPr marL="0" indent="0">
              <a:buNone/>
            </a:pPr>
            <a:endParaRPr lang="tr-TR" dirty="0"/>
          </a:p>
          <a:p>
            <a:pPr lvl="1"/>
            <a:r>
              <a:rPr lang="tr-TR" sz="2400" dirty="0"/>
              <a:t>Orta kulakta biriken sıvı burun, geniz ve boğazda östaki borusunu tıkayan kalıcı bir sorun yoksa genellikle 2-3 ay içerisinde düzelir.</a:t>
            </a:r>
          </a:p>
          <a:p>
            <a:pPr lvl="1"/>
            <a:r>
              <a:rPr lang="tr-TR" sz="2400" dirty="0"/>
              <a:t> Bu süre içerisinde hasta ilaçsız izlenebileceği gibi bazı ilaçlar kullanılabilir. </a:t>
            </a:r>
          </a:p>
          <a:p>
            <a:pPr lvl="1"/>
            <a:r>
              <a:rPr lang="tr-TR" sz="2400" dirty="0"/>
              <a:t>Sıklıkla başlangıçta bir enfeksiyon sonucu olduğu için en sık tercih edilen ve etkinliği kanıtlanmış olan ilaç </a:t>
            </a:r>
            <a:r>
              <a:rPr lang="tr-TR" sz="2400" b="1" dirty="0"/>
              <a:t>antibiyotiklerdir</a:t>
            </a:r>
            <a:r>
              <a:rPr lang="tr-TR" sz="2400" dirty="0"/>
              <a:t>. </a:t>
            </a:r>
            <a:r>
              <a:rPr lang="tr-TR" sz="2400" b="1" dirty="0" err="1"/>
              <a:t>Allerji</a:t>
            </a:r>
            <a:r>
              <a:rPr lang="tr-TR" sz="2400" b="1" dirty="0"/>
              <a:t> ilaçları ve </a:t>
            </a:r>
            <a:r>
              <a:rPr lang="tr-TR" sz="2400" b="1" dirty="0" err="1"/>
              <a:t>dekonjestan</a:t>
            </a:r>
            <a:r>
              <a:rPr lang="tr-TR" sz="2400" b="1" dirty="0"/>
              <a:t>, ödem çözücü</a:t>
            </a:r>
            <a:r>
              <a:rPr lang="tr-TR" sz="2400" dirty="0"/>
              <a:t> ilaçlarda kullanılabilir. Daha kalıcı düzelmeyen sıvı varlığında </a:t>
            </a:r>
            <a:r>
              <a:rPr lang="tr-TR" sz="2400" b="1" dirty="0"/>
              <a:t>kortizon</a:t>
            </a:r>
            <a:r>
              <a:rPr lang="tr-TR" sz="2400" dirty="0"/>
              <a:t> gerekebilir.</a:t>
            </a:r>
            <a:endParaRPr lang="tr-TR" sz="2400" dirty="0"/>
          </a:p>
          <a:p>
            <a:endParaRPr lang="tr-TR" dirty="0"/>
          </a:p>
        </p:txBody>
      </p:sp>
    </p:spTree>
    <p:extLst>
      <p:ext uri="{BB962C8B-B14F-4D97-AF65-F5344CB8AC3E}">
        <p14:creationId xmlns:p14="http://schemas.microsoft.com/office/powerpoint/2010/main" val="7233878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a:xfrm>
            <a:off x="2589212" y="1736035"/>
            <a:ext cx="8915400" cy="5022574"/>
          </a:xfrm>
        </p:spPr>
        <p:txBody>
          <a:bodyPr>
            <a:normAutofit lnSpcReduction="10000"/>
          </a:bodyPr>
          <a:lstStyle/>
          <a:p>
            <a:r>
              <a:rPr lang="tr-TR" b="1" dirty="0"/>
              <a:t> Kulakta Sıvı Birikiminde Cerrahi Tedavi</a:t>
            </a:r>
            <a:endParaRPr lang="tr-TR" dirty="0"/>
          </a:p>
          <a:p>
            <a:pPr lvl="1"/>
            <a:r>
              <a:rPr lang="tr-TR" sz="1800" dirty="0"/>
              <a:t>Orta kulak sıvı toplanmasında en sık uygulanan ameliyat </a:t>
            </a:r>
            <a:r>
              <a:rPr lang="tr-TR" sz="1800" b="1" dirty="0"/>
              <a:t>geniz etinin alınması ile birlikte kulak zarının çizilip sıvının temizlenmesi, aşırı yapışkan sıvı var ise tüp takılmasıdır.</a:t>
            </a:r>
            <a:endParaRPr lang="tr-TR" sz="1800" dirty="0"/>
          </a:p>
          <a:p>
            <a:pPr lvl="1"/>
            <a:r>
              <a:rPr lang="tr-TR" sz="1800" dirty="0"/>
              <a:t>Geniz etinin alınması ile, enfeksiyon odağı ve östaki borusundaki mekanik  tıkanma etkisi kaybolmuş olur. </a:t>
            </a:r>
            <a:r>
              <a:rPr lang="tr-TR" sz="1800" b="1" dirty="0"/>
              <a:t>Kulak zarına takılan ventilasyon tüpü orta kulağın havalanmasına yardımcı olur ve böylelikle orta kulak gaz basınçları normale döner</a:t>
            </a:r>
            <a:r>
              <a:rPr lang="tr-TR" sz="1800" dirty="0"/>
              <a:t>. </a:t>
            </a:r>
          </a:p>
          <a:p>
            <a:pPr marL="0" indent="0">
              <a:buNone/>
            </a:pPr>
            <a:r>
              <a:rPr lang="tr-TR" dirty="0"/>
              <a:t> </a:t>
            </a:r>
          </a:p>
          <a:p>
            <a:pPr lvl="1"/>
            <a:r>
              <a:rPr lang="tr-TR" sz="1800" b="1" dirty="0"/>
              <a:t>Aşağıdaki durumların varlığında ameliyat gündeme gelir:</a:t>
            </a:r>
            <a:endParaRPr lang="tr-TR" sz="1800" dirty="0"/>
          </a:p>
          <a:p>
            <a:pPr lvl="2"/>
            <a:r>
              <a:rPr lang="tr-TR" sz="1800" b="1" dirty="0"/>
              <a:t>Takip ve tedaviye rağmen 2-3 ayı aşkın süredir devam eden orta kulak sıvı birikimi</a:t>
            </a:r>
            <a:endParaRPr lang="tr-TR" sz="1800" dirty="0"/>
          </a:p>
          <a:p>
            <a:pPr lvl="2"/>
            <a:r>
              <a:rPr lang="tr-TR" sz="1800" b="1" dirty="0"/>
              <a:t>30 dB den fazla işitme kaybı gelişmesi</a:t>
            </a:r>
            <a:endParaRPr lang="tr-TR" sz="1800" dirty="0"/>
          </a:p>
          <a:p>
            <a:pPr lvl="2"/>
            <a:r>
              <a:rPr lang="tr-TR" sz="1800" b="1" dirty="0"/>
              <a:t>Kulak zarında çökme ve yapışmalar olması</a:t>
            </a:r>
            <a:endParaRPr lang="tr-TR" sz="1800" dirty="0"/>
          </a:p>
          <a:p>
            <a:pPr marL="0" indent="0">
              <a:buNone/>
            </a:pPr>
            <a:r>
              <a:rPr lang="tr-TR" dirty="0"/>
              <a:t> 					</a:t>
            </a:r>
            <a:endParaRPr lang="tr-TR" dirty="0"/>
          </a:p>
        </p:txBody>
      </p:sp>
    </p:spTree>
    <p:extLst>
      <p:ext uri="{BB962C8B-B14F-4D97-AF65-F5344CB8AC3E}">
        <p14:creationId xmlns:p14="http://schemas.microsoft.com/office/powerpoint/2010/main" val="18420796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a:xfrm>
            <a:off x="2589212" y="1736035"/>
            <a:ext cx="8915400" cy="5022574"/>
          </a:xfrm>
        </p:spPr>
        <p:txBody>
          <a:bodyPr>
            <a:normAutofit fontScale="92500" lnSpcReduction="20000"/>
          </a:bodyPr>
          <a:lstStyle/>
          <a:p>
            <a:r>
              <a:rPr lang="tr-TR" sz="2600" b="1" dirty="0"/>
              <a:t> </a:t>
            </a:r>
            <a:r>
              <a:rPr lang="tr-TR" sz="2600" b="1" dirty="0"/>
              <a:t>Ameliyat Kesin Çözüm Müdür?</a:t>
            </a:r>
            <a:endParaRPr lang="tr-TR" sz="2600" dirty="0"/>
          </a:p>
          <a:p>
            <a:endParaRPr lang="tr-TR" sz="2600" dirty="0"/>
          </a:p>
          <a:p>
            <a:pPr lvl="1" algn="just"/>
            <a:r>
              <a:rPr lang="tr-TR" sz="2600" dirty="0"/>
              <a:t>Genellikle geniz eti alınması ve kulak zarının çizilip temizlenmesi veya tüp takılması sonrasında hastalık büyük oranda düzelir. </a:t>
            </a:r>
            <a:r>
              <a:rPr lang="tr-TR" sz="2600" b="1" dirty="0"/>
              <a:t>Kulak zarına yerleştirilen tüp 3-18 ay kadar kalabilir.</a:t>
            </a:r>
            <a:r>
              <a:rPr lang="tr-TR" sz="2600" dirty="0"/>
              <a:t> Bu tüplerin kulak zarında ortalama kalış süresi 6 aydır. Çoğunlukla başka bir müdahaleye gerek kalmadan kendiliğinden atılır.</a:t>
            </a:r>
          </a:p>
          <a:p>
            <a:pPr lvl="1" algn="just"/>
            <a:r>
              <a:rPr lang="tr-TR" sz="2600" dirty="0"/>
              <a:t>Ameliyat sonrasında da hastanın 1-2 ay aralarla yakın takip edilmesi gerekir. Bilhassa hastalığa zemin hazırlayan faktörlerin devam ettiği durumlarda orta kulakta yeniden sıvı toplanması tekrarlayabilir.</a:t>
            </a:r>
          </a:p>
          <a:p>
            <a:pPr marL="0" indent="0" algn="just">
              <a:buNone/>
            </a:pPr>
            <a:endParaRPr lang="tr-TR" dirty="0"/>
          </a:p>
          <a:p>
            <a:endParaRPr lang="tr-TR" sz="1800" dirty="0"/>
          </a:p>
          <a:p>
            <a:pPr marL="0" indent="0">
              <a:buNone/>
            </a:pPr>
            <a:r>
              <a:rPr lang="tr-TR" dirty="0"/>
              <a:t> 					</a:t>
            </a:r>
            <a:endParaRPr lang="tr-TR" dirty="0"/>
          </a:p>
        </p:txBody>
      </p:sp>
    </p:spTree>
    <p:extLst>
      <p:ext uri="{BB962C8B-B14F-4D97-AF65-F5344CB8AC3E}">
        <p14:creationId xmlns:p14="http://schemas.microsoft.com/office/powerpoint/2010/main" val="34806117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SERÖZ OTİT (SEKRETUAR OTİTİS MEDİA) (EFÜZYONLU OTİTİS MEDİA)</a:t>
            </a:r>
            <a:br>
              <a:rPr lang="tr-TR" dirty="0"/>
            </a:br>
            <a:endParaRPr lang="tr-TR" dirty="0"/>
          </a:p>
        </p:txBody>
      </p:sp>
      <p:sp>
        <p:nvSpPr>
          <p:cNvPr id="3" name="İçerik Yer Tutucusu 2"/>
          <p:cNvSpPr>
            <a:spLocks noGrp="1"/>
          </p:cNvSpPr>
          <p:nvPr>
            <p:ph idx="1"/>
          </p:nvPr>
        </p:nvSpPr>
        <p:spPr>
          <a:xfrm>
            <a:off x="2589212" y="1736035"/>
            <a:ext cx="8915400" cy="5022574"/>
          </a:xfrm>
        </p:spPr>
        <p:txBody>
          <a:bodyPr>
            <a:normAutofit fontScale="92500" lnSpcReduction="10000"/>
          </a:bodyPr>
          <a:lstStyle/>
          <a:p>
            <a:r>
              <a:rPr lang="tr-TR" sz="2600" b="1" dirty="0"/>
              <a:t> </a:t>
            </a:r>
            <a:r>
              <a:rPr lang="tr-TR" b="1" dirty="0"/>
              <a:t>Erişkin Hastada Orta Kulakta Tek Taraflı Sıvı Birikimi</a:t>
            </a:r>
            <a:endParaRPr lang="tr-TR" dirty="0"/>
          </a:p>
          <a:p>
            <a:pPr marL="0" indent="0">
              <a:buNone/>
            </a:pPr>
            <a:endParaRPr lang="tr-TR" dirty="0"/>
          </a:p>
          <a:p>
            <a:pPr lvl="1" algn="just"/>
            <a:r>
              <a:rPr lang="tr-TR" sz="2000" b="1" dirty="0"/>
              <a:t>Ergenlik çağına doğru kemik ve kıkırdak yapıların gelişmesi, geniz etinin kaybolması ve enfeksiyonların azalması nedeniyle seröz </a:t>
            </a:r>
            <a:r>
              <a:rPr lang="tr-TR" sz="2000" b="1" dirty="0" err="1"/>
              <a:t>otitis</a:t>
            </a:r>
            <a:r>
              <a:rPr lang="tr-TR" sz="2000" b="1" dirty="0"/>
              <a:t> </a:t>
            </a:r>
            <a:r>
              <a:rPr lang="tr-TR" sz="2000" b="1" dirty="0" err="1"/>
              <a:t>media</a:t>
            </a:r>
            <a:r>
              <a:rPr lang="tr-TR" sz="2000" b="1" dirty="0"/>
              <a:t> oranı belirgin şekilde azalır.</a:t>
            </a:r>
            <a:endParaRPr lang="tr-TR" sz="2000" dirty="0"/>
          </a:p>
          <a:p>
            <a:pPr marL="0" indent="0" algn="just">
              <a:buNone/>
            </a:pPr>
            <a:endParaRPr lang="tr-TR" sz="2000" dirty="0"/>
          </a:p>
          <a:p>
            <a:pPr lvl="1" algn="just"/>
            <a:r>
              <a:rPr lang="tr-TR" sz="2000" b="1" dirty="0"/>
              <a:t>Yetişkinlerde, orta kulakta sıvı birikimleri varlığında genizde kitle, tümör ihtimali dikkate alınmalıdır</a:t>
            </a:r>
            <a:r>
              <a:rPr lang="tr-TR" sz="2000" dirty="0"/>
              <a:t>. Bu nedenle erişkin bir hastada özellikle tek taraflı olarak orta kulakta sıvı toplanması ile karşılaşıldığında detaylı endoskopik kulak burun boğaz muayenesi ve işitme testleri yanında gerekenlerde BT, MR tetkikleri yapılmalı ve mutlaka genizde olabilecek </a:t>
            </a:r>
            <a:r>
              <a:rPr lang="tr-TR" sz="2000" dirty="0" err="1"/>
              <a:t>tümöral</a:t>
            </a:r>
            <a:r>
              <a:rPr lang="tr-TR" sz="2000" dirty="0"/>
              <a:t> hastalıklar ekarte edilmelidir.</a:t>
            </a:r>
          </a:p>
          <a:p>
            <a:endParaRPr lang="tr-TR" dirty="0"/>
          </a:p>
          <a:p>
            <a:endParaRPr lang="tr-TR" sz="1800" dirty="0"/>
          </a:p>
          <a:p>
            <a:pPr marL="0" indent="0">
              <a:buNone/>
            </a:pPr>
            <a:r>
              <a:rPr lang="tr-TR" dirty="0"/>
              <a:t> 					</a:t>
            </a:r>
            <a:endParaRPr lang="tr-TR" dirty="0"/>
          </a:p>
        </p:txBody>
      </p:sp>
    </p:spTree>
    <p:extLst>
      <p:ext uri="{BB962C8B-B14F-4D97-AF65-F5344CB8AC3E}">
        <p14:creationId xmlns:p14="http://schemas.microsoft.com/office/powerpoint/2010/main" val="41010525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2730"/>
            <a:ext cx="8911687" cy="735105"/>
          </a:xfrm>
        </p:spPr>
        <p:txBody>
          <a:bodyPr>
            <a:normAutofit fontScale="90000"/>
          </a:bodyPr>
          <a:lstStyle/>
          <a:p>
            <a:pPr algn="ctr"/>
            <a:r>
              <a:rPr lang="tr-TR" dirty="0"/>
              <a:t>İŞİTME KAYBI İŞİTME KAYBININ PATOLOJİNİN YERLEŞTİĞİ YERE GÖRE SINIFLANDIRILMASI</a:t>
            </a:r>
            <a:br>
              <a:rPr lang="tr-TR" dirty="0"/>
            </a:br>
            <a:endParaRPr lang="tr-TR" dirty="0"/>
          </a:p>
        </p:txBody>
      </p:sp>
      <p:sp>
        <p:nvSpPr>
          <p:cNvPr id="3" name="İçerik Yer Tutucusu 2"/>
          <p:cNvSpPr>
            <a:spLocks noGrp="1"/>
          </p:cNvSpPr>
          <p:nvPr>
            <p:ph idx="1"/>
          </p:nvPr>
        </p:nvSpPr>
        <p:spPr>
          <a:xfrm>
            <a:off x="2589212" y="1325217"/>
            <a:ext cx="8915400" cy="4586007"/>
          </a:xfrm>
        </p:spPr>
        <p:txBody>
          <a:bodyPr>
            <a:noAutofit/>
          </a:bodyPr>
          <a:lstStyle/>
          <a:p>
            <a:r>
              <a:rPr lang="tr-TR" sz="3600" dirty="0"/>
              <a:t> </a:t>
            </a:r>
            <a:r>
              <a:rPr lang="tr-TR" sz="2400" dirty="0"/>
              <a:t>İLETİM TİPİ İŞİTME KAYBI</a:t>
            </a:r>
          </a:p>
          <a:p>
            <a:pPr lvl="1"/>
            <a:r>
              <a:rPr lang="tr-TR" sz="2200" dirty="0"/>
              <a:t>KONJENİTAL</a:t>
            </a:r>
          </a:p>
          <a:p>
            <a:pPr lvl="2"/>
            <a:r>
              <a:rPr lang="tr-TR" sz="2000" b="1" dirty="0"/>
              <a:t>Konjenital olan işitme kayıpları izole orta kulak anomalileri, orta kulak ve </a:t>
            </a:r>
            <a:r>
              <a:rPr lang="tr-TR" sz="2000" b="1" dirty="0" err="1"/>
              <a:t>pina</a:t>
            </a:r>
            <a:r>
              <a:rPr lang="tr-TR" sz="2000" b="1" dirty="0"/>
              <a:t> anomalileri, </a:t>
            </a:r>
            <a:r>
              <a:rPr lang="tr-TR" sz="2000" b="1" dirty="0" err="1"/>
              <a:t>kraniofasial</a:t>
            </a:r>
            <a:r>
              <a:rPr lang="tr-TR" sz="2000" b="1" dirty="0"/>
              <a:t> ve iskelet sistemi anomalileri ile birlikte ortaya çıkan orta kulak anomalileri ve </a:t>
            </a:r>
            <a:r>
              <a:rPr lang="tr-TR" sz="2000" b="1" dirty="0" err="1"/>
              <a:t>atrezilerdir</a:t>
            </a:r>
            <a:r>
              <a:rPr lang="tr-TR" sz="2000" dirty="0"/>
              <a:t>.</a:t>
            </a:r>
          </a:p>
          <a:p>
            <a:pPr lvl="2"/>
            <a:r>
              <a:rPr lang="tr-TR" sz="2000" dirty="0"/>
              <a:t>Genellikle dominant karakter taşıyan bu tür bozukluklar kulağın ses transfer sistemini bozar. İç kulağa gereği gibi iletilemeyen ses ile işitme kayıplarını oluşturur. </a:t>
            </a:r>
          </a:p>
          <a:p>
            <a:pPr lvl="2"/>
            <a:r>
              <a:rPr lang="tr-TR" sz="2000" b="1" dirty="0"/>
              <a:t>Tedavi genellikle cerrahidir</a:t>
            </a:r>
            <a:r>
              <a:rPr lang="tr-TR" sz="2000" dirty="0"/>
              <a:t>.</a:t>
            </a:r>
          </a:p>
          <a:p>
            <a:pPr lvl="2"/>
            <a:r>
              <a:rPr lang="tr-TR" sz="2000" dirty="0"/>
              <a:t> Orta kulak bu yöntemle normal fonksiyon görmezse işitme cihazıyla birlikte işitme sağlanabilir. </a:t>
            </a:r>
          </a:p>
        </p:txBody>
      </p:sp>
    </p:spTree>
    <p:extLst>
      <p:ext uri="{BB962C8B-B14F-4D97-AF65-F5344CB8AC3E}">
        <p14:creationId xmlns:p14="http://schemas.microsoft.com/office/powerpoint/2010/main" val="26539270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SENSÖRİNÖRAL İŞİTME KAYBI</a:t>
            </a:r>
            <a:endParaRPr lang="tr-TR" dirty="0"/>
          </a:p>
        </p:txBody>
      </p:sp>
      <p:sp>
        <p:nvSpPr>
          <p:cNvPr id="3" name="İçerik Yer Tutucusu 2"/>
          <p:cNvSpPr>
            <a:spLocks noGrp="1"/>
          </p:cNvSpPr>
          <p:nvPr>
            <p:ph idx="1"/>
          </p:nvPr>
        </p:nvSpPr>
        <p:spPr>
          <a:xfrm>
            <a:off x="2589212" y="1537252"/>
            <a:ext cx="8915400" cy="5320748"/>
          </a:xfrm>
        </p:spPr>
        <p:txBody>
          <a:bodyPr>
            <a:normAutofit/>
          </a:bodyPr>
          <a:lstStyle/>
          <a:p>
            <a:r>
              <a:rPr lang="tr-TR" b="1" dirty="0" err="1"/>
              <a:t>Kokleada</a:t>
            </a:r>
            <a:r>
              <a:rPr lang="tr-TR" b="1" dirty="0"/>
              <a:t> ve / veya </a:t>
            </a:r>
            <a:r>
              <a:rPr lang="tr-TR" b="1" dirty="0" err="1"/>
              <a:t>koklear</a:t>
            </a:r>
            <a:r>
              <a:rPr lang="tr-TR" b="1" dirty="0"/>
              <a:t> sinir ve işitme yollarındaki patolojilere bağlıdır.</a:t>
            </a:r>
            <a:r>
              <a:rPr lang="tr-TR" dirty="0"/>
              <a:t> Prenatal (genetik kökenli </a:t>
            </a:r>
            <a:r>
              <a:rPr lang="tr-TR" dirty="0" err="1"/>
              <a:t>koklear</a:t>
            </a:r>
            <a:r>
              <a:rPr lang="tr-TR" dirty="0"/>
              <a:t> anomaliler, </a:t>
            </a:r>
            <a:r>
              <a:rPr lang="tr-TR" dirty="0" err="1"/>
              <a:t>maternal</a:t>
            </a:r>
            <a:r>
              <a:rPr lang="tr-TR" dirty="0"/>
              <a:t> </a:t>
            </a:r>
            <a:r>
              <a:rPr lang="tr-TR" dirty="0" err="1"/>
              <a:t>rubella</a:t>
            </a:r>
            <a:r>
              <a:rPr lang="tr-TR" dirty="0"/>
              <a:t>, </a:t>
            </a:r>
            <a:r>
              <a:rPr lang="tr-TR" dirty="0" err="1"/>
              <a:t>toksoplazmozis</a:t>
            </a:r>
            <a:r>
              <a:rPr lang="tr-TR" dirty="0"/>
              <a:t>), </a:t>
            </a:r>
            <a:r>
              <a:rPr lang="tr-TR" dirty="0" err="1"/>
              <a:t>perinatal</a:t>
            </a:r>
            <a:r>
              <a:rPr lang="tr-TR" dirty="0"/>
              <a:t> (doğum travması, </a:t>
            </a:r>
            <a:r>
              <a:rPr lang="tr-TR" dirty="0" err="1"/>
              <a:t>anoksi</a:t>
            </a:r>
            <a:r>
              <a:rPr lang="tr-TR" dirty="0"/>
              <a:t>, hiperbilirubinemi) ve </a:t>
            </a:r>
            <a:r>
              <a:rPr lang="tr-TR" dirty="0" err="1"/>
              <a:t>postnatal</a:t>
            </a:r>
            <a:r>
              <a:rPr lang="tr-TR" dirty="0"/>
              <a:t> patolojiler (ototoksik ilaç kullanımı, </a:t>
            </a:r>
            <a:r>
              <a:rPr lang="tr-TR" dirty="0" err="1"/>
              <a:t>febril</a:t>
            </a:r>
            <a:r>
              <a:rPr lang="tr-TR" dirty="0"/>
              <a:t> </a:t>
            </a:r>
            <a:r>
              <a:rPr lang="tr-TR" dirty="0" err="1"/>
              <a:t>konvülsiyon</a:t>
            </a:r>
            <a:r>
              <a:rPr lang="tr-TR" dirty="0"/>
              <a:t> ,menenjit ve </a:t>
            </a:r>
            <a:r>
              <a:rPr lang="tr-TR" dirty="0" err="1"/>
              <a:t>viral</a:t>
            </a:r>
            <a:r>
              <a:rPr lang="tr-TR" dirty="0"/>
              <a:t> enfeksiyonlar) bu tip işitme kaybına neden olabilmektedir . </a:t>
            </a:r>
          </a:p>
          <a:p>
            <a:r>
              <a:rPr lang="tr-TR" b="1" dirty="0" err="1"/>
              <a:t>Sensörinöral</a:t>
            </a:r>
            <a:r>
              <a:rPr lang="tr-TR" b="1" dirty="0"/>
              <a:t> işitme kayıpları </a:t>
            </a:r>
            <a:r>
              <a:rPr lang="tr-TR" b="1" dirty="0" err="1"/>
              <a:t>progresif</a:t>
            </a:r>
            <a:r>
              <a:rPr lang="tr-TR" b="1" dirty="0"/>
              <a:t> olabildikleri gibi ani işitme kayıpları olarak karşımıza çıkabilir</a:t>
            </a:r>
            <a:r>
              <a:rPr lang="tr-TR" dirty="0"/>
              <a:t>. Bu tip işitme kayıplarında </a:t>
            </a:r>
            <a:r>
              <a:rPr lang="tr-TR" dirty="0" err="1"/>
              <a:t>koklea</a:t>
            </a:r>
            <a:r>
              <a:rPr lang="tr-TR" dirty="0"/>
              <a:t>, orta kulaktan gelen sesi işitme sinirine aynı ses özelliğinde taşıyamamakta, bu nedenle işitme kadar algılama da bozulmaktadır.</a:t>
            </a:r>
          </a:p>
          <a:p>
            <a:r>
              <a:rPr lang="tr-TR" dirty="0"/>
              <a:t> </a:t>
            </a:r>
            <a:r>
              <a:rPr lang="tr-TR" b="1" dirty="0" err="1"/>
              <a:t>Sensörinöral</a:t>
            </a:r>
            <a:r>
              <a:rPr lang="tr-TR" b="1" dirty="0"/>
              <a:t> işitme kaybının </a:t>
            </a:r>
            <a:r>
              <a:rPr lang="tr-TR" b="1" dirty="0" err="1"/>
              <a:t>sensöriyel</a:t>
            </a:r>
            <a:r>
              <a:rPr lang="tr-TR" b="1" dirty="0"/>
              <a:t> kökenli mi, yoksa </a:t>
            </a:r>
            <a:r>
              <a:rPr lang="tr-TR" b="1" dirty="0" err="1"/>
              <a:t>nöral</a:t>
            </a:r>
            <a:r>
              <a:rPr lang="tr-TR" b="1" dirty="0"/>
              <a:t> kökenli mi olduğunu salt saf </a:t>
            </a:r>
            <a:r>
              <a:rPr lang="tr-TR" b="1" dirty="0" err="1"/>
              <a:t>odyometrisi</a:t>
            </a:r>
            <a:r>
              <a:rPr lang="tr-TR" b="1" dirty="0"/>
              <a:t> verileriyle belirlemek genellikle zor olduğundan, her iki organın patolojisi birlikte bulunsun ya da bulunmasın, bu tip işitme kayıpları genel olarak “</a:t>
            </a:r>
            <a:r>
              <a:rPr lang="tr-TR" b="1" dirty="0" err="1"/>
              <a:t>sensörinöral”olarak</a:t>
            </a:r>
            <a:r>
              <a:rPr lang="tr-TR" b="1" dirty="0"/>
              <a:t> tanımlanır</a:t>
            </a:r>
            <a:r>
              <a:rPr lang="tr-TR" dirty="0"/>
              <a:t>. </a:t>
            </a:r>
          </a:p>
          <a:p>
            <a:r>
              <a:rPr lang="tr-TR" dirty="0"/>
              <a:t>Objektif testler yardımıyla altta yatan </a:t>
            </a:r>
            <a:r>
              <a:rPr lang="tr-TR" dirty="0" err="1"/>
              <a:t>sensöriyel</a:t>
            </a:r>
            <a:r>
              <a:rPr lang="tr-TR" dirty="0"/>
              <a:t> veya </a:t>
            </a:r>
            <a:r>
              <a:rPr lang="tr-TR" dirty="0" err="1"/>
              <a:t>nöral</a:t>
            </a:r>
            <a:r>
              <a:rPr lang="tr-TR" dirty="0"/>
              <a:t> patolojilerin ayrımının yapılması olasıdır. </a:t>
            </a:r>
            <a:endParaRPr lang="tr-TR" dirty="0"/>
          </a:p>
        </p:txBody>
      </p:sp>
    </p:spTree>
    <p:extLst>
      <p:ext uri="{BB962C8B-B14F-4D97-AF65-F5344CB8AC3E}">
        <p14:creationId xmlns:p14="http://schemas.microsoft.com/office/powerpoint/2010/main" val="264352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490329"/>
            <a:ext cx="8915400" cy="6255027"/>
          </a:xfrm>
        </p:spPr>
        <p:txBody>
          <a:bodyPr>
            <a:normAutofit/>
          </a:bodyPr>
          <a:lstStyle/>
          <a:p>
            <a:r>
              <a:rPr lang="tr-TR" sz="2200" dirty="0"/>
              <a:t>3. Öykü Alma</a:t>
            </a:r>
          </a:p>
          <a:p>
            <a:pPr lvl="1"/>
            <a:r>
              <a:rPr lang="tr-TR" sz="2200" dirty="0"/>
              <a:t> Başvuru nedeni; </a:t>
            </a:r>
          </a:p>
          <a:p>
            <a:pPr lvl="2"/>
            <a:r>
              <a:rPr lang="tr-TR" sz="2200" dirty="0"/>
              <a:t>En sık yapılan hata sevk edilmiş bir çocuk ile hastanenizde doğduktan sonra standart kontrol geçmekte olan çocuğun eş tutulmamasıdır. </a:t>
            </a:r>
            <a:r>
              <a:rPr lang="tr-TR" sz="2200" b="1" dirty="0"/>
              <a:t>Başvuru nedeni gerektiğinden fazla önemsenmekte ve sevk edilmiş olan çocuklar </a:t>
            </a:r>
            <a:r>
              <a:rPr lang="tr-TR" sz="2200" b="1" u="sng" dirty="0"/>
              <a:t>önemsenirken standart taramalar sanki işitmesi normal çocuklarmış gibi davranılmaktadır</a:t>
            </a:r>
            <a:r>
              <a:rPr lang="tr-TR" sz="2200" b="1" dirty="0"/>
              <a:t>.</a:t>
            </a:r>
            <a:r>
              <a:rPr lang="tr-TR" sz="2200" dirty="0"/>
              <a:t> Problemi olan ya da olmayan ayrımını testler ile yapmak zorundayız. Testlerdeki hassasiyetimizi ise az önce saydığımız konulara hakim olarak belirlemeliyiz.</a:t>
            </a:r>
          </a:p>
          <a:p>
            <a:pPr lvl="1"/>
            <a:r>
              <a:rPr lang="tr-TR" sz="2200" dirty="0"/>
              <a:t> Problemin fark edilme zamanı</a:t>
            </a:r>
          </a:p>
          <a:p>
            <a:pPr lvl="1"/>
            <a:r>
              <a:rPr lang="tr-TR" sz="2200" dirty="0"/>
              <a:t>Söz konusu problemle ilgili olarak daha önce neler yapıldığı</a:t>
            </a:r>
          </a:p>
          <a:p>
            <a:pPr lvl="1"/>
            <a:r>
              <a:rPr lang="tr-TR" sz="2200" dirty="0"/>
              <a:t>Aile hikayesi</a:t>
            </a:r>
          </a:p>
          <a:p>
            <a:pPr lvl="1"/>
            <a:r>
              <a:rPr lang="tr-TR" sz="2200" dirty="0"/>
              <a:t> Ek problem varlığı</a:t>
            </a:r>
          </a:p>
          <a:p>
            <a:endParaRPr lang="tr-TR" dirty="0"/>
          </a:p>
        </p:txBody>
      </p:sp>
    </p:spTree>
    <p:extLst>
      <p:ext uri="{BB962C8B-B14F-4D97-AF65-F5344CB8AC3E}">
        <p14:creationId xmlns:p14="http://schemas.microsoft.com/office/powerpoint/2010/main" val="29875519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MİKST TİP İŞİTME KAYBI</a:t>
            </a:r>
            <a:endParaRPr lang="tr-TR" dirty="0"/>
          </a:p>
        </p:txBody>
      </p:sp>
      <p:sp>
        <p:nvSpPr>
          <p:cNvPr id="3" name="İçerik Yer Tutucusu 2"/>
          <p:cNvSpPr>
            <a:spLocks noGrp="1"/>
          </p:cNvSpPr>
          <p:nvPr>
            <p:ph idx="1"/>
          </p:nvPr>
        </p:nvSpPr>
        <p:spPr>
          <a:xfrm>
            <a:off x="2589212" y="1537252"/>
            <a:ext cx="8915400" cy="5320748"/>
          </a:xfrm>
        </p:spPr>
        <p:txBody>
          <a:bodyPr>
            <a:normAutofit/>
          </a:bodyPr>
          <a:lstStyle/>
          <a:p>
            <a:pPr algn="just"/>
            <a:r>
              <a:rPr lang="tr-TR" sz="2800" dirty="0"/>
              <a:t>İletim ve </a:t>
            </a:r>
            <a:r>
              <a:rPr lang="tr-TR" sz="2800" dirty="0" err="1"/>
              <a:t>sensörinöral</a:t>
            </a:r>
            <a:r>
              <a:rPr lang="tr-TR" sz="2800" dirty="0"/>
              <a:t> işitme kaybına neden olan patolojilerin aynı kulakta bir arada bulunması halinde </a:t>
            </a:r>
            <a:r>
              <a:rPr lang="tr-TR" sz="2800" dirty="0" err="1"/>
              <a:t>mikst</a:t>
            </a:r>
            <a:r>
              <a:rPr lang="tr-TR" sz="2800" dirty="0"/>
              <a:t> tip işitme kaybından söz edilir. </a:t>
            </a:r>
          </a:p>
          <a:p>
            <a:pPr algn="just"/>
            <a:r>
              <a:rPr lang="tr-TR" sz="2800" dirty="0"/>
              <a:t>Kronik </a:t>
            </a:r>
            <a:r>
              <a:rPr lang="tr-TR" sz="2800" dirty="0" err="1"/>
              <a:t>seroz</a:t>
            </a:r>
            <a:r>
              <a:rPr lang="tr-TR" sz="2800" dirty="0"/>
              <a:t> </a:t>
            </a:r>
            <a:r>
              <a:rPr lang="tr-TR" sz="2800" dirty="0" err="1"/>
              <a:t>otitis</a:t>
            </a:r>
            <a:r>
              <a:rPr lang="tr-TR" sz="2800" dirty="0"/>
              <a:t> </a:t>
            </a:r>
            <a:r>
              <a:rPr lang="tr-TR" sz="2800" dirty="0" err="1"/>
              <a:t>mediada</a:t>
            </a:r>
            <a:r>
              <a:rPr lang="tr-TR" sz="2800" dirty="0"/>
              <a:t> ve </a:t>
            </a:r>
            <a:r>
              <a:rPr lang="tr-TR" sz="2800" dirty="0" err="1"/>
              <a:t>koklear</a:t>
            </a:r>
            <a:r>
              <a:rPr lang="tr-TR" sz="2800" dirty="0"/>
              <a:t> </a:t>
            </a:r>
            <a:r>
              <a:rPr lang="tr-TR" sz="2800" dirty="0" err="1"/>
              <a:t>otosklerozda</a:t>
            </a:r>
            <a:r>
              <a:rPr lang="tr-TR" sz="2800" dirty="0"/>
              <a:t> bu tip işitme kaybına rastlanmaktadır.</a:t>
            </a:r>
          </a:p>
          <a:p>
            <a:pPr algn="just"/>
            <a:r>
              <a:rPr lang="tr-TR" sz="2800" u="sng" dirty="0"/>
              <a:t>Bir orta kulak patolojisi ilerleyerek iç kulakta sorunlara yol açabilir ve iletim tipinden </a:t>
            </a:r>
            <a:r>
              <a:rPr lang="tr-TR" sz="2800" u="sng" dirty="0" err="1"/>
              <a:t>mikst</a:t>
            </a:r>
            <a:r>
              <a:rPr lang="tr-TR" sz="2800" u="sng" dirty="0"/>
              <a:t> tipe dönebilir. Ancak bir iç kulak patolojisi orta kulağa ilerleyerek </a:t>
            </a:r>
            <a:r>
              <a:rPr lang="tr-TR" sz="2800" u="sng" dirty="0" err="1"/>
              <a:t>mikst</a:t>
            </a:r>
            <a:r>
              <a:rPr lang="tr-TR" sz="2800" u="sng" dirty="0"/>
              <a:t> tip işitme kaybına dönüşemez.</a:t>
            </a:r>
          </a:p>
          <a:p>
            <a:endParaRPr lang="tr-TR" dirty="0"/>
          </a:p>
        </p:txBody>
      </p:sp>
    </p:spTree>
    <p:extLst>
      <p:ext uri="{BB962C8B-B14F-4D97-AF65-F5344CB8AC3E}">
        <p14:creationId xmlns:p14="http://schemas.microsoft.com/office/powerpoint/2010/main" val="23835182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SANTRAL TİP İŞİTME KAYBI</a:t>
            </a:r>
            <a:endParaRPr lang="tr-TR" dirty="0"/>
          </a:p>
        </p:txBody>
      </p:sp>
      <p:sp>
        <p:nvSpPr>
          <p:cNvPr id="3" name="İçerik Yer Tutucusu 2"/>
          <p:cNvSpPr>
            <a:spLocks noGrp="1"/>
          </p:cNvSpPr>
          <p:nvPr>
            <p:ph idx="1"/>
          </p:nvPr>
        </p:nvSpPr>
        <p:spPr>
          <a:xfrm>
            <a:off x="2589212" y="1537252"/>
            <a:ext cx="8915400" cy="5320748"/>
          </a:xfrm>
        </p:spPr>
        <p:txBody>
          <a:bodyPr>
            <a:normAutofit/>
          </a:bodyPr>
          <a:lstStyle/>
          <a:p>
            <a:r>
              <a:rPr lang="tr-TR" sz="2400" b="1" dirty="0"/>
              <a:t>İşitsel sinir sistemini ve özellikle korteks bölümünü tutan patolojilerle birlikte ortaya çıkan konuşmayı anlama zorluğudur.</a:t>
            </a:r>
            <a:r>
              <a:rPr lang="tr-TR" sz="2400" dirty="0"/>
              <a:t> </a:t>
            </a:r>
          </a:p>
          <a:p>
            <a:r>
              <a:rPr lang="tr-TR" sz="2400" dirty="0"/>
              <a:t>Çaprazlaşan ve çaprazlaşmayan işitsel </a:t>
            </a:r>
            <a:r>
              <a:rPr lang="tr-TR" sz="2400" dirty="0" err="1"/>
              <a:t>afferent</a:t>
            </a:r>
            <a:r>
              <a:rPr lang="tr-TR" sz="2400" dirty="0"/>
              <a:t> yollardan dolayı, </a:t>
            </a:r>
            <a:r>
              <a:rPr lang="tr-TR" sz="2400" dirty="0" err="1"/>
              <a:t>ünilateral</a:t>
            </a:r>
            <a:r>
              <a:rPr lang="tr-TR" sz="2400" dirty="0"/>
              <a:t> santral patolojilerde saf ses eşiklerinde belirgin bir etkilenme beklenmez.</a:t>
            </a:r>
          </a:p>
          <a:p>
            <a:r>
              <a:rPr lang="tr-TR" sz="2400" dirty="0"/>
              <a:t> </a:t>
            </a:r>
            <a:r>
              <a:rPr lang="tr-TR" sz="2400" dirty="0" err="1"/>
              <a:t>Retrokoklear</a:t>
            </a:r>
            <a:r>
              <a:rPr lang="tr-TR" sz="2400" dirty="0"/>
              <a:t> patolojilerin bir kısmında, saf ses </a:t>
            </a:r>
            <a:r>
              <a:rPr lang="tr-TR" sz="2400" dirty="0" err="1"/>
              <a:t>odyometrisinde</a:t>
            </a:r>
            <a:r>
              <a:rPr lang="tr-TR" sz="2400" dirty="0"/>
              <a:t> normal sonuç elde edilmesine karşın, sadece ileri konuşma testlerinde patolojik bulguya erişilmesi söz konusu olabilmektedir.</a:t>
            </a:r>
          </a:p>
          <a:p>
            <a:endParaRPr lang="tr-TR" dirty="0"/>
          </a:p>
        </p:txBody>
      </p:sp>
    </p:spTree>
    <p:extLst>
      <p:ext uri="{BB962C8B-B14F-4D97-AF65-F5344CB8AC3E}">
        <p14:creationId xmlns:p14="http://schemas.microsoft.com/office/powerpoint/2010/main" val="14928730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FONKSİYONEL (ORGANİK OLMAYAN, PSİKOJENİK) TİP İŞİTME KAYBI</a:t>
            </a:r>
          </a:p>
        </p:txBody>
      </p:sp>
      <p:sp>
        <p:nvSpPr>
          <p:cNvPr id="3" name="İçerik Yer Tutucusu 2"/>
          <p:cNvSpPr>
            <a:spLocks noGrp="1"/>
          </p:cNvSpPr>
          <p:nvPr>
            <p:ph idx="1"/>
          </p:nvPr>
        </p:nvSpPr>
        <p:spPr>
          <a:xfrm>
            <a:off x="2589212" y="2120348"/>
            <a:ext cx="8915400" cy="4737652"/>
          </a:xfrm>
        </p:spPr>
        <p:txBody>
          <a:bodyPr>
            <a:normAutofit/>
          </a:bodyPr>
          <a:lstStyle/>
          <a:p>
            <a:pPr algn="just"/>
            <a:r>
              <a:rPr lang="tr-TR" sz="2800" b="1" dirty="0"/>
              <a:t>İstemli veya psişik kökenli olabilir</a:t>
            </a:r>
            <a:r>
              <a:rPr lang="tr-TR" sz="2800" dirty="0"/>
              <a:t>.</a:t>
            </a:r>
          </a:p>
          <a:p>
            <a:pPr algn="just"/>
            <a:r>
              <a:rPr lang="tr-TR" sz="2800" dirty="0"/>
              <a:t>İşitme kaybı yakınması olan hastaya usulüne uygun yapılan </a:t>
            </a:r>
            <a:r>
              <a:rPr lang="tr-TR" sz="2800" dirty="0" err="1"/>
              <a:t>subjektif</a:t>
            </a:r>
            <a:r>
              <a:rPr lang="tr-TR" sz="2800" dirty="0"/>
              <a:t> ve objektif işitme ölçüm yöntemleriyle işitme kaybı olmadığı veya yakınmayı açıklayacak düzeyde bir patoloji bulunmadığı halde, </a:t>
            </a:r>
            <a:r>
              <a:rPr lang="tr-TR" sz="2800" b="1" dirty="0"/>
              <a:t>hastanın kendisinde işitme kaybı olduğuna inandığı veya çevresini inandırmaya çalıştığı durumlardır.</a:t>
            </a:r>
            <a:endParaRPr lang="tr-TR" sz="2800" dirty="0"/>
          </a:p>
          <a:p>
            <a:endParaRPr lang="tr-TR" dirty="0"/>
          </a:p>
        </p:txBody>
      </p:sp>
    </p:spTree>
    <p:extLst>
      <p:ext uri="{BB962C8B-B14F-4D97-AF65-F5344CB8AC3E}">
        <p14:creationId xmlns:p14="http://schemas.microsoft.com/office/powerpoint/2010/main" val="41559612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İŞİTME KAYBININ ŞİDDETİNE GÖRE DERECELENDİRİLMESİ VE LİSANA ETKİLERİ</a:t>
            </a:r>
          </a:p>
        </p:txBody>
      </p:sp>
      <p:sp>
        <p:nvSpPr>
          <p:cNvPr id="3" name="İçerik Yer Tutucusu 2"/>
          <p:cNvSpPr>
            <a:spLocks noGrp="1"/>
          </p:cNvSpPr>
          <p:nvPr>
            <p:ph idx="1"/>
          </p:nvPr>
        </p:nvSpPr>
        <p:spPr>
          <a:xfrm>
            <a:off x="2589212" y="2120348"/>
            <a:ext cx="8915400" cy="4737652"/>
          </a:xfrm>
        </p:spPr>
        <p:txBody>
          <a:bodyPr>
            <a:normAutofit/>
          </a:bodyPr>
          <a:lstStyle/>
          <a:p>
            <a:pPr algn="ctr"/>
            <a:r>
              <a:rPr lang="tr-TR" b="1" dirty="0" err="1"/>
              <a:t>American</a:t>
            </a:r>
            <a:r>
              <a:rPr lang="tr-TR" b="1" dirty="0"/>
              <a:t> Speech </a:t>
            </a:r>
            <a:r>
              <a:rPr lang="tr-TR" b="1" dirty="0" err="1"/>
              <a:t>and</a:t>
            </a:r>
            <a:r>
              <a:rPr lang="tr-TR" b="1" dirty="0"/>
              <a:t> </a:t>
            </a:r>
            <a:r>
              <a:rPr lang="tr-TR" b="1" dirty="0" err="1"/>
              <a:t>Hearing</a:t>
            </a:r>
            <a:r>
              <a:rPr lang="tr-TR" b="1" dirty="0"/>
              <a:t> </a:t>
            </a:r>
            <a:r>
              <a:rPr lang="tr-TR" b="1" dirty="0" err="1"/>
              <a:t>Association</a:t>
            </a:r>
            <a:r>
              <a:rPr lang="tr-TR" b="1" dirty="0"/>
              <a:t> (ASHA) kriterlerine göre belirlenen işitme kaybı dereceleri aşağıdaki gibidir </a:t>
            </a:r>
          </a:p>
          <a:p>
            <a:pPr algn="ctr"/>
            <a:endParaRPr lang="tr-TR" b="1" dirty="0"/>
          </a:p>
          <a:p>
            <a:pPr algn="ctr"/>
            <a:endParaRPr lang="tr-TR" dirty="0"/>
          </a:p>
          <a:p>
            <a:pPr lvl="0" algn="ctr"/>
            <a:r>
              <a:rPr lang="tr-TR" b="1" dirty="0"/>
              <a:t>0-15 desibel: Normal işitme </a:t>
            </a:r>
            <a:endParaRPr lang="tr-TR" dirty="0"/>
          </a:p>
          <a:p>
            <a:pPr lvl="0" algn="ctr"/>
            <a:r>
              <a:rPr lang="tr-TR" b="1" dirty="0"/>
              <a:t>16-40 desibel: Çok hafif derecede işitme kaybı</a:t>
            </a:r>
            <a:endParaRPr lang="tr-TR" dirty="0"/>
          </a:p>
          <a:p>
            <a:pPr lvl="0" algn="ctr"/>
            <a:r>
              <a:rPr lang="tr-TR" b="1" dirty="0"/>
              <a:t>41-55 desibel: Hafif derecede işitme kaybı </a:t>
            </a:r>
            <a:endParaRPr lang="tr-TR" dirty="0"/>
          </a:p>
          <a:p>
            <a:pPr lvl="0" algn="ctr"/>
            <a:r>
              <a:rPr lang="tr-TR" b="1" dirty="0"/>
              <a:t>56-70 desibel: Orta derecede işitme kaybı </a:t>
            </a:r>
            <a:endParaRPr lang="tr-TR" dirty="0"/>
          </a:p>
          <a:p>
            <a:pPr lvl="0" algn="ctr"/>
            <a:r>
              <a:rPr lang="tr-TR" b="1" dirty="0"/>
              <a:t>71-90 desibel: İleri derecede işitme kaybı </a:t>
            </a:r>
            <a:endParaRPr lang="tr-TR" dirty="0"/>
          </a:p>
          <a:p>
            <a:pPr lvl="0" algn="ctr"/>
            <a:r>
              <a:rPr lang="tr-TR" b="1" dirty="0"/>
              <a:t>91 desibel ve üstü.: Çok ileri derecede işitme kaybı</a:t>
            </a:r>
            <a:endParaRPr lang="tr-TR" dirty="0"/>
          </a:p>
          <a:p>
            <a:endParaRPr lang="tr-TR" dirty="0"/>
          </a:p>
        </p:txBody>
      </p:sp>
    </p:spTree>
    <p:extLst>
      <p:ext uri="{BB962C8B-B14F-4D97-AF65-F5344CB8AC3E}">
        <p14:creationId xmlns:p14="http://schemas.microsoft.com/office/powerpoint/2010/main" val="3785945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İŞİTME KAYBI DERECELERİNE GÖRE YAŞANAN PROBLEMLER</a:t>
            </a:r>
          </a:p>
        </p:txBody>
      </p:sp>
      <p:sp>
        <p:nvSpPr>
          <p:cNvPr id="3" name="İçerik Yer Tutucusu 2"/>
          <p:cNvSpPr>
            <a:spLocks noGrp="1"/>
          </p:cNvSpPr>
          <p:nvPr>
            <p:ph idx="1"/>
          </p:nvPr>
        </p:nvSpPr>
        <p:spPr>
          <a:xfrm>
            <a:off x="2589212" y="2120348"/>
            <a:ext cx="8915400" cy="4737652"/>
          </a:xfrm>
        </p:spPr>
        <p:txBody>
          <a:bodyPr>
            <a:normAutofit/>
          </a:bodyPr>
          <a:lstStyle/>
          <a:p>
            <a:pPr marL="0" indent="0">
              <a:buNone/>
            </a:pPr>
            <a:endParaRPr lang="tr-TR" dirty="0"/>
          </a:p>
          <a:p>
            <a:r>
              <a:rPr lang="tr-TR" dirty="0"/>
              <a:t> </a:t>
            </a:r>
            <a:r>
              <a:rPr lang="tr-TR" b="1" u="sng" dirty="0"/>
              <a:t>Çok hafif derecede işitme kaybı</a:t>
            </a:r>
            <a:r>
              <a:rPr lang="tr-TR" b="1" dirty="0"/>
              <a:t>: 1,5 metre mesafeden ve hafif sesle konuşmayı anlamada problem vardır. </a:t>
            </a:r>
            <a:endParaRPr lang="tr-TR" dirty="0"/>
          </a:p>
          <a:p>
            <a:r>
              <a:rPr lang="tr-TR" b="1" u="sng" dirty="0"/>
              <a:t>Hafif derece işitme kaybı</a:t>
            </a:r>
            <a:r>
              <a:rPr lang="tr-TR" b="1" dirty="0"/>
              <a:t>: Karşılıklı konuşmada zorluk yaşarlar, kelime haznesi kısıtlıdır, konuşma bozukluğu vardır.</a:t>
            </a:r>
            <a:endParaRPr lang="tr-TR" dirty="0"/>
          </a:p>
          <a:p>
            <a:r>
              <a:rPr lang="tr-TR" b="1" u="sng" dirty="0"/>
              <a:t>Orta derecede işitme kaybı</a:t>
            </a:r>
            <a:r>
              <a:rPr lang="tr-TR" b="1" dirty="0"/>
              <a:t>: Konuşmaları anlayabilmeleri için konuşma sesinin şiddetli olması gerekir. Yetersiz lisan ve anlama becerisi vardır.</a:t>
            </a:r>
            <a:endParaRPr lang="tr-TR" dirty="0"/>
          </a:p>
          <a:p>
            <a:r>
              <a:rPr lang="tr-TR" b="1" dirty="0"/>
              <a:t> </a:t>
            </a:r>
            <a:r>
              <a:rPr lang="tr-TR" b="1" u="sng" dirty="0"/>
              <a:t>İleri derecede işitme kaybı</a:t>
            </a:r>
            <a:r>
              <a:rPr lang="tr-TR" b="1" dirty="0"/>
              <a:t>: Sadece şiddetli sesleri duyarlar. Çevre seslerinin tanınması, konuşma ve lisan problemleri vardır. Eğer kayıp bir yaşından önce oluşmuşsa, konuşma ve lisan gelişimi görülmez.</a:t>
            </a:r>
            <a:endParaRPr lang="tr-TR" dirty="0"/>
          </a:p>
          <a:p>
            <a:r>
              <a:rPr lang="tr-TR" b="1" dirty="0"/>
              <a:t> </a:t>
            </a:r>
            <a:r>
              <a:rPr lang="tr-TR" b="1" u="sng" dirty="0"/>
              <a:t>Ç</a:t>
            </a:r>
            <a:r>
              <a:rPr lang="tr-TR" b="1" u="sng" dirty="0"/>
              <a:t>ok ileri derecede işitme kaybı</a:t>
            </a:r>
            <a:r>
              <a:rPr lang="tr-TR" b="1" dirty="0"/>
              <a:t>: Görme ve dokunma kılavuz duyu olarak kullanılır. Konuşma, lisan bozukluğu vardır. Eğer işitme kaybı </a:t>
            </a:r>
            <a:r>
              <a:rPr lang="tr-TR" b="1" dirty="0" err="1"/>
              <a:t>prelingual</a:t>
            </a:r>
            <a:r>
              <a:rPr lang="tr-TR" b="1" dirty="0"/>
              <a:t> dönemde oluşmuşsa, lisan gelişimi görülmez.</a:t>
            </a:r>
            <a:endParaRPr lang="tr-TR" dirty="0"/>
          </a:p>
          <a:p>
            <a:endParaRPr lang="tr-TR" dirty="0"/>
          </a:p>
        </p:txBody>
      </p:sp>
    </p:spTree>
    <p:extLst>
      <p:ext uri="{BB962C8B-B14F-4D97-AF65-F5344CB8AC3E}">
        <p14:creationId xmlns:p14="http://schemas.microsoft.com/office/powerpoint/2010/main" val="29407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1613647"/>
            <a:ext cx="10018713" cy="4876800"/>
          </a:xfrm>
        </p:spPr>
        <p:txBody>
          <a:bodyPr>
            <a:normAutofit/>
          </a:bodyPr>
          <a:lstStyle/>
          <a:p>
            <a:r>
              <a:rPr lang="tr-TR" dirty="0"/>
              <a:t>4. Prenatal Öykü / Annenin hamilelik öyküsü</a:t>
            </a:r>
          </a:p>
          <a:p>
            <a:pPr lvl="1" algn="just"/>
            <a:r>
              <a:rPr lang="tr-TR" sz="2400" dirty="0"/>
              <a:t>Tüm dünyada ilaç kullanımı yaygınlaşmakta olduğundan anneler gebe olduklarını fark ettiklerinden genellikle ilaç kullanmış olmaktadırlar. </a:t>
            </a:r>
            <a:r>
              <a:rPr lang="tr-TR" sz="2400" b="1" dirty="0"/>
              <a:t>Bunlar içinde ototoksik ilaç kullanmış olanların çocuklarında işitme kaybı görülme olasılığı daha fazladır. Yine annenin sigara veya alkol ya da uyuşturucu madde kullanıyor olması bebekte işitme problemi olması riskini arttırmaktadır. Ayrıca annenin geçirilmiş hastalıkları özellikle ateşli hastalıkları risk oluşturmaktadır. Yine annenin kronik hastalıkları ki bunların içinde hipertansiyon ve diyabet en sık olanıdır. Bebeklerin işitme kaybı riskini arttırmaktadır.</a:t>
            </a:r>
            <a:endParaRPr lang="tr-TR" sz="2400" dirty="0"/>
          </a:p>
          <a:p>
            <a:pPr marL="0" lvl="0" indent="0">
              <a:buNone/>
            </a:pPr>
            <a:endParaRPr lang="tr-TR" dirty="0"/>
          </a:p>
        </p:txBody>
      </p:sp>
    </p:spTree>
    <p:extLst>
      <p:ext uri="{BB962C8B-B14F-4D97-AF65-F5344CB8AC3E}">
        <p14:creationId xmlns:p14="http://schemas.microsoft.com/office/powerpoint/2010/main" val="3124737664"/>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2206</TotalTime>
  <Words>4440</Words>
  <Application>Microsoft Office PowerPoint</Application>
  <PresentationFormat>Geniş ekran</PresentationFormat>
  <Paragraphs>374</Paragraphs>
  <Slides>84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84</vt:i4>
      </vt:variant>
    </vt:vector>
  </HeadingPairs>
  <TitlesOfParts>
    <vt:vector size="88" baseType="lpstr">
      <vt:lpstr>Arial</vt:lpstr>
      <vt:lpstr>Century Gothic</vt:lpstr>
      <vt:lpstr>Wingdings 3</vt:lpstr>
      <vt:lpstr>Duman</vt:lpstr>
      <vt:lpstr>PEDİATRİK ODYOLOJİ</vt:lpstr>
      <vt:lpstr>PEDİATRİK ODYOLOJİ</vt:lpstr>
      <vt:lpstr>Pediatrik Odyolojide Öykü Alma </vt:lpstr>
      <vt:lpstr>DİKKAT!!!</vt:lpstr>
      <vt:lpstr>PowerPoint Sunusu</vt:lpstr>
      <vt:lpstr>PowerPoint Sunusu</vt:lpstr>
      <vt:lpstr>Pediatrik Odyolojide Öykü Alma </vt:lpstr>
      <vt:lpstr>PowerPoint Sunusu</vt:lpstr>
      <vt:lpstr>PowerPoint Sunusu</vt:lpstr>
      <vt:lpstr>PowerPoint Sunusu</vt:lpstr>
      <vt:lpstr>PowerPoint Sunusu</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PowerPoint Sunusu</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İşitme Kaybı Açısından Riskli Çocuklar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Kulak ve İşitme Gelişimi </vt:lpstr>
      <vt:lpstr>İŞİTME KAYBI İŞİTME KAYBININ PATOLOJİNİN YERLEŞTİĞİ YERE GÖRE SINIFLANDIRILMASI </vt:lpstr>
      <vt:lpstr>PowerPoint Sunusu</vt:lpstr>
      <vt:lpstr>İLETİM TİPİ İŞİTME KAYIPLARI</vt:lpstr>
      <vt:lpstr>İLETİM TİPİ İŞİTME KAYIPLARI</vt:lpstr>
      <vt:lpstr>SERÖZ OTİT (SEKRETUAR OTİTİS MEDİA) (EFÜZYONLU OTİTİS MEDİA) </vt:lpstr>
      <vt:lpstr>SERÖZ OTİT (SEKRETUAR OTİTİS MEDİA) (EFÜZYONLU OTİTİS MEDİA) </vt:lpstr>
      <vt:lpstr>SERÖZ OTİT (SEKRETUAR OTİTİS MEDİA) (EFÜZYONLU OTİTİS MEDİA) </vt:lpstr>
      <vt:lpstr>SERÖZ OTİT (SEKRETUAR OTİTİS MEDİA) (EFÜZYONLU OTİTİS MEDİA) </vt:lpstr>
      <vt:lpstr>SERÖZ OTİT (SEKRETUAR OTİTİS MEDİA) (EFÜZYONLU OTİTİS MEDİA) </vt:lpstr>
      <vt:lpstr>SERÖZ OTİT (SEKRETUAR OTİTİS MEDİA) (EFÜZYONLU OTİTİS MEDİA) </vt:lpstr>
      <vt:lpstr>SERÖZ OTİT (SEKRETUAR OTİTİS MEDİA) (EFÜZYONLU OTİTİS MEDİA) </vt:lpstr>
      <vt:lpstr>İŞİTME KAYBI İŞİTME KAYBININ PATOLOJİNİN YERLEŞTİĞİ YERE GÖRE SINIFLANDIRILMASI </vt:lpstr>
      <vt:lpstr>SENSÖRİNÖRAL İŞİTME KAYBI</vt:lpstr>
      <vt:lpstr>MİKST TİP İŞİTME KAYBI</vt:lpstr>
      <vt:lpstr>SANTRAL TİP İŞİTME KAYBI</vt:lpstr>
      <vt:lpstr>FONKSİYONEL (ORGANİK OLMAYAN, PSİKOJENİK) TİP İŞİTME KAYBI</vt:lpstr>
      <vt:lpstr>İŞİTME KAYBININ ŞİDDETİNE GÖRE DERECELENDİRİLMESİ VE LİSANA ETKİLERİ</vt:lpstr>
      <vt:lpstr>İŞİTME KAYBI DERECELERİNE GÖRE YAŞANAN PROBLEMLER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PEDİATRİK ODYOLOJİ</dc:title>
  <dc:creator>kemal tuskan</dc:creator>
  <cp:lastModifiedBy>kemal tuskan</cp:lastModifiedBy>
  <cp:revision>47</cp:revision>
  <dcterms:created xsi:type="dcterms:W3CDTF">2017-02-12T11:31:33Z</dcterms:created>
  <dcterms:modified xsi:type="dcterms:W3CDTF">2017-02-16T18:35:06Z</dcterms:modified>
</cp:coreProperties>
</file>