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5" r:id="rId18"/>
    <p:sldId id="274" r:id="rId19"/>
    <p:sldId id="27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291" r:id="rId33"/>
    <p:sldId id="292" r:id="rId34"/>
    <p:sldId id="293" r:id="rId35"/>
    <p:sldId id="294" r:id="rId36"/>
    <p:sldId id="295" r:id="rId37"/>
    <p:sldId id="297" r:id="rId38"/>
    <p:sldId id="298" r:id="rId39"/>
    <p:sldId id="299" r:id="rId40"/>
    <p:sldId id="300" r:id="rId41"/>
    <p:sldId id="301" r:id="rId42"/>
    <p:sldId id="302" r:id="rId43"/>
    <p:sldId id="304" r:id="rId44"/>
    <p:sldId id="305" r:id="rId45"/>
    <p:sldId id="306" r:id="rId46"/>
    <p:sldId id="307" r:id="rId47"/>
    <p:sldId id="308" r:id="rId48"/>
    <p:sldId id="309" r:id="rId49"/>
    <p:sldId id="310" r:id="rId50"/>
    <p:sldId id="311" r:id="rId51"/>
    <p:sldId id="312" r:id="rId52"/>
    <p:sldId id="314" r:id="rId53"/>
    <p:sldId id="315" r:id="rId54"/>
    <p:sldId id="316" r:id="rId55"/>
    <p:sldId id="317"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40" r:id="rId76"/>
    <p:sldId id="339" r:id="rId77"/>
    <p:sldId id="338" r:id="rId78"/>
    <p:sldId id="341" r:id="rId79"/>
    <p:sldId id="342" r:id="rId80"/>
    <p:sldId id="343" r:id="rId81"/>
    <p:sldId id="344" r:id="rId82"/>
    <p:sldId id="345" r:id="rId83"/>
    <p:sldId id="346" r:id="rId84"/>
    <p:sldId id="347" r:id="rId85"/>
    <p:sldId id="348"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 için tıklayın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2/21/2017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 için tıklayın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2/21/2017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 için tıklayın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2/21/2017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 için tıklayın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2/21/2017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 için tıklayın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t>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 için tıklayın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t>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 için tıklayın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2/21/2017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 için tıklayın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2/21/2017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 için tıklayın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 için tıklayın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2/21/2017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kemaltuskan@yahoo.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928401" y="1380069"/>
            <a:ext cx="8574622" cy="1363132"/>
          </a:xfrm>
        </p:spPr>
        <p:txBody>
          <a:bodyPr/>
          <a:lstStyle/>
          <a:p>
            <a:pPr algn="ctr"/>
            <a:r>
              <a:rPr lang="tr-TR" dirty="0"/>
              <a:t>PEDİATRİK ODYOLOJİ</a:t>
            </a:r>
          </a:p>
        </p:txBody>
      </p:sp>
      <p:sp>
        <p:nvSpPr>
          <p:cNvPr id="3" name="Alt Başlık 2"/>
          <p:cNvSpPr>
            <a:spLocks noGrp="1"/>
          </p:cNvSpPr>
          <p:nvPr>
            <p:ph type="subTitle" idx="1"/>
          </p:nvPr>
        </p:nvSpPr>
        <p:spPr>
          <a:xfrm>
            <a:off x="2928401" y="3996267"/>
            <a:ext cx="8574621" cy="1388534"/>
          </a:xfrm>
        </p:spPr>
        <p:txBody>
          <a:bodyPr>
            <a:normAutofit/>
          </a:bodyPr>
          <a:lstStyle/>
          <a:p>
            <a:r>
              <a:rPr lang="tr-TR" sz="3600" b="1" dirty="0"/>
              <a:t>Yrd.  Doçent Doktor Kemal Tuskan</a:t>
            </a:r>
          </a:p>
        </p:txBody>
      </p:sp>
    </p:spTree>
    <p:extLst>
      <p:ext uri="{BB962C8B-B14F-4D97-AF65-F5344CB8AC3E}">
        <p14:creationId xmlns:p14="http://schemas.microsoft.com/office/powerpoint/2010/main" val="46640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1344706"/>
            <a:ext cx="10820400" cy="4715436"/>
          </a:xfrm>
        </p:spPr>
        <p:txBody>
          <a:bodyPr>
            <a:normAutofit/>
          </a:bodyPr>
          <a:lstStyle/>
          <a:p>
            <a:pPr marL="0" indent="0" algn="ctr">
              <a:buNone/>
            </a:pPr>
            <a:r>
              <a:rPr lang="tr-TR" sz="3600" b="1" dirty="0"/>
              <a:t>İşitme ve Anlama Gelişimi</a:t>
            </a:r>
          </a:p>
          <a:p>
            <a:pPr marL="0" indent="0" algn="ctr">
              <a:buNone/>
            </a:pPr>
            <a:endParaRPr lang="tr-TR" sz="3600" b="1" dirty="0"/>
          </a:p>
          <a:p>
            <a:pPr marL="0" indent="0" algn="ctr">
              <a:buNone/>
            </a:pPr>
            <a:r>
              <a:rPr lang="tr-TR" sz="3200" b="1" u="sng" dirty="0"/>
              <a:t>10-12 ay</a:t>
            </a:r>
          </a:p>
          <a:p>
            <a:pPr marL="0" indent="0" algn="ctr">
              <a:buNone/>
            </a:pPr>
            <a:endParaRPr lang="tr-TR" sz="3200" b="1" u="sng" dirty="0"/>
          </a:p>
          <a:p>
            <a:pPr marL="0" indent="0" algn="ctr">
              <a:buNone/>
            </a:pPr>
            <a:endParaRPr lang="tr-TR" sz="2800" b="1" u="sng" dirty="0"/>
          </a:p>
          <a:p>
            <a:pPr lvl="2"/>
            <a:r>
              <a:rPr lang="tr-TR" sz="3200" b="1" dirty="0"/>
              <a:t>Basit isteklere cevap verir.</a:t>
            </a:r>
            <a:endParaRPr lang="tr-TR" sz="3200" dirty="0"/>
          </a:p>
          <a:p>
            <a:pPr lvl="2"/>
            <a:r>
              <a:rPr lang="tr-TR" sz="3200" b="1" dirty="0"/>
              <a:t>Göstermesi istendiğinde kendisi ile alakalı nesneleri veya kişileri gösterebilir.</a:t>
            </a:r>
            <a:endParaRPr lang="tr-TR" sz="3200" dirty="0"/>
          </a:p>
          <a:p>
            <a:pPr marL="0" indent="0">
              <a:buNone/>
            </a:pPr>
            <a:endParaRPr lang="tr-TR" sz="3200" b="1" u="sng" dirty="0"/>
          </a:p>
          <a:p>
            <a:pPr marL="0" indent="0">
              <a:buNone/>
            </a:pPr>
            <a:endParaRPr lang="tr-TR" sz="3200" b="1" u="sng" dirty="0"/>
          </a:p>
          <a:p>
            <a:pPr marL="0" indent="0">
              <a:buNone/>
            </a:pPr>
            <a:endParaRPr lang="tr-TR" sz="3200" b="1" u="sng" dirty="0"/>
          </a:p>
          <a:p>
            <a:pPr marL="0" indent="0">
              <a:buNone/>
            </a:pPr>
            <a:endParaRPr lang="tr-TR" sz="2400" b="1" dirty="0"/>
          </a:p>
        </p:txBody>
      </p:sp>
    </p:spTree>
    <p:extLst>
      <p:ext uri="{BB962C8B-B14F-4D97-AF65-F5344CB8AC3E}">
        <p14:creationId xmlns:p14="http://schemas.microsoft.com/office/powerpoint/2010/main" val="19824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1344706"/>
            <a:ext cx="10820400" cy="4715436"/>
          </a:xfrm>
        </p:spPr>
        <p:txBody>
          <a:bodyPr>
            <a:normAutofit/>
          </a:bodyPr>
          <a:lstStyle/>
          <a:p>
            <a:pPr marL="0" indent="0" algn="ctr">
              <a:buNone/>
            </a:pPr>
            <a:r>
              <a:rPr lang="tr-TR" sz="3600" b="1" dirty="0"/>
              <a:t>İşitme ve Anlama Gelişimi</a:t>
            </a:r>
          </a:p>
          <a:p>
            <a:pPr marL="0" indent="0" algn="ctr">
              <a:buNone/>
            </a:pPr>
            <a:endParaRPr lang="tr-TR" sz="3600" b="1" dirty="0"/>
          </a:p>
          <a:p>
            <a:pPr marL="0" indent="0" algn="ctr">
              <a:buNone/>
            </a:pPr>
            <a:r>
              <a:rPr lang="tr-TR" sz="3200" b="1" u="sng" dirty="0"/>
              <a:t>1-2 yaş</a:t>
            </a:r>
          </a:p>
          <a:p>
            <a:pPr lvl="1"/>
            <a:endParaRPr lang="tr-TR" sz="1400" b="1" dirty="0"/>
          </a:p>
          <a:p>
            <a:pPr lvl="1" algn="just"/>
            <a:endParaRPr lang="tr-TR" sz="3200" dirty="0"/>
          </a:p>
          <a:p>
            <a:pPr lvl="2" algn="just"/>
            <a:r>
              <a:rPr lang="tr-TR" sz="3200" b="1" dirty="0"/>
              <a:t>El, kol, göz gibi kendi organlarını gösterebilir.</a:t>
            </a:r>
            <a:endParaRPr lang="tr-TR" sz="3200" dirty="0"/>
          </a:p>
          <a:p>
            <a:pPr lvl="2" algn="just"/>
            <a:r>
              <a:rPr lang="tr-TR" sz="3200" b="1" dirty="0"/>
              <a:t>Komutları yerine getirmeye başlar.</a:t>
            </a:r>
            <a:endParaRPr lang="tr-TR" sz="3200" dirty="0"/>
          </a:p>
          <a:p>
            <a:pPr lvl="2" algn="just"/>
            <a:r>
              <a:rPr lang="tr-TR" sz="3200" b="1" dirty="0"/>
              <a:t>Hikayeleri, masalları ve çocuk şarkılarını dinleyebilir.</a:t>
            </a:r>
            <a:endParaRPr lang="tr-TR" sz="3200" dirty="0"/>
          </a:p>
          <a:p>
            <a:pPr marL="0" indent="0">
              <a:buNone/>
            </a:pPr>
            <a:endParaRPr lang="tr-TR" sz="3200" b="1" u="sng" dirty="0"/>
          </a:p>
          <a:p>
            <a:pPr marL="0" indent="0">
              <a:buNone/>
            </a:pPr>
            <a:endParaRPr lang="tr-TR" sz="3200" b="1" u="sng" dirty="0"/>
          </a:p>
          <a:p>
            <a:pPr marL="0" indent="0">
              <a:buNone/>
            </a:pPr>
            <a:endParaRPr lang="tr-TR" sz="3200" b="1" u="sng" dirty="0"/>
          </a:p>
          <a:p>
            <a:pPr marL="0" indent="0">
              <a:buNone/>
            </a:pPr>
            <a:endParaRPr lang="tr-TR" sz="2400" b="1" dirty="0"/>
          </a:p>
        </p:txBody>
      </p:sp>
    </p:spTree>
    <p:extLst>
      <p:ext uri="{BB962C8B-B14F-4D97-AF65-F5344CB8AC3E}">
        <p14:creationId xmlns:p14="http://schemas.microsoft.com/office/powerpoint/2010/main" val="2910236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1344706"/>
            <a:ext cx="10820400" cy="4715436"/>
          </a:xfrm>
        </p:spPr>
        <p:txBody>
          <a:bodyPr>
            <a:normAutofit/>
          </a:bodyPr>
          <a:lstStyle/>
          <a:p>
            <a:pPr marL="0" indent="0" algn="ctr">
              <a:buNone/>
            </a:pPr>
            <a:r>
              <a:rPr lang="tr-TR" sz="3600" b="1" dirty="0"/>
              <a:t>İşitme ve Anlama Gelişimi</a:t>
            </a:r>
          </a:p>
          <a:p>
            <a:pPr marL="0" indent="0" algn="ctr">
              <a:buNone/>
            </a:pPr>
            <a:endParaRPr lang="tr-TR" sz="3600" b="1" dirty="0"/>
          </a:p>
          <a:p>
            <a:pPr marL="0" indent="0" algn="ctr">
              <a:buNone/>
            </a:pPr>
            <a:r>
              <a:rPr lang="tr-TR" sz="3200" b="1" u="sng" dirty="0"/>
              <a:t>1-2 yaş</a:t>
            </a:r>
          </a:p>
          <a:p>
            <a:pPr lvl="1"/>
            <a:endParaRPr lang="tr-TR" sz="1400" b="1" dirty="0"/>
          </a:p>
          <a:p>
            <a:pPr lvl="1" algn="just"/>
            <a:endParaRPr lang="tr-TR" sz="3200" dirty="0"/>
          </a:p>
          <a:p>
            <a:pPr lvl="2" algn="just"/>
            <a:r>
              <a:rPr lang="tr-TR" sz="3200" b="1" dirty="0"/>
              <a:t>El, kol, göz gibi kendi organlarını gösterebilir.</a:t>
            </a:r>
            <a:endParaRPr lang="tr-TR" sz="3200" dirty="0"/>
          </a:p>
          <a:p>
            <a:pPr lvl="2" algn="just"/>
            <a:r>
              <a:rPr lang="tr-TR" sz="3200" b="1" dirty="0"/>
              <a:t>Komutları yerine getirmeye başlar.</a:t>
            </a:r>
            <a:endParaRPr lang="tr-TR" sz="3200" dirty="0"/>
          </a:p>
          <a:p>
            <a:pPr lvl="2" algn="just"/>
            <a:r>
              <a:rPr lang="tr-TR" sz="3200" b="1" dirty="0"/>
              <a:t>Hikayeleri, masalları ve çocuk şarkılarını dinleyebilir.</a:t>
            </a:r>
            <a:endParaRPr lang="tr-TR" sz="3200" dirty="0"/>
          </a:p>
          <a:p>
            <a:pPr marL="0" indent="0">
              <a:buNone/>
            </a:pPr>
            <a:endParaRPr lang="tr-TR" sz="3200" b="1" u="sng" dirty="0"/>
          </a:p>
          <a:p>
            <a:pPr marL="0" indent="0">
              <a:buNone/>
            </a:pPr>
            <a:endParaRPr lang="tr-TR" sz="3200" b="1" u="sng" dirty="0"/>
          </a:p>
          <a:p>
            <a:pPr marL="0" indent="0">
              <a:buNone/>
            </a:pPr>
            <a:endParaRPr lang="tr-TR" sz="3200" b="1" u="sng" dirty="0"/>
          </a:p>
          <a:p>
            <a:pPr marL="0" indent="0">
              <a:buNone/>
            </a:pPr>
            <a:endParaRPr lang="tr-TR" sz="2400" b="1" dirty="0"/>
          </a:p>
        </p:txBody>
      </p:sp>
    </p:spTree>
    <p:extLst>
      <p:ext uri="{BB962C8B-B14F-4D97-AF65-F5344CB8AC3E}">
        <p14:creationId xmlns:p14="http://schemas.microsoft.com/office/powerpoint/2010/main" val="1687288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1344706"/>
            <a:ext cx="10820400" cy="4715436"/>
          </a:xfrm>
        </p:spPr>
        <p:txBody>
          <a:bodyPr>
            <a:normAutofit/>
          </a:bodyPr>
          <a:lstStyle/>
          <a:p>
            <a:pPr marL="0" indent="0" algn="ctr">
              <a:buNone/>
            </a:pPr>
            <a:r>
              <a:rPr lang="tr-TR" sz="3600" b="1" dirty="0"/>
              <a:t>Dil-Konuşma-İletişim gelişimi</a:t>
            </a:r>
          </a:p>
          <a:p>
            <a:pPr marL="0" indent="0" algn="ctr">
              <a:buNone/>
            </a:pPr>
            <a:endParaRPr lang="tr-TR" sz="3600" b="1" dirty="0"/>
          </a:p>
          <a:p>
            <a:pPr marL="0" indent="0" algn="ctr">
              <a:buNone/>
            </a:pPr>
            <a:endParaRPr lang="tr-TR" sz="3600" b="1" dirty="0"/>
          </a:p>
          <a:p>
            <a:pPr marL="0" indent="0" algn="ctr">
              <a:buNone/>
            </a:pPr>
            <a:r>
              <a:rPr lang="tr-TR" sz="2800" b="1" dirty="0"/>
              <a:t>İşitemeyen bir çocukta asıl problem bu çocuğun konuşamayacak olmasıdır. Konuşmanın yapılamaması sosyalleşme ve sosyalleşmenin getireceği imkanlardan mahrum kalmaya neden olacaktır. </a:t>
            </a:r>
            <a:endParaRPr lang="tr-TR" sz="2800" b="1" u="sng" dirty="0"/>
          </a:p>
          <a:p>
            <a:pPr marL="0" indent="0">
              <a:buNone/>
            </a:pPr>
            <a:endParaRPr lang="tr-TR" sz="3200" b="1" u="sng" dirty="0"/>
          </a:p>
          <a:p>
            <a:pPr marL="0" indent="0">
              <a:buNone/>
            </a:pPr>
            <a:endParaRPr lang="tr-TR" sz="3200" b="1" u="sng" dirty="0"/>
          </a:p>
          <a:p>
            <a:pPr marL="0" indent="0">
              <a:buNone/>
            </a:pPr>
            <a:endParaRPr lang="tr-TR" sz="2400" b="1" dirty="0"/>
          </a:p>
        </p:txBody>
      </p:sp>
    </p:spTree>
    <p:extLst>
      <p:ext uri="{BB962C8B-B14F-4D97-AF65-F5344CB8AC3E}">
        <p14:creationId xmlns:p14="http://schemas.microsoft.com/office/powerpoint/2010/main" val="3986006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1595718"/>
            <a:ext cx="10820400" cy="4464424"/>
          </a:xfrm>
        </p:spPr>
        <p:txBody>
          <a:bodyPr>
            <a:normAutofit/>
          </a:bodyPr>
          <a:lstStyle/>
          <a:p>
            <a:pPr marL="0" indent="0" algn="ctr">
              <a:buNone/>
            </a:pPr>
            <a:r>
              <a:rPr lang="tr-TR" sz="3600" b="1" dirty="0"/>
              <a:t>Dil, konuşma ve iletişim becerilerinin yaşa göre gelişimi </a:t>
            </a:r>
          </a:p>
          <a:p>
            <a:pPr marL="0" indent="0" algn="ctr">
              <a:buNone/>
            </a:pPr>
            <a:r>
              <a:rPr lang="pt-BR" sz="3200" b="1" dirty="0"/>
              <a:t>0-6 Hafta (Ağlama Evresi)</a:t>
            </a:r>
            <a:endParaRPr lang="tr-TR" sz="1400" b="1" dirty="0"/>
          </a:p>
          <a:p>
            <a:pPr marL="457200" lvl="1" indent="0">
              <a:buNone/>
            </a:pPr>
            <a:endParaRPr lang="tr-TR" sz="3600" dirty="0"/>
          </a:p>
          <a:p>
            <a:pPr lvl="2"/>
            <a:r>
              <a:rPr lang="tr-TR" sz="3600" b="1" dirty="0"/>
              <a:t>İnsan sesini ayırt eder.</a:t>
            </a:r>
            <a:endParaRPr lang="tr-TR" sz="3600" dirty="0"/>
          </a:p>
          <a:p>
            <a:pPr lvl="2"/>
            <a:r>
              <a:rPr lang="tr-TR" sz="3600" b="1" dirty="0"/>
              <a:t>İhtiyaçları için ağlar</a:t>
            </a:r>
            <a:endParaRPr lang="tr-TR" sz="3600" dirty="0"/>
          </a:p>
          <a:p>
            <a:pPr marL="0" indent="0">
              <a:buNone/>
            </a:pPr>
            <a:endParaRPr lang="tr-TR" sz="3200" b="1" u="sng" dirty="0"/>
          </a:p>
          <a:p>
            <a:pPr marL="0" indent="0">
              <a:buNone/>
            </a:pPr>
            <a:endParaRPr lang="tr-TR" sz="3200" b="1" u="sng" dirty="0"/>
          </a:p>
          <a:p>
            <a:pPr marL="0" indent="0">
              <a:buNone/>
            </a:pPr>
            <a:endParaRPr lang="tr-TR" sz="3200" b="1" u="sng" dirty="0"/>
          </a:p>
          <a:p>
            <a:pPr marL="0" indent="0">
              <a:buNone/>
            </a:pPr>
            <a:endParaRPr lang="tr-TR" sz="2400" b="1" dirty="0"/>
          </a:p>
        </p:txBody>
      </p:sp>
    </p:spTree>
    <p:extLst>
      <p:ext uri="{BB962C8B-B14F-4D97-AF65-F5344CB8AC3E}">
        <p14:creationId xmlns:p14="http://schemas.microsoft.com/office/powerpoint/2010/main" val="128888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1595718"/>
            <a:ext cx="10820400" cy="4464424"/>
          </a:xfrm>
        </p:spPr>
        <p:txBody>
          <a:bodyPr>
            <a:normAutofit/>
          </a:bodyPr>
          <a:lstStyle/>
          <a:p>
            <a:pPr marL="0" indent="0" algn="ctr">
              <a:buNone/>
            </a:pPr>
            <a:r>
              <a:rPr lang="tr-TR" sz="3600" b="1" dirty="0"/>
              <a:t>Dil, konuşma ve iletişim becerilerinin yaşa göre gelişimi </a:t>
            </a:r>
          </a:p>
          <a:p>
            <a:pPr marL="0" indent="0" algn="ctr">
              <a:buNone/>
            </a:pPr>
            <a:r>
              <a:rPr lang="pt-BR" sz="3200" b="1" dirty="0"/>
              <a:t>6-24 Hafta (Ağlama Evresi)</a:t>
            </a:r>
            <a:endParaRPr lang="tr-TR" sz="3200" b="1" dirty="0"/>
          </a:p>
          <a:p>
            <a:pPr marL="914400" lvl="2" indent="0">
              <a:buNone/>
            </a:pPr>
            <a:endParaRPr lang="tr-TR" sz="3600" dirty="0"/>
          </a:p>
          <a:p>
            <a:pPr lvl="2"/>
            <a:r>
              <a:rPr lang="tr-TR" sz="3600" b="1" dirty="0"/>
              <a:t>Sesli harfleri çıkarmaya başlar</a:t>
            </a:r>
            <a:endParaRPr lang="tr-TR" sz="3200" b="1" u="sng" dirty="0"/>
          </a:p>
          <a:p>
            <a:pPr marL="0" indent="0">
              <a:buNone/>
            </a:pPr>
            <a:endParaRPr lang="tr-TR" sz="3200" b="1" u="sng" dirty="0"/>
          </a:p>
          <a:p>
            <a:pPr marL="0" indent="0">
              <a:buNone/>
            </a:pPr>
            <a:endParaRPr lang="tr-TR" sz="3200" b="1" u="sng" dirty="0"/>
          </a:p>
          <a:p>
            <a:pPr marL="0" indent="0">
              <a:buNone/>
            </a:pPr>
            <a:endParaRPr lang="tr-TR" sz="2400" b="1" dirty="0"/>
          </a:p>
        </p:txBody>
      </p:sp>
    </p:spTree>
    <p:extLst>
      <p:ext uri="{BB962C8B-B14F-4D97-AF65-F5344CB8AC3E}">
        <p14:creationId xmlns:p14="http://schemas.microsoft.com/office/powerpoint/2010/main" val="1246796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1595718"/>
            <a:ext cx="10820400" cy="4464424"/>
          </a:xfrm>
        </p:spPr>
        <p:txBody>
          <a:bodyPr>
            <a:normAutofit lnSpcReduction="10000"/>
          </a:bodyPr>
          <a:lstStyle/>
          <a:p>
            <a:pPr marL="0" indent="0" algn="ctr">
              <a:buNone/>
            </a:pPr>
            <a:r>
              <a:rPr lang="tr-TR" sz="3600" b="1" dirty="0"/>
              <a:t>Dil, konuşma ve iletişim becerilerinin yaşa göre gelişimi </a:t>
            </a:r>
          </a:p>
          <a:p>
            <a:pPr marL="0" indent="0" algn="ctr">
              <a:buNone/>
            </a:pPr>
            <a:r>
              <a:rPr lang="pt-BR" sz="3200" b="1" dirty="0"/>
              <a:t>4-6 Ay (Agulama Evresi)</a:t>
            </a:r>
            <a:endParaRPr lang="tr-TR" sz="3200" b="1" dirty="0"/>
          </a:p>
          <a:p>
            <a:pPr marL="0" indent="0" algn="ctr">
              <a:buNone/>
            </a:pPr>
            <a:endParaRPr lang="tr-TR" sz="3600" dirty="0"/>
          </a:p>
          <a:p>
            <a:pPr lvl="2" algn="just"/>
            <a:r>
              <a:rPr lang="tr-TR" sz="3200" b="1" dirty="0"/>
              <a:t>Hece içeren ve ton yüksekliği değişen sesler, ünlü ve ünsüzleri birlikte çıkarılmaya başlar, </a:t>
            </a:r>
            <a:r>
              <a:rPr lang="tr-TR" sz="3200" b="1" dirty="0" err="1"/>
              <a:t>Ba-ba</a:t>
            </a:r>
            <a:r>
              <a:rPr lang="tr-TR" sz="3200" b="1" dirty="0"/>
              <a:t>, </a:t>
            </a:r>
            <a:r>
              <a:rPr lang="tr-TR" sz="3200" b="1" dirty="0" err="1"/>
              <a:t>ma-ma</a:t>
            </a:r>
            <a:r>
              <a:rPr lang="tr-TR" sz="3200" b="1" dirty="0"/>
              <a:t>, ta-ta, de-de gibi sesler. Çıkarılan sesler ve heceler evrensel ve anadiline özgün değildir.</a:t>
            </a:r>
            <a:endParaRPr lang="tr-TR" sz="3200" dirty="0"/>
          </a:p>
          <a:p>
            <a:pPr marL="0" indent="0">
              <a:buNone/>
            </a:pPr>
            <a:endParaRPr lang="tr-TR" sz="3200" b="1" u="sng" dirty="0"/>
          </a:p>
          <a:p>
            <a:pPr marL="0" indent="0">
              <a:buNone/>
            </a:pPr>
            <a:endParaRPr lang="tr-TR" sz="3200" b="1" u="sng" dirty="0"/>
          </a:p>
          <a:p>
            <a:pPr marL="0" indent="0">
              <a:buNone/>
            </a:pPr>
            <a:endParaRPr lang="tr-TR" sz="2400" b="1" dirty="0"/>
          </a:p>
        </p:txBody>
      </p:sp>
    </p:spTree>
    <p:extLst>
      <p:ext uri="{BB962C8B-B14F-4D97-AF65-F5344CB8AC3E}">
        <p14:creationId xmlns:p14="http://schemas.microsoft.com/office/powerpoint/2010/main" val="60287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1595718"/>
            <a:ext cx="10820400" cy="4464424"/>
          </a:xfrm>
        </p:spPr>
        <p:txBody>
          <a:bodyPr>
            <a:normAutofit fontScale="92500" lnSpcReduction="10000"/>
          </a:bodyPr>
          <a:lstStyle/>
          <a:p>
            <a:pPr marL="0" indent="0" algn="ctr">
              <a:buNone/>
            </a:pPr>
            <a:r>
              <a:rPr lang="tr-TR" sz="3600" b="1" dirty="0"/>
              <a:t>Dil, konuşma ve iletişim becerilerinin yaşa göre gelişimi </a:t>
            </a:r>
          </a:p>
          <a:p>
            <a:pPr marL="0" indent="0" algn="ctr">
              <a:buNone/>
            </a:pPr>
            <a:r>
              <a:rPr lang="pt-BR" sz="3200" b="1" dirty="0"/>
              <a:t>6-8 ay (Çağlama Evresi)</a:t>
            </a:r>
            <a:endParaRPr lang="tr-TR" sz="3200" b="1" dirty="0"/>
          </a:p>
          <a:p>
            <a:pPr marL="0" indent="0" algn="ctr">
              <a:buNone/>
            </a:pPr>
            <a:endParaRPr lang="tr-TR" sz="3600" dirty="0"/>
          </a:p>
          <a:p>
            <a:pPr marL="914400" lvl="2" indent="0" algn="just">
              <a:buNone/>
            </a:pPr>
            <a:r>
              <a:rPr lang="tr-TR" sz="3200" b="1" dirty="0" err="1"/>
              <a:t>Ma-ma-ma-ma</a:t>
            </a:r>
            <a:r>
              <a:rPr lang="tr-TR" sz="3200" b="1" dirty="0"/>
              <a:t> gibi tekrar eden heceler olur. Üç heceli kelimeler de olabilir ancak kavram gelişimi başlamamıştır. Çıkan sesler dil kullanımına benzemeye başlar ve kendi ana dilinin vurgulamalarına benzer tonda sesler çıkarır. Kullanılmayan sesler ise giderek yok olur.</a:t>
            </a:r>
            <a:endParaRPr lang="tr-TR" sz="3200" b="1" u="sng" dirty="0"/>
          </a:p>
          <a:p>
            <a:pPr marL="0" indent="0">
              <a:buNone/>
            </a:pPr>
            <a:endParaRPr lang="tr-TR" sz="3200" b="1" u="sng" dirty="0"/>
          </a:p>
          <a:p>
            <a:pPr marL="0" indent="0">
              <a:buNone/>
            </a:pPr>
            <a:endParaRPr lang="tr-TR" sz="2400" b="1" dirty="0"/>
          </a:p>
        </p:txBody>
      </p:sp>
    </p:spTree>
    <p:extLst>
      <p:ext uri="{BB962C8B-B14F-4D97-AF65-F5344CB8AC3E}">
        <p14:creationId xmlns:p14="http://schemas.microsoft.com/office/powerpoint/2010/main" val="473349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1595718"/>
            <a:ext cx="10820400" cy="4464424"/>
          </a:xfrm>
        </p:spPr>
        <p:txBody>
          <a:bodyPr>
            <a:normAutofit/>
          </a:bodyPr>
          <a:lstStyle/>
          <a:p>
            <a:pPr marL="0" indent="0" algn="ctr">
              <a:buNone/>
            </a:pPr>
            <a:r>
              <a:rPr lang="tr-TR" sz="3600" b="1" dirty="0"/>
              <a:t>Dil, konuşma ve iletişim becerilerinin yaşa göre gelişimi </a:t>
            </a:r>
          </a:p>
          <a:p>
            <a:pPr marL="0" indent="0" algn="ctr">
              <a:buNone/>
            </a:pPr>
            <a:r>
              <a:rPr lang="es-ES" sz="3200" b="1" dirty="0"/>
              <a:t>8 ay-1 yaş (Çağlama Evresi)</a:t>
            </a:r>
            <a:endParaRPr lang="tr-TR" sz="3200" b="1" dirty="0"/>
          </a:p>
          <a:p>
            <a:pPr marL="0" indent="0" algn="ctr">
              <a:buNone/>
            </a:pPr>
            <a:endParaRPr lang="tr-TR" sz="3600" dirty="0"/>
          </a:p>
          <a:p>
            <a:pPr marL="914400" lvl="2" indent="0" algn="just">
              <a:buNone/>
            </a:pPr>
            <a:r>
              <a:rPr lang="tr-TR" sz="3200" b="1" dirty="0"/>
              <a:t>i.	Agulama biter ve gerçek dile geçiş olur.</a:t>
            </a:r>
          </a:p>
          <a:p>
            <a:pPr marL="914400" lvl="2" indent="0" algn="just">
              <a:buNone/>
            </a:pPr>
            <a:r>
              <a:rPr lang="tr-TR" sz="3200" b="1" dirty="0"/>
              <a:t>ii.	Kendisine söylene sözcükleri tekrar eder</a:t>
            </a:r>
          </a:p>
          <a:p>
            <a:pPr marL="0" indent="0">
              <a:buNone/>
            </a:pPr>
            <a:endParaRPr lang="tr-TR" sz="3200" b="1" u="sng" dirty="0"/>
          </a:p>
          <a:p>
            <a:pPr marL="0" indent="0">
              <a:buNone/>
            </a:pPr>
            <a:endParaRPr lang="tr-TR" sz="3200" b="1" u="sng" dirty="0"/>
          </a:p>
          <a:p>
            <a:pPr marL="0" indent="0">
              <a:buNone/>
            </a:pPr>
            <a:endParaRPr lang="tr-TR" sz="2400" b="1" dirty="0"/>
          </a:p>
        </p:txBody>
      </p:sp>
    </p:spTree>
    <p:extLst>
      <p:ext uri="{BB962C8B-B14F-4D97-AF65-F5344CB8AC3E}">
        <p14:creationId xmlns:p14="http://schemas.microsoft.com/office/powerpoint/2010/main" val="3955634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1595718"/>
            <a:ext cx="10820400" cy="4464424"/>
          </a:xfrm>
        </p:spPr>
        <p:txBody>
          <a:bodyPr>
            <a:normAutofit lnSpcReduction="10000"/>
          </a:bodyPr>
          <a:lstStyle/>
          <a:p>
            <a:pPr marL="0" indent="0" algn="ctr">
              <a:buNone/>
            </a:pPr>
            <a:r>
              <a:rPr lang="tr-TR" sz="3600" b="1" dirty="0"/>
              <a:t>Dil, konuşma ve iletişim becerilerinin yaşa göre gelişimi </a:t>
            </a:r>
          </a:p>
          <a:p>
            <a:pPr marL="0" indent="0" algn="ctr">
              <a:buNone/>
            </a:pPr>
            <a:r>
              <a:rPr lang="es-ES" sz="3200" b="1" dirty="0"/>
              <a:t>1-1,5 yaş (Tek sözcük evresi)</a:t>
            </a:r>
            <a:endParaRPr lang="tr-TR" sz="3200" b="1" dirty="0"/>
          </a:p>
          <a:p>
            <a:pPr marL="0" indent="0" algn="ctr">
              <a:buNone/>
            </a:pPr>
            <a:endParaRPr lang="tr-TR" sz="3600" dirty="0"/>
          </a:p>
          <a:p>
            <a:pPr marL="914400" lvl="2" indent="0" algn="just">
              <a:buNone/>
            </a:pPr>
            <a:r>
              <a:rPr lang="tr-TR" sz="3200" b="1" dirty="0"/>
              <a:t>Bir sözcükle çok şey anlatılmaya çalışır ve farklı anlamlar üretir. Örneğin, çocuğun “su”, demesi “su istiyorum” anlamında kullandığı anlaşılır. Kelime kavram gelişimi olur. Kavrama, sözcük üretiminden önce gelişir.</a:t>
            </a:r>
            <a:endParaRPr lang="tr-TR" sz="3200" b="1" u="sng" dirty="0"/>
          </a:p>
          <a:p>
            <a:pPr marL="0" indent="0">
              <a:buNone/>
            </a:pPr>
            <a:endParaRPr lang="tr-TR" sz="3200" b="1" u="sng" dirty="0"/>
          </a:p>
          <a:p>
            <a:pPr marL="0" indent="0">
              <a:buNone/>
            </a:pPr>
            <a:endParaRPr lang="tr-TR" sz="2400" b="1" dirty="0"/>
          </a:p>
        </p:txBody>
      </p:sp>
    </p:spTree>
    <p:extLst>
      <p:ext uri="{BB962C8B-B14F-4D97-AF65-F5344CB8AC3E}">
        <p14:creationId xmlns:p14="http://schemas.microsoft.com/office/powerpoint/2010/main" val="205227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25254" y="395784"/>
            <a:ext cx="10018713" cy="2042616"/>
          </a:xfrm>
        </p:spPr>
        <p:txBody>
          <a:bodyPr>
            <a:normAutofit/>
          </a:bodyPr>
          <a:lstStyle/>
          <a:p>
            <a:r>
              <a:rPr lang="tr-TR" sz="5400" i="1" dirty="0"/>
              <a:t>Pediatrik </a:t>
            </a:r>
            <a:r>
              <a:rPr lang="tr-TR" sz="5400" i="1" dirty="0" err="1"/>
              <a:t>Odyoloji</a:t>
            </a:r>
            <a:endParaRPr lang="tr-TR" sz="5400" dirty="0"/>
          </a:p>
        </p:txBody>
      </p:sp>
      <p:sp>
        <p:nvSpPr>
          <p:cNvPr id="3" name="İçerik Yer Tutucusu 2"/>
          <p:cNvSpPr>
            <a:spLocks noGrp="1"/>
          </p:cNvSpPr>
          <p:nvPr>
            <p:ph idx="1"/>
          </p:nvPr>
        </p:nvSpPr>
        <p:spPr>
          <a:xfrm>
            <a:off x="1484310" y="2940423"/>
            <a:ext cx="10018713" cy="2850777"/>
          </a:xfrm>
        </p:spPr>
        <p:txBody>
          <a:bodyPr/>
          <a:lstStyle/>
          <a:p>
            <a:pPr marL="0" indent="0">
              <a:buNone/>
            </a:pPr>
            <a:r>
              <a:rPr lang="tr-TR" dirty="0"/>
              <a:t>Yrd. Doçent Doktor Kemal </a:t>
            </a:r>
            <a:r>
              <a:rPr lang="tr-TR" dirty="0" err="1"/>
              <a:t>Tuskan</a:t>
            </a:r>
            <a:endParaRPr lang="tr-TR" dirty="0"/>
          </a:p>
          <a:p>
            <a:pPr marL="0" indent="0">
              <a:buNone/>
            </a:pPr>
            <a:r>
              <a:rPr lang="tr-TR" dirty="0">
                <a:hlinkClick r:id="rId2"/>
              </a:rPr>
              <a:t>kemaltuskan@yahoo.com</a:t>
            </a:r>
            <a:endParaRPr lang="tr-TR" dirty="0"/>
          </a:p>
          <a:p>
            <a:pPr marL="0" indent="0">
              <a:buNone/>
            </a:pPr>
            <a:r>
              <a:rPr lang="tr-TR" dirty="0"/>
              <a:t>Telefon +90 533 6854293</a:t>
            </a:r>
          </a:p>
          <a:p>
            <a:pPr marL="0" indent="0">
              <a:buNone/>
            </a:pPr>
            <a:r>
              <a:rPr lang="tr-TR" dirty="0"/>
              <a:t> Pediatrik </a:t>
            </a:r>
            <a:r>
              <a:rPr lang="tr-TR" dirty="0" err="1"/>
              <a:t>Odyoloji</a:t>
            </a:r>
            <a:r>
              <a:rPr lang="tr-TR" dirty="0"/>
              <a:t>  </a:t>
            </a:r>
          </a:p>
          <a:p>
            <a:pPr marL="0" indent="0">
              <a:buNone/>
            </a:pPr>
            <a:r>
              <a:rPr lang="tr-TR" dirty="0"/>
              <a:t>https://kemaltuskan.wixsite.com/yrddocdrkemaltuskan  </a:t>
            </a:r>
          </a:p>
          <a:p>
            <a:pPr marL="0" indent="0">
              <a:buNone/>
            </a:pPr>
            <a:endParaRPr lang="tr-TR" dirty="0"/>
          </a:p>
          <a:p>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127" y="3449075"/>
            <a:ext cx="489648" cy="48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19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1595718"/>
            <a:ext cx="10820400" cy="4464424"/>
          </a:xfrm>
        </p:spPr>
        <p:txBody>
          <a:bodyPr>
            <a:normAutofit lnSpcReduction="10000"/>
          </a:bodyPr>
          <a:lstStyle/>
          <a:p>
            <a:pPr marL="0" indent="0" algn="ctr">
              <a:buNone/>
            </a:pPr>
            <a:r>
              <a:rPr lang="tr-TR" sz="3600" b="1" dirty="0"/>
              <a:t>Dil, konuşma ve iletişim becerilerinin yaşa göre gelişimi </a:t>
            </a:r>
          </a:p>
          <a:p>
            <a:pPr marL="0" indent="0" algn="ctr">
              <a:buNone/>
            </a:pPr>
            <a:r>
              <a:rPr lang="es-ES" sz="3200" b="1" dirty="0"/>
              <a:t>1,5-2 yaş (Telgrafik Konuşma evresi-Kelimelerin Birleştirilmesi)</a:t>
            </a:r>
            <a:endParaRPr lang="tr-TR" sz="3200" b="1" dirty="0"/>
          </a:p>
          <a:p>
            <a:pPr marL="0" indent="0" algn="ctr">
              <a:buNone/>
            </a:pPr>
            <a:endParaRPr lang="tr-TR" sz="3600" dirty="0"/>
          </a:p>
          <a:p>
            <a:pPr marL="914400" lvl="2" indent="0" algn="just">
              <a:buNone/>
            </a:pPr>
            <a:r>
              <a:rPr lang="tr-TR" sz="3200" b="1" dirty="0"/>
              <a:t>İki kelimeli basit cümle kurulur. İki kelime bir cümle içinde kullanılır ve sözcükler arasında bağlaç kullanılmadan yapılan konuşmalardır; “Anne su”, gibi.</a:t>
            </a:r>
            <a:endParaRPr lang="tr-TR" sz="3200" b="1" u="sng" dirty="0"/>
          </a:p>
          <a:p>
            <a:pPr marL="0" indent="0">
              <a:buNone/>
            </a:pPr>
            <a:endParaRPr lang="tr-TR" sz="2400" b="1" dirty="0"/>
          </a:p>
        </p:txBody>
      </p:sp>
    </p:spTree>
    <p:extLst>
      <p:ext uri="{BB962C8B-B14F-4D97-AF65-F5344CB8AC3E}">
        <p14:creationId xmlns:p14="http://schemas.microsoft.com/office/powerpoint/2010/main" val="4049549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1595718"/>
            <a:ext cx="10820400" cy="4464424"/>
          </a:xfrm>
        </p:spPr>
        <p:txBody>
          <a:bodyPr>
            <a:normAutofit/>
          </a:bodyPr>
          <a:lstStyle/>
          <a:p>
            <a:pPr marL="0" indent="0" algn="ctr">
              <a:buNone/>
            </a:pPr>
            <a:r>
              <a:rPr lang="tr-TR" sz="3600" b="1" dirty="0"/>
              <a:t>Dil, konuşma ve iletişim becerilerinin yaşa göre gelişimi </a:t>
            </a:r>
          </a:p>
          <a:p>
            <a:pPr marL="0" indent="0" algn="ctr">
              <a:buNone/>
            </a:pPr>
            <a:r>
              <a:rPr lang="nb-NO" sz="3200" b="1" dirty="0"/>
              <a:t>2-3 yaş (İlk gramer evresi)</a:t>
            </a:r>
            <a:endParaRPr lang="tr-TR" sz="3200" b="1" dirty="0"/>
          </a:p>
          <a:p>
            <a:pPr marL="0" indent="0" algn="ctr">
              <a:buNone/>
            </a:pPr>
            <a:endParaRPr lang="tr-TR" sz="3200" b="1" dirty="0"/>
          </a:p>
          <a:p>
            <a:r>
              <a:rPr lang="tr-TR" sz="3200" b="1" dirty="0"/>
              <a:t>Aşırı /eksik kurallaştırma ve ben merkezci konuşma olur. Sözcüklerin sonuna –yor veya –</a:t>
            </a:r>
            <a:r>
              <a:rPr lang="tr-TR" sz="3200" b="1" dirty="0" err="1"/>
              <a:t>dı</a:t>
            </a:r>
            <a:r>
              <a:rPr lang="tr-TR" sz="3200" b="1" dirty="0"/>
              <a:t> eki getirebilir.</a:t>
            </a:r>
          </a:p>
          <a:p>
            <a:r>
              <a:rPr lang="tr-TR" sz="3200" b="1" dirty="0"/>
              <a:t>Kelime hazinesi artar, cümlelerde kullanılan kelime sayısı artar.</a:t>
            </a:r>
          </a:p>
          <a:p>
            <a:pPr marL="0" indent="0">
              <a:buNone/>
            </a:pPr>
            <a:endParaRPr lang="tr-TR" sz="2400" b="1" dirty="0"/>
          </a:p>
        </p:txBody>
      </p:sp>
    </p:spTree>
    <p:extLst>
      <p:ext uri="{BB962C8B-B14F-4D97-AF65-F5344CB8AC3E}">
        <p14:creationId xmlns:p14="http://schemas.microsoft.com/office/powerpoint/2010/main" val="806247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1595718"/>
            <a:ext cx="10820400" cy="4464424"/>
          </a:xfrm>
        </p:spPr>
        <p:txBody>
          <a:bodyPr>
            <a:normAutofit/>
          </a:bodyPr>
          <a:lstStyle/>
          <a:p>
            <a:pPr marL="0" indent="0" algn="ctr">
              <a:buNone/>
            </a:pPr>
            <a:r>
              <a:rPr lang="tr-TR" sz="3600" b="1" dirty="0"/>
              <a:t>Dil, konuşma ve iletişim becerilerinin yaşa göre gelişimi </a:t>
            </a:r>
          </a:p>
          <a:p>
            <a:pPr marL="0" indent="0" algn="ctr">
              <a:buNone/>
            </a:pPr>
            <a:r>
              <a:rPr lang="it-IT" sz="3200" b="1" dirty="0"/>
              <a:t>3-6 yaş (Orta Gramer Evresi)</a:t>
            </a:r>
            <a:endParaRPr lang="tr-TR" sz="3200" b="1" dirty="0"/>
          </a:p>
          <a:p>
            <a:pPr marL="571500" indent="-571500" algn="ctr">
              <a:buAutoNum type="romanLcPeriod"/>
            </a:pPr>
            <a:endParaRPr lang="tr-TR" sz="3200" b="1" dirty="0"/>
          </a:p>
          <a:p>
            <a:pPr marL="914400" lvl="2" indent="0" algn="ctr">
              <a:buNone/>
            </a:pPr>
            <a:r>
              <a:rPr lang="tr-TR" sz="3200" b="1" dirty="0"/>
              <a:t>Dil gramerini anlar ve gramer yapısı hızla gelişir. Daha fazla kelimelerle cümleler kurabilir. Cümlede isim, fiil ve sıfat gibi yapılar öğrenilir.</a:t>
            </a:r>
            <a:endParaRPr lang="tr-TR" sz="3200" dirty="0"/>
          </a:p>
          <a:p>
            <a:pPr marL="0" indent="0">
              <a:buNone/>
            </a:pPr>
            <a:endParaRPr lang="tr-TR" sz="2400" b="1" dirty="0"/>
          </a:p>
        </p:txBody>
      </p:sp>
    </p:spTree>
    <p:extLst>
      <p:ext uri="{BB962C8B-B14F-4D97-AF65-F5344CB8AC3E}">
        <p14:creationId xmlns:p14="http://schemas.microsoft.com/office/powerpoint/2010/main" val="768870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1595718"/>
            <a:ext cx="10820400" cy="4464424"/>
          </a:xfrm>
        </p:spPr>
        <p:txBody>
          <a:bodyPr>
            <a:normAutofit/>
          </a:bodyPr>
          <a:lstStyle/>
          <a:p>
            <a:pPr marL="0" indent="0" algn="ctr">
              <a:buNone/>
            </a:pPr>
            <a:r>
              <a:rPr lang="tr-TR" sz="3600" b="1" dirty="0"/>
              <a:t>Dil, konuşma ve iletişim becerilerinin yaşa göre gelişimi </a:t>
            </a:r>
          </a:p>
          <a:p>
            <a:pPr marL="0" indent="0" algn="ctr">
              <a:buNone/>
            </a:pPr>
            <a:r>
              <a:rPr lang="it-IT" sz="3200" b="1" dirty="0"/>
              <a:t>3-6 yaş (Orta Gramer Evresi)</a:t>
            </a:r>
            <a:endParaRPr lang="tr-TR" sz="3200" b="1" dirty="0"/>
          </a:p>
          <a:p>
            <a:pPr marL="571500" indent="-571500" algn="ctr">
              <a:buAutoNum type="romanLcPeriod"/>
            </a:pPr>
            <a:endParaRPr lang="tr-TR" sz="3200" b="1" dirty="0"/>
          </a:p>
          <a:p>
            <a:pPr marL="914400" lvl="2" indent="0" algn="ctr">
              <a:buNone/>
            </a:pPr>
            <a:r>
              <a:rPr lang="tr-TR" sz="3200" b="1" dirty="0"/>
              <a:t>Detaylı ve kompleks (karmaşık) gramer yapısını anlar ve kullanabilir.</a:t>
            </a:r>
            <a:endParaRPr lang="tr-TR" sz="2400" b="1" dirty="0"/>
          </a:p>
        </p:txBody>
      </p:sp>
    </p:spTree>
    <p:extLst>
      <p:ext uri="{BB962C8B-B14F-4D97-AF65-F5344CB8AC3E}">
        <p14:creationId xmlns:p14="http://schemas.microsoft.com/office/powerpoint/2010/main" val="3084892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380565"/>
            <a:ext cx="10820400" cy="5091954"/>
          </a:xfrm>
        </p:spPr>
        <p:txBody>
          <a:bodyPr>
            <a:normAutofit/>
          </a:bodyPr>
          <a:lstStyle/>
          <a:p>
            <a:pPr marL="0" indent="0" algn="ctr">
              <a:buNone/>
            </a:pPr>
            <a:r>
              <a:rPr lang="tr-TR" sz="3600" b="1" dirty="0"/>
              <a:t>Normal İşiten Çocuklarda Yaşa Göre Bilinmesi Gereken Kelime Sayıları;</a:t>
            </a:r>
          </a:p>
          <a:p>
            <a:pPr marL="0" indent="0" algn="ctr">
              <a:buNone/>
            </a:pPr>
            <a:r>
              <a:rPr lang="tr-TR" sz="3200" b="1" dirty="0"/>
              <a:t>8 AY; 0</a:t>
            </a:r>
          </a:p>
          <a:p>
            <a:pPr marL="0" indent="0" algn="ctr">
              <a:buNone/>
            </a:pPr>
            <a:r>
              <a:rPr lang="tr-TR" sz="3200" b="1" dirty="0"/>
              <a:t>10 AY; 1</a:t>
            </a:r>
          </a:p>
          <a:p>
            <a:pPr marL="0" indent="0" algn="ctr">
              <a:buNone/>
            </a:pPr>
            <a:r>
              <a:rPr lang="tr-TR" sz="3200" b="1" dirty="0"/>
              <a:t>1 YAŞ; 13</a:t>
            </a:r>
          </a:p>
          <a:p>
            <a:pPr marL="0" indent="0" algn="ctr">
              <a:buNone/>
            </a:pPr>
            <a:r>
              <a:rPr lang="tr-TR" sz="3200" b="1" dirty="0"/>
              <a:t>1,5 YAŞ; 22</a:t>
            </a:r>
          </a:p>
          <a:p>
            <a:pPr marL="0" indent="0" algn="ctr">
              <a:buNone/>
            </a:pPr>
            <a:r>
              <a:rPr lang="tr-TR" sz="3200" b="1" dirty="0"/>
              <a:t>2 YAŞ; 200-300</a:t>
            </a:r>
          </a:p>
          <a:p>
            <a:pPr marL="0" indent="0" algn="ctr">
              <a:buNone/>
            </a:pPr>
            <a:r>
              <a:rPr lang="tr-TR" sz="3200" b="1" dirty="0"/>
              <a:t>3 YAŞ; 900</a:t>
            </a:r>
          </a:p>
          <a:p>
            <a:pPr marL="0" indent="0" algn="ctr">
              <a:buNone/>
            </a:pPr>
            <a:r>
              <a:rPr lang="tr-TR" sz="3200" b="1" dirty="0"/>
              <a:t>5 YAŞ; 2000</a:t>
            </a:r>
          </a:p>
          <a:p>
            <a:pPr marL="914400" lvl="2" indent="0" algn="ctr">
              <a:buNone/>
            </a:pPr>
            <a:endParaRPr lang="tr-TR" sz="2400" b="1" dirty="0"/>
          </a:p>
        </p:txBody>
      </p:sp>
    </p:spTree>
    <p:extLst>
      <p:ext uri="{BB962C8B-B14F-4D97-AF65-F5344CB8AC3E}">
        <p14:creationId xmlns:p14="http://schemas.microsoft.com/office/powerpoint/2010/main" val="1395554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380565"/>
            <a:ext cx="10820400" cy="5091954"/>
          </a:xfrm>
        </p:spPr>
        <p:txBody>
          <a:bodyPr>
            <a:normAutofit/>
          </a:bodyPr>
          <a:lstStyle/>
          <a:p>
            <a:pPr marL="0" indent="0" algn="ctr">
              <a:buNone/>
            </a:pPr>
            <a:r>
              <a:rPr lang="tr-TR" sz="3600" b="1" dirty="0"/>
              <a:t>	</a:t>
            </a:r>
            <a:r>
              <a:rPr lang="tr-TR" sz="3200" b="1" dirty="0"/>
              <a:t>İşitme Engelli Çocukların Dil ve Gelişimde Uğradıkları Kayıplar</a:t>
            </a:r>
          </a:p>
          <a:p>
            <a:pPr marL="0" indent="0">
              <a:buNone/>
            </a:pPr>
            <a:endParaRPr lang="tr-TR" b="1" dirty="0"/>
          </a:p>
          <a:p>
            <a:pPr marL="0" indent="0" algn="just">
              <a:buNone/>
            </a:pPr>
            <a:r>
              <a:rPr lang="tr-TR" sz="3200" b="1" dirty="0"/>
              <a:t>Kelime Hazinesi</a:t>
            </a:r>
          </a:p>
          <a:p>
            <a:pPr lvl="1" algn="just"/>
            <a:r>
              <a:rPr lang="tr-TR" sz="3200" b="1" dirty="0"/>
              <a:t>Kelime öğrenme hızı çok daha yavaşlamıştır.</a:t>
            </a:r>
            <a:endParaRPr lang="tr-TR" sz="3200" dirty="0"/>
          </a:p>
          <a:p>
            <a:pPr lvl="1" algn="just"/>
            <a:r>
              <a:rPr lang="tr-TR" sz="3200" b="1" dirty="0"/>
              <a:t>Soyut kelimelerde (mutlu, üzgün, önce, sonra, vs.) kelime öğrenme hızı somut kelimelere (Oyuncak, köpek, </a:t>
            </a:r>
            <a:r>
              <a:rPr lang="tr-TR" sz="3200" b="1" dirty="0" err="1"/>
              <a:t>ked</a:t>
            </a:r>
            <a:r>
              <a:rPr lang="tr-TR" sz="3200" b="1" dirty="0"/>
              <a:t>, vs.) göre daha yavaştır.</a:t>
            </a:r>
            <a:endParaRPr lang="tr-TR" sz="3200" dirty="0"/>
          </a:p>
          <a:p>
            <a:pPr lvl="1" algn="just"/>
            <a:r>
              <a:rPr lang="tr-TR" sz="3200" b="1" dirty="0"/>
              <a:t>Birden çok anlamı olan kelimeleri anlamlandırmakta zorlanmaktadırlar.</a:t>
            </a:r>
            <a:endParaRPr lang="tr-TR" sz="3200" dirty="0"/>
          </a:p>
          <a:p>
            <a:pPr marL="0" indent="0">
              <a:buNone/>
            </a:pPr>
            <a:endParaRPr lang="tr-TR" sz="2400" b="1" dirty="0"/>
          </a:p>
        </p:txBody>
      </p:sp>
    </p:spTree>
    <p:extLst>
      <p:ext uri="{BB962C8B-B14F-4D97-AF65-F5344CB8AC3E}">
        <p14:creationId xmlns:p14="http://schemas.microsoft.com/office/powerpoint/2010/main" val="3029225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380565"/>
            <a:ext cx="10820400" cy="5091954"/>
          </a:xfrm>
        </p:spPr>
        <p:txBody>
          <a:bodyPr>
            <a:normAutofit/>
          </a:bodyPr>
          <a:lstStyle/>
          <a:p>
            <a:pPr marL="0" indent="0" algn="ctr">
              <a:buNone/>
            </a:pPr>
            <a:r>
              <a:rPr lang="tr-TR" sz="3600" b="1" dirty="0"/>
              <a:t>	</a:t>
            </a:r>
            <a:r>
              <a:rPr lang="tr-TR" sz="2800" b="1" dirty="0"/>
              <a:t>İşitme Engelli Çocukların Dil ve Gelişimde Uğradıkları Kayıplar</a:t>
            </a:r>
          </a:p>
          <a:p>
            <a:pPr marL="0" indent="0">
              <a:buNone/>
            </a:pPr>
            <a:endParaRPr lang="tr-TR" b="1" dirty="0"/>
          </a:p>
          <a:p>
            <a:pPr marL="0" indent="0">
              <a:buNone/>
            </a:pPr>
            <a:r>
              <a:rPr lang="tr-TR" sz="3200" b="1" dirty="0"/>
              <a:t>İşitme</a:t>
            </a:r>
          </a:p>
          <a:p>
            <a:r>
              <a:rPr lang="tr-TR" sz="2800" b="1" dirty="0"/>
              <a:t>Yüksek frekanslı harfleri duymakta daha zordur. Bu yüksek frekanslı harfler Türkçede oldukça sık kullanılmaktadır. Bu harfler; </a:t>
            </a:r>
            <a:r>
              <a:rPr lang="tr-TR" sz="2800" b="1" dirty="0" err="1"/>
              <a:t>s,ş,f,t’dir</a:t>
            </a:r>
            <a:r>
              <a:rPr lang="tr-TR" sz="2800" b="1" dirty="0"/>
              <a:t>. Bu nedenle bu harflerin mevcut olduğu kelimelerden konuşurken kaçınırlar.</a:t>
            </a:r>
          </a:p>
          <a:p>
            <a:r>
              <a:rPr lang="tr-TR" sz="2800" b="1" dirty="0"/>
              <a:t>Kendi konuşmalarını duymakta da zorluk çektiklerinden konuşma ritimleri bozuk olur. Ayrıca ses şiddetini aynı tutmakta güçlük çekerler. </a:t>
            </a:r>
          </a:p>
          <a:p>
            <a:endParaRPr lang="tr-TR" sz="2400" b="1" dirty="0"/>
          </a:p>
        </p:txBody>
      </p:sp>
    </p:spTree>
    <p:extLst>
      <p:ext uri="{BB962C8B-B14F-4D97-AF65-F5344CB8AC3E}">
        <p14:creationId xmlns:p14="http://schemas.microsoft.com/office/powerpoint/2010/main" val="2940482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380565"/>
            <a:ext cx="10820400" cy="5091954"/>
          </a:xfrm>
        </p:spPr>
        <p:txBody>
          <a:bodyPr>
            <a:normAutofit/>
          </a:bodyPr>
          <a:lstStyle/>
          <a:p>
            <a:pPr marL="0" indent="0" algn="ctr">
              <a:buNone/>
            </a:pPr>
            <a:r>
              <a:rPr lang="tr-TR" sz="3600" b="1" dirty="0"/>
              <a:t>	</a:t>
            </a:r>
            <a:r>
              <a:rPr lang="tr-TR" sz="2800" b="1" dirty="0"/>
              <a:t>İşitme Engelli Çocukların Dil ve Gelişimde Uğradıkları Kayıplar</a:t>
            </a:r>
          </a:p>
          <a:p>
            <a:pPr marL="0" indent="0">
              <a:buNone/>
            </a:pPr>
            <a:endParaRPr lang="tr-TR" b="1" dirty="0"/>
          </a:p>
          <a:p>
            <a:pPr marL="0" lvl="0" indent="0">
              <a:buNone/>
            </a:pPr>
            <a:r>
              <a:rPr lang="tr-TR" sz="2800" b="1" dirty="0"/>
              <a:t>Öğrenme-Bilişsel Beceriler</a:t>
            </a:r>
          </a:p>
          <a:p>
            <a:pPr marL="0" lvl="0" indent="0">
              <a:buNone/>
            </a:pPr>
            <a:endParaRPr lang="tr-TR" sz="2800" dirty="0"/>
          </a:p>
          <a:p>
            <a:pPr lvl="1" algn="just"/>
            <a:r>
              <a:rPr lang="tr-TR" sz="2800" b="1" dirty="0"/>
              <a:t>Zekâ düzeyine göre öğrenme becerileri farklılık gösterse de zeka gelişimi ile duyma yeteneği alakalıdır. İşitmenin olmaması zekâ gelişimini de bozmaktadır. Yine de bu konuda söylenebilecek tek şey bu çocukların ortalama öğrenme becerilerinin normal işiten gruptaki çocuklardan geride olduğudur.</a:t>
            </a:r>
            <a:endParaRPr lang="tr-TR" sz="2800" dirty="0"/>
          </a:p>
          <a:p>
            <a:endParaRPr lang="tr-TR" sz="2400" b="1" dirty="0"/>
          </a:p>
        </p:txBody>
      </p:sp>
    </p:spTree>
    <p:extLst>
      <p:ext uri="{BB962C8B-B14F-4D97-AF65-F5344CB8AC3E}">
        <p14:creationId xmlns:p14="http://schemas.microsoft.com/office/powerpoint/2010/main" val="1715941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4823013"/>
          </a:xfrm>
        </p:spPr>
        <p:txBody>
          <a:bodyPr>
            <a:normAutofit/>
          </a:bodyPr>
          <a:lstStyle/>
          <a:p>
            <a:pPr marL="0" indent="0" algn="ctr">
              <a:buNone/>
            </a:pPr>
            <a:r>
              <a:rPr lang="tr-TR" sz="3600" b="1" dirty="0"/>
              <a:t>	</a:t>
            </a:r>
            <a:r>
              <a:rPr lang="tr-TR" sz="2800" b="1" dirty="0"/>
              <a:t>İşitme Engelli Çocukların Dil ve Gelişimde Uğradıkları Kayıplar</a:t>
            </a:r>
          </a:p>
          <a:p>
            <a:pPr marL="0" indent="0">
              <a:buNone/>
            </a:pPr>
            <a:endParaRPr lang="tr-TR" b="1" dirty="0"/>
          </a:p>
          <a:p>
            <a:pPr marL="0" lvl="0" indent="0">
              <a:buNone/>
            </a:pPr>
            <a:r>
              <a:rPr lang="tr-TR" sz="3200" b="1" dirty="0"/>
              <a:t>Akademik Başarı</a:t>
            </a:r>
          </a:p>
          <a:p>
            <a:pPr marL="0" lvl="0" indent="0">
              <a:buNone/>
            </a:pPr>
            <a:endParaRPr lang="tr-TR" sz="3200" b="1" dirty="0"/>
          </a:p>
          <a:p>
            <a:r>
              <a:rPr lang="tr-TR" sz="3200" b="1" dirty="0"/>
              <a:t>Kelime hazneleri daha dar olduğundan okuma becerileri ve buna bağlı olarak matematiksel yetenekleri daha geridedir.</a:t>
            </a:r>
          </a:p>
          <a:p>
            <a:endParaRPr lang="tr-TR" sz="2400" b="1" dirty="0"/>
          </a:p>
        </p:txBody>
      </p:sp>
    </p:spTree>
    <p:extLst>
      <p:ext uri="{BB962C8B-B14F-4D97-AF65-F5344CB8AC3E}">
        <p14:creationId xmlns:p14="http://schemas.microsoft.com/office/powerpoint/2010/main" val="2222343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4823013"/>
          </a:xfrm>
        </p:spPr>
        <p:txBody>
          <a:bodyPr>
            <a:normAutofit/>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buFont typeface="Courier New" panose="02070309020205020404" pitchFamily="49" charset="0"/>
              <a:buChar char="o"/>
            </a:pPr>
            <a:r>
              <a:rPr lang="tr-TR" sz="2600" b="1" dirty="0" err="1"/>
              <a:t>Psikososyal</a:t>
            </a:r>
            <a:r>
              <a:rPr lang="tr-TR" sz="2600" b="1" dirty="0"/>
              <a:t> beceriler de IQ gelişimi ile birebir orantılı sürdürülmektedir. IQ puanı yüksek kişilerin dil becerileri de aynı ölçüde gelişmekte bu da sosyal ve psikolojik başarıyı etkilemektedir. Yukarıda da belirtildiği gibi işitme engelli olmak IQ gelişimine de ket vurmaktadır.</a:t>
            </a:r>
            <a:endParaRPr lang="tr-TR" sz="2600" dirty="0"/>
          </a:p>
          <a:p>
            <a:endParaRPr lang="tr-TR" sz="2400" b="1" dirty="0"/>
          </a:p>
        </p:txBody>
      </p:sp>
    </p:spTree>
    <p:extLst>
      <p:ext uri="{BB962C8B-B14F-4D97-AF65-F5344CB8AC3E}">
        <p14:creationId xmlns:p14="http://schemas.microsoft.com/office/powerpoint/2010/main" val="314768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5400" i="1" dirty="0">
                <a:solidFill>
                  <a:prstClr val="black"/>
                </a:solidFill>
              </a:rPr>
              <a:t>Pediatrik </a:t>
            </a:r>
            <a:r>
              <a:rPr lang="tr-TR" sz="5400" i="1" dirty="0" err="1">
                <a:solidFill>
                  <a:prstClr val="black"/>
                </a:solidFill>
              </a:rPr>
              <a:t>Odyoloji</a:t>
            </a:r>
            <a:endParaRPr lang="tr-TR" dirty="0"/>
          </a:p>
        </p:txBody>
      </p:sp>
      <p:sp>
        <p:nvSpPr>
          <p:cNvPr id="3" name="İçerik Yer Tutucusu 2"/>
          <p:cNvSpPr>
            <a:spLocks noGrp="1"/>
          </p:cNvSpPr>
          <p:nvPr>
            <p:ph idx="1"/>
          </p:nvPr>
        </p:nvSpPr>
        <p:spPr>
          <a:xfrm>
            <a:off x="685800" y="3783106"/>
            <a:ext cx="10820400" cy="2435579"/>
          </a:xfrm>
        </p:spPr>
        <p:txBody>
          <a:bodyPr/>
          <a:lstStyle/>
          <a:p>
            <a:pPr marL="0" indent="0" algn="ctr">
              <a:buNone/>
            </a:pPr>
            <a:r>
              <a:rPr lang="tr-TR" sz="3600" b="1" dirty="0"/>
              <a:t>ÇOCUKLARDA SENSORİNÖRAL İŞİTME KAYBI YAPAN HASTALIKLAR</a:t>
            </a:r>
            <a:endParaRPr lang="tr-TR" sz="3600" dirty="0"/>
          </a:p>
          <a:p>
            <a:endParaRPr lang="tr-TR" dirty="0"/>
          </a:p>
        </p:txBody>
      </p:sp>
    </p:spTree>
    <p:extLst>
      <p:ext uri="{BB962C8B-B14F-4D97-AF65-F5344CB8AC3E}">
        <p14:creationId xmlns:p14="http://schemas.microsoft.com/office/powerpoint/2010/main" val="3749571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4823013"/>
          </a:xfrm>
        </p:spPr>
        <p:txBody>
          <a:bodyPr>
            <a:normAutofit/>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buFont typeface="Courier New" panose="02070309020205020404" pitchFamily="49" charset="0"/>
              <a:buChar char="o"/>
            </a:pPr>
            <a:r>
              <a:rPr lang="tr-TR" sz="2400" b="1" dirty="0"/>
              <a:t>İşitme engelli çocuklar ve yetişkinlerin </a:t>
            </a:r>
            <a:r>
              <a:rPr lang="tr-TR" sz="2400" b="1" dirty="0" err="1"/>
              <a:t>psikososyal</a:t>
            </a:r>
            <a:r>
              <a:rPr lang="tr-TR" sz="2400" b="1" dirty="0"/>
              <a:t> fonksiyonlarıyla ilgili birçok araştırma yapılmıştır. İşitme kaybının dil becerileri üzerindeki yıkıcı etkisi ve iletişim kurmaktaki zorlukları yüzünden işitme engelli çocuğun veya yetişkinin bu engelinden dolayı gelişim alanlarının herhangi birinden veya birkaçından olumsuz yönde etkilenmesi kaçınılmaz görünür.</a:t>
            </a:r>
          </a:p>
        </p:txBody>
      </p:sp>
    </p:spTree>
    <p:extLst>
      <p:ext uri="{BB962C8B-B14F-4D97-AF65-F5344CB8AC3E}">
        <p14:creationId xmlns:p14="http://schemas.microsoft.com/office/powerpoint/2010/main" val="4008633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4823013"/>
          </a:xfrm>
        </p:spPr>
        <p:txBody>
          <a:bodyPr>
            <a:normAutofit/>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buFont typeface="Courier New" panose="02070309020205020404" pitchFamily="49" charset="0"/>
              <a:buChar char="o"/>
            </a:pPr>
            <a:r>
              <a:rPr lang="tr-TR" sz="2400" b="1" dirty="0"/>
              <a:t>Bir bebeğin öncelikli ve en önemli ihtiyaçlarından biri güven duygusudur. Ama bu ihtiyaç işitme engelli bir bebekte bunu sağlamak çok kolay olmaz; en iyi ihtimalle işitme engeli biliniyorsa farklı yollarla bu güven sağlanmaya çalışılır. Ama çıngırağıyla oynarken çıkan sesi duymaması veya bir şeyden korkup telaşlandığında annesinin rahatlatıcı sesini duyamamasını başka hiçbir yol telafi edemez.</a:t>
            </a:r>
          </a:p>
        </p:txBody>
      </p:sp>
    </p:spTree>
    <p:extLst>
      <p:ext uri="{BB962C8B-B14F-4D97-AF65-F5344CB8AC3E}">
        <p14:creationId xmlns:p14="http://schemas.microsoft.com/office/powerpoint/2010/main" val="1844313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4823013"/>
          </a:xfrm>
        </p:spPr>
        <p:txBody>
          <a:bodyPr>
            <a:normAutofit/>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buFont typeface="Courier New" panose="02070309020205020404" pitchFamily="49" charset="0"/>
              <a:buChar char="o"/>
            </a:pPr>
            <a:r>
              <a:rPr lang="tr-TR" sz="2400" b="1" dirty="0"/>
              <a:t>Okul çağına gelen işitme engelli bir çocuğun karşılaşacağı en büyük iki problem eğitimine nasıl başlayacağı ve devam edeceği ile normal işiten yaşıtlarıyla entegrasyonudur. Sınıftaki öğretmen müfredatı uygularken engelli çocuğun bu hıza ayak uydurup uyduramayacağı, sınıftaki diğer çocukların işitme engelli arkadaşlarına tepkisinin nasıl olacağı büyük birer problemdir.</a:t>
            </a:r>
          </a:p>
        </p:txBody>
      </p:sp>
    </p:spTree>
    <p:extLst>
      <p:ext uri="{BB962C8B-B14F-4D97-AF65-F5344CB8AC3E}">
        <p14:creationId xmlns:p14="http://schemas.microsoft.com/office/powerpoint/2010/main" val="3540868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4823013"/>
          </a:xfrm>
        </p:spPr>
        <p:txBody>
          <a:bodyPr>
            <a:normAutofit/>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buFont typeface="Courier New" panose="02070309020205020404" pitchFamily="49" charset="0"/>
              <a:buChar char="o"/>
            </a:pPr>
            <a:r>
              <a:rPr lang="tr-TR" sz="2400" b="1" dirty="0"/>
              <a:t>Ergenlik dönemine gelince işler biraz daha karışabilir. Ergenlik hiçbir zaman kolay bir dönem olmamıştır. Hele de işitme engelli, konuşamayan ya da yeterli dil becerilerine sahip olmayan bir çocuk için bu geçiş dönemini atlatmak daha sıkıntılı olacaktır. Okulu bırakma oranı bu dönemde işitme engelli çocuklarda daha sık görülür. Ayrıca işitme engelli </a:t>
            </a:r>
            <a:r>
              <a:rPr lang="tr-TR" sz="2400" b="1" dirty="0" err="1"/>
              <a:t>adölesanlarda</a:t>
            </a:r>
            <a:r>
              <a:rPr lang="tr-TR" sz="2400" b="1" dirty="0"/>
              <a:t> bu dönemde sadece sosyal, duygusal, </a:t>
            </a:r>
            <a:r>
              <a:rPr lang="tr-TR" sz="2400" b="1" dirty="0" err="1"/>
              <a:t>linguistik</a:t>
            </a:r>
            <a:r>
              <a:rPr lang="tr-TR" sz="2400" b="1" dirty="0"/>
              <a:t> veya eğitsel problemler değil ses problemleri de görülebilir.</a:t>
            </a:r>
          </a:p>
        </p:txBody>
      </p:sp>
    </p:spTree>
    <p:extLst>
      <p:ext uri="{BB962C8B-B14F-4D97-AF65-F5344CB8AC3E}">
        <p14:creationId xmlns:p14="http://schemas.microsoft.com/office/powerpoint/2010/main" val="966629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4823013"/>
          </a:xfrm>
        </p:spPr>
        <p:txBody>
          <a:bodyPr>
            <a:normAutofit fontScale="85000" lnSpcReduction="10000"/>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lgn="just">
              <a:buFont typeface="Courier New" panose="02070309020205020404" pitchFamily="49" charset="0"/>
              <a:buChar char="o"/>
            </a:pPr>
            <a:r>
              <a:rPr lang="tr-TR" sz="2800" b="1" dirty="0"/>
              <a:t>İşitme kaybının çocukların kognitif, </a:t>
            </a:r>
            <a:r>
              <a:rPr lang="tr-TR" sz="2800" b="1" dirty="0" err="1"/>
              <a:t>linguistik</a:t>
            </a:r>
            <a:r>
              <a:rPr lang="tr-TR" sz="2800" b="1" dirty="0"/>
              <a:t> ve eğitimsel gelişimlerine olan etkileri geçmiş yıllarda kapsamlı şekilde araştırılmıştır. Bu araştırmalar sonucunda işitme engelinin sosyokültürel görünümü daha zor anlaşılır olmuştur. Çünkü işitme kaybının sosyal sonuçları, medikal etkilerinden daha ağır basmaktadır. Araştırmaların belirttiğine göre, işitme engelini daha iyi anlayabilmek için olaya fiziksel bir engelden çok sosyal bir dezavantaj olarak bakmak gerektiğidir. (</a:t>
            </a:r>
            <a:r>
              <a:rPr lang="tr-TR" sz="2800" b="1" dirty="0" err="1"/>
              <a:t>Jamieson</a:t>
            </a:r>
            <a:r>
              <a:rPr lang="tr-TR" sz="2800" b="1" dirty="0"/>
              <a:t>, 1994). İşitme engelli çocuklar, cihaz veya </a:t>
            </a:r>
            <a:r>
              <a:rPr lang="tr-TR" sz="2800" b="1" dirty="0" err="1"/>
              <a:t>implant</a:t>
            </a:r>
            <a:r>
              <a:rPr lang="tr-TR" sz="2800" b="1" dirty="0"/>
              <a:t> taktıkları için ebeveynleri, yaşıtları ve diğer yetişkinler tarafından “işiten dünyada içindeki yabancılar” olarak görülürler.</a:t>
            </a:r>
          </a:p>
        </p:txBody>
      </p:sp>
    </p:spTree>
    <p:extLst>
      <p:ext uri="{BB962C8B-B14F-4D97-AF65-F5344CB8AC3E}">
        <p14:creationId xmlns:p14="http://schemas.microsoft.com/office/powerpoint/2010/main" val="3718156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4823013"/>
          </a:xfrm>
        </p:spPr>
        <p:txBody>
          <a:bodyPr>
            <a:normAutofit fontScale="92500" lnSpcReduction="20000"/>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lgn="just">
              <a:buFont typeface="Courier New" panose="02070309020205020404" pitchFamily="49" charset="0"/>
              <a:buChar char="o"/>
            </a:pPr>
            <a:r>
              <a:rPr lang="tr-TR" sz="2800" b="1" dirty="0"/>
              <a:t>Yapılan çalışmalar, işitme cihazı ne kadar görünür olmasa da cihaz takan kişinin diğer alanlarda da damgalandığını göstermiştir. Bu alanların içine zeka, kişilik veya sosyal beceriler de dahil olabilir ama rahatsızlık veren durum, işitme cihazı kullanıcısının sosyal, sosyoekonomik statü ve başarısının olumsuz düşüncelerle etkilenmesidir. </a:t>
            </a:r>
            <a:r>
              <a:rPr lang="tr-TR" sz="2800" b="1" dirty="0" err="1"/>
              <a:t>Tate</a:t>
            </a:r>
            <a:r>
              <a:rPr lang="tr-TR" sz="2800" b="1" dirty="0"/>
              <a:t> (1994) birçok insanın daha az fark edilir cihazlar takmayı tercih ettiğini belirtmiştir. Buna ek olarak </a:t>
            </a:r>
            <a:r>
              <a:rPr lang="tr-TR" sz="2800" b="1" dirty="0" err="1"/>
              <a:t>Brooks</a:t>
            </a:r>
            <a:r>
              <a:rPr lang="tr-TR" sz="2800" b="1" dirty="0"/>
              <a:t> (1989)’da daha küçük kulak arkası cihazların diğer insanlar tarafından daha kabullenilir olduğunu, bundan dolayı cihazı takan kişinin daha az damgalandığını vurgulamıştır.</a:t>
            </a:r>
          </a:p>
        </p:txBody>
      </p:sp>
    </p:spTree>
    <p:extLst>
      <p:ext uri="{BB962C8B-B14F-4D97-AF65-F5344CB8AC3E}">
        <p14:creationId xmlns:p14="http://schemas.microsoft.com/office/powerpoint/2010/main" val="2857326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4823013"/>
          </a:xfrm>
        </p:spPr>
        <p:txBody>
          <a:bodyPr>
            <a:normAutofit lnSpcReduction="10000"/>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lgn="just">
              <a:buFont typeface="Courier New" panose="02070309020205020404" pitchFamily="49" charset="0"/>
              <a:buChar char="o"/>
            </a:pPr>
            <a:r>
              <a:rPr lang="tr-TR" sz="2800" b="1" dirty="0"/>
              <a:t>Gözlük camlarının aksine, işitme cihazları takan kişi için daha ağır bir damgalamadır (Goffman,1963; </a:t>
            </a:r>
            <a:r>
              <a:rPr lang="tr-TR" sz="2800" b="1" dirty="0" err="1"/>
              <a:t>Danhauer</a:t>
            </a:r>
            <a:r>
              <a:rPr lang="tr-TR" sz="2800" b="1" dirty="0"/>
              <a:t> et el., 1985). </a:t>
            </a:r>
            <a:r>
              <a:rPr lang="tr-TR" sz="2800" b="1" dirty="0" err="1"/>
              <a:t>Tate</a:t>
            </a:r>
            <a:r>
              <a:rPr lang="tr-TR" sz="2800" b="1" dirty="0"/>
              <a:t> (1994) ye göre işitme cihazı takan işitme engelli bireyler, </a:t>
            </a:r>
            <a:r>
              <a:rPr lang="tr-TR" sz="2800" b="1" dirty="0" err="1"/>
              <a:t>asosyalize</a:t>
            </a:r>
            <a:r>
              <a:rPr lang="tr-TR" sz="2800" b="1" dirty="0"/>
              <a:t> iletişim problemleri yüzünden genellikle zekâ problemi varmış gibi davranılırlar. </a:t>
            </a:r>
            <a:r>
              <a:rPr lang="tr-TR" sz="2800" b="1" dirty="0" err="1"/>
              <a:t>Ross</a:t>
            </a:r>
            <a:r>
              <a:rPr lang="tr-TR" sz="2800" b="1" dirty="0"/>
              <a:t> (1996) işitme engelli çocukların toplumdaki diğer normal çocuklardan farklı görünmesine sebep olarak işitme cihazlarını göstermiştir.</a:t>
            </a:r>
          </a:p>
        </p:txBody>
      </p:sp>
    </p:spTree>
    <p:extLst>
      <p:ext uri="{BB962C8B-B14F-4D97-AF65-F5344CB8AC3E}">
        <p14:creationId xmlns:p14="http://schemas.microsoft.com/office/powerpoint/2010/main" val="79556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4823013"/>
          </a:xfrm>
        </p:spPr>
        <p:txBody>
          <a:bodyPr>
            <a:normAutofit fontScale="85000" lnSpcReduction="10000"/>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lgn="just">
              <a:buFont typeface="Courier New" panose="02070309020205020404" pitchFamily="49" charset="0"/>
              <a:buChar char="o"/>
            </a:pPr>
            <a:r>
              <a:rPr lang="tr-TR" sz="2800" b="1" dirty="0"/>
              <a:t>İşitme engelli popülasyon, her ne kadar toplumda çok göze batan aykırı bir grup olmasa da çok hafiften çok ileri dereceye kadar kaybı olanlarda sınırlı bir entelektüel kapasite mevcuttur. İşitme cihazının dışsal görünümü “aptal değil, işitme engelli” sloganını yansıtsa da işitme cihazının faydalı kullanımı diğer insanların bakış açısıyla orantılıdır. </a:t>
            </a:r>
            <a:r>
              <a:rPr lang="tr-TR" sz="2800" b="1" dirty="0" err="1"/>
              <a:t>Brooks</a:t>
            </a:r>
            <a:r>
              <a:rPr lang="tr-TR" sz="2800" b="1" dirty="0"/>
              <a:t> (1989), yetişkinlerin işitme cihazı kullanımının başarı oranının, işitme engeline ve işitme cihazlarına bakış açısına bağlı olduğunu belirtmiştir. </a:t>
            </a:r>
            <a:r>
              <a:rPr lang="tr-TR" sz="2800" b="1" dirty="0" err="1"/>
              <a:t>Motivasyonel</a:t>
            </a:r>
            <a:r>
              <a:rPr lang="tr-TR" sz="2800" b="1" dirty="0"/>
              <a:t> faktörler, </a:t>
            </a:r>
            <a:r>
              <a:rPr lang="tr-TR" sz="2800" b="1" dirty="0" err="1"/>
              <a:t>odyolojik</a:t>
            </a:r>
            <a:r>
              <a:rPr lang="tr-TR" sz="2800" b="1" dirty="0"/>
              <a:t> faktörler kadar önemlidir. İşitme engelli birey </a:t>
            </a:r>
            <a:r>
              <a:rPr lang="tr-TR" sz="2800" b="1" dirty="0" err="1"/>
              <a:t>cihazlanmadan</a:t>
            </a:r>
            <a:r>
              <a:rPr lang="tr-TR" sz="2800" b="1" dirty="0"/>
              <a:t> önce cihaz kullanımının önemini ve cihaza olan ihtiyacını fark etmelidir.</a:t>
            </a:r>
          </a:p>
        </p:txBody>
      </p:sp>
    </p:spTree>
    <p:extLst>
      <p:ext uri="{BB962C8B-B14F-4D97-AF65-F5344CB8AC3E}">
        <p14:creationId xmlns:p14="http://schemas.microsoft.com/office/powerpoint/2010/main" val="3688929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4823013"/>
          </a:xfrm>
        </p:spPr>
        <p:txBody>
          <a:bodyPr>
            <a:normAutofit/>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lgn="just">
              <a:buFont typeface="Courier New" panose="02070309020205020404" pitchFamily="49" charset="0"/>
              <a:buChar char="o"/>
            </a:pPr>
            <a:r>
              <a:rPr lang="tr-TR" sz="2800" b="1" dirty="0"/>
              <a:t>Binaural işitme kaybında takılan iki cihaz, normal popülasyonun yanı sıra işitme engelli popülasyonda bile iki kat engel olarak algılanır.</a:t>
            </a:r>
          </a:p>
        </p:txBody>
      </p:sp>
    </p:spTree>
    <p:extLst>
      <p:ext uri="{BB962C8B-B14F-4D97-AF65-F5344CB8AC3E}">
        <p14:creationId xmlns:p14="http://schemas.microsoft.com/office/powerpoint/2010/main" val="3437330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4823013"/>
          </a:xfrm>
        </p:spPr>
        <p:txBody>
          <a:bodyPr>
            <a:normAutofit/>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lgn="just">
              <a:buFont typeface="Courier New" panose="02070309020205020404" pitchFamily="49" charset="0"/>
              <a:buChar char="o"/>
            </a:pPr>
            <a:r>
              <a:rPr lang="tr-TR" sz="2800" b="1" dirty="0"/>
              <a:t>İşitme cihazlarının </a:t>
            </a:r>
            <a:r>
              <a:rPr lang="tr-TR" sz="2800" b="1" dirty="0" err="1"/>
              <a:t>kabullenilebilirliğini</a:t>
            </a:r>
            <a:r>
              <a:rPr lang="tr-TR" sz="2800" b="1" dirty="0"/>
              <a:t> arttırma çalışmaları, akustik özellikleri geliştirme yanında çalışılan bir durumdur. Hem çocuklarla hem de yetişkinlerle çalışan birçok </a:t>
            </a:r>
            <a:r>
              <a:rPr lang="tr-TR" sz="2800" b="1" dirty="0" err="1"/>
              <a:t>odyolog</a:t>
            </a:r>
            <a:r>
              <a:rPr lang="tr-TR" sz="2800" b="1" dirty="0"/>
              <a:t> cihazın küçültülmesinin önemini fark etmişlerdir (</a:t>
            </a:r>
            <a:r>
              <a:rPr lang="tr-TR" sz="2800" b="1" dirty="0" err="1"/>
              <a:t>Danhauer</a:t>
            </a:r>
            <a:r>
              <a:rPr lang="tr-TR" sz="2800" b="1" dirty="0"/>
              <a:t> et al., 1980; </a:t>
            </a:r>
            <a:r>
              <a:rPr lang="tr-TR" sz="2800" b="1" dirty="0" err="1"/>
              <a:t>Brooks</a:t>
            </a:r>
            <a:r>
              <a:rPr lang="tr-TR" sz="2800" b="1" dirty="0"/>
              <a:t>, 1989; Smith, 1997; </a:t>
            </a:r>
            <a:r>
              <a:rPr lang="tr-TR" sz="2800" b="1" dirty="0" err="1"/>
              <a:t>Green</a:t>
            </a:r>
            <a:r>
              <a:rPr lang="tr-TR" sz="2800" b="1" dirty="0"/>
              <a:t>, 1999).</a:t>
            </a:r>
          </a:p>
        </p:txBody>
      </p:sp>
    </p:spTree>
    <p:extLst>
      <p:ext uri="{BB962C8B-B14F-4D97-AF65-F5344CB8AC3E}">
        <p14:creationId xmlns:p14="http://schemas.microsoft.com/office/powerpoint/2010/main" val="911921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519953"/>
            <a:ext cx="8610600" cy="1537448"/>
          </a:xfrm>
        </p:spPr>
        <p:txBody>
          <a:bodyPr>
            <a:normAutofit fontScale="90000"/>
          </a:bodyPr>
          <a:lstStyle/>
          <a:p>
            <a:pPr algn="ctr"/>
            <a:r>
              <a:rPr lang="tr-TR" b="1" dirty="0"/>
              <a:t>BEBEK VE ÇOCUKLARDA İŞİTME KAYIPLARININ ETKİLERİ</a:t>
            </a:r>
            <a:br>
              <a:rPr lang="tr-TR" dirty="0"/>
            </a:br>
            <a:endParaRPr lang="tr-TR" dirty="0"/>
          </a:p>
        </p:txBody>
      </p:sp>
      <p:sp>
        <p:nvSpPr>
          <p:cNvPr id="3" name="İçerik Yer Tutucusu 2"/>
          <p:cNvSpPr>
            <a:spLocks noGrp="1"/>
          </p:cNvSpPr>
          <p:nvPr>
            <p:ph idx="1"/>
          </p:nvPr>
        </p:nvSpPr>
        <p:spPr>
          <a:xfrm>
            <a:off x="685800" y="3783106"/>
            <a:ext cx="10820400" cy="2435579"/>
          </a:xfrm>
        </p:spPr>
        <p:txBody>
          <a:bodyPr/>
          <a:lstStyle/>
          <a:p>
            <a:pPr marL="0" indent="0" algn="ctr">
              <a:buNone/>
            </a:pPr>
            <a:r>
              <a:rPr lang="tr-TR" dirty="0"/>
              <a:t> </a:t>
            </a:r>
            <a:r>
              <a:rPr lang="tr-TR" sz="2800" b="1" dirty="0"/>
              <a:t>İşitme duyumuzun gelişmesindeki bozukluklar ciddi bozukluklara ve devam eden hayatımızda bazı önemli alanlarda geri kalmamıza neden olmaktadır.</a:t>
            </a:r>
          </a:p>
        </p:txBody>
      </p:sp>
    </p:spTree>
    <p:extLst>
      <p:ext uri="{BB962C8B-B14F-4D97-AF65-F5344CB8AC3E}">
        <p14:creationId xmlns:p14="http://schemas.microsoft.com/office/powerpoint/2010/main" val="1936111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fontScale="85000" lnSpcReduction="20000"/>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lgn="just">
              <a:buFont typeface="Courier New" panose="02070309020205020404" pitchFamily="49" charset="0"/>
              <a:buChar char="o"/>
            </a:pPr>
            <a:r>
              <a:rPr lang="tr-TR" sz="2800" b="1" dirty="0"/>
              <a:t>Çocuklarla çalışırken ve cihaz kullanma ihtiyaçlarıyla ilgilenirken birçok ek faktör göz önünde bulundurulmalıdır. Çocuğun yaşı, cihaz seçiminde, boyut ve stil tercihinde en önemli faktördür (</a:t>
            </a:r>
            <a:r>
              <a:rPr lang="tr-TR" sz="2800" b="1" dirty="0" err="1"/>
              <a:t>Green</a:t>
            </a:r>
            <a:r>
              <a:rPr lang="tr-TR" sz="2800" b="1" dirty="0"/>
              <a:t>, 1999). Çok ileri derecede işitme kayıplı bir bebeğin kulakları veya kulak kepçeleri onun için gerekli olan eşiklere ulaşmasını sağlayan fakat büyük boyutlu bir cihazı taşımak için yeterli olmayabilir. Meraklı bir okul öncesi çocuğu, kulak arkası bir cihazı çıkarabilir, parçalarına ayırıp parçaları kaybedebilir; bu yüzden çocuk cihazının önemini farkına varana kadar vücutta taşınan bir cihaz kullanması daha uygun olacaktır. Bir okul çağı çocuğu, okuldaki diğer çocukların tepkilerinden çekindiğinden daha az görünür, daha küçük boyutlu bir cihaz kullanmayı tercih edecektir.</a:t>
            </a:r>
          </a:p>
        </p:txBody>
      </p:sp>
    </p:spTree>
    <p:extLst>
      <p:ext uri="{BB962C8B-B14F-4D97-AF65-F5344CB8AC3E}">
        <p14:creationId xmlns:p14="http://schemas.microsoft.com/office/powerpoint/2010/main" val="882364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lgn="just">
              <a:buFont typeface="Courier New" panose="02070309020205020404" pitchFamily="49" charset="0"/>
              <a:buChar char="o"/>
            </a:pPr>
            <a:r>
              <a:rPr lang="tr-TR" sz="2800" b="1" dirty="0"/>
              <a:t>Tabi ki çocuğun duygusal motivasyonundan daha önce çocuğun </a:t>
            </a:r>
            <a:r>
              <a:rPr lang="tr-TR" sz="2800" b="1" dirty="0" err="1"/>
              <a:t>odyolojik</a:t>
            </a:r>
            <a:r>
              <a:rPr lang="tr-TR" sz="2800" b="1" dirty="0"/>
              <a:t> gereksinimlerince cihazın çocuğu yararı gelir (</a:t>
            </a:r>
            <a:r>
              <a:rPr lang="tr-TR" sz="2800" b="1" dirty="0" err="1"/>
              <a:t>Dempsey</a:t>
            </a:r>
            <a:r>
              <a:rPr lang="tr-TR" sz="2800" b="1" dirty="0"/>
              <a:t>, 1994). </a:t>
            </a:r>
            <a:r>
              <a:rPr lang="tr-TR" sz="2800" b="1" dirty="0" err="1"/>
              <a:t>Ross</a:t>
            </a:r>
            <a:r>
              <a:rPr lang="tr-TR" sz="2800" b="1" dirty="0"/>
              <a:t> (1994)’un düşüncesine göre </a:t>
            </a:r>
            <a:r>
              <a:rPr lang="tr-TR" sz="2800" b="1" dirty="0" err="1"/>
              <a:t>infantlara</a:t>
            </a:r>
            <a:r>
              <a:rPr lang="tr-TR" sz="2800" b="1" dirty="0"/>
              <a:t> cihaz taktırmak çok zor değildir çünkü tüm çocuklar bir yetişkinin kontrolü altındadır. Ve çocukların psikolojik ihtiyaçları yetişkinlerinki kadar önemlidir.</a:t>
            </a:r>
          </a:p>
        </p:txBody>
      </p:sp>
    </p:spTree>
    <p:extLst>
      <p:ext uri="{BB962C8B-B14F-4D97-AF65-F5344CB8AC3E}">
        <p14:creationId xmlns:p14="http://schemas.microsoft.com/office/powerpoint/2010/main" val="1113119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lgn="just">
              <a:buFont typeface="Courier New" panose="02070309020205020404" pitchFamily="49" charset="0"/>
              <a:buChar char="o"/>
            </a:pPr>
            <a:r>
              <a:rPr lang="tr-TR" sz="2800" b="1" dirty="0" err="1"/>
              <a:t>Madell</a:t>
            </a:r>
            <a:r>
              <a:rPr lang="tr-TR" sz="2800" b="1" dirty="0"/>
              <a:t> (1990)’e göre eğer çocuğa verilecek olan cihazlar arasından seçim yapılacaksa ve iki cihaz arasında fazla bir fark yoksa (sağlayacağı yarar ve boyut açısından), çocuğun yaşı da yeterince büyükse seçim ona bırakılmalıdır. Gelişen ve değişen teknoloji benzer tip kayıplar için birçok farklı cihaz seçeneği sunmaktadır.</a:t>
            </a:r>
          </a:p>
        </p:txBody>
      </p:sp>
    </p:spTree>
    <p:extLst>
      <p:ext uri="{BB962C8B-B14F-4D97-AF65-F5344CB8AC3E}">
        <p14:creationId xmlns:p14="http://schemas.microsoft.com/office/powerpoint/2010/main" val="2080803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lgn="just">
              <a:buFont typeface="Courier New" panose="02070309020205020404" pitchFamily="49" charset="0"/>
              <a:buChar char="o"/>
            </a:pPr>
            <a:r>
              <a:rPr lang="tr-TR" sz="2800" b="1" dirty="0"/>
              <a:t>Çocuğun yaşı büyüdükçe cihazla ilgili algısı değişebilir. Ergenlik dönemine geldiklerinde çocuklar dış görünüşlerine daha çok dikkat etmeye başlarlar ve akranlarının düşünceleri ön plana çıkar. </a:t>
            </a:r>
            <a:r>
              <a:rPr lang="tr-TR" sz="2800" b="1" dirty="0" err="1"/>
              <a:t>Hogson</a:t>
            </a:r>
            <a:r>
              <a:rPr lang="tr-TR" sz="2800" b="1" dirty="0"/>
              <a:t> (1994), çocuğun sorunlarını dinlemenin ve cihazın dış görünüş açısından mümkün olduğunca az görünen bir model olmasına dikkat edilmesi gerektiğini vurgulamıştır.</a:t>
            </a:r>
          </a:p>
        </p:txBody>
      </p:sp>
    </p:spTree>
    <p:extLst>
      <p:ext uri="{BB962C8B-B14F-4D97-AF65-F5344CB8AC3E}">
        <p14:creationId xmlns:p14="http://schemas.microsoft.com/office/powerpoint/2010/main" val="3264793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lgn="just">
              <a:buFont typeface="Courier New" panose="02070309020205020404" pitchFamily="49" charset="0"/>
              <a:buChar char="o"/>
            </a:pPr>
            <a:r>
              <a:rPr lang="tr-TR" sz="2800" b="1" dirty="0"/>
              <a:t>Akranların düşünceleri, görüşleri, çocuğun akranlarıyla olan ilişkisi bu dönemde çocuğun hayatında büyük rol oynar. Amerika’da </a:t>
            </a:r>
            <a:r>
              <a:rPr lang="tr-TR" sz="2800" b="1" dirty="0" err="1"/>
              <a:t>Dengerink</a:t>
            </a:r>
            <a:r>
              <a:rPr lang="tr-TR" sz="2800" b="1" dirty="0"/>
              <a:t> ve </a:t>
            </a:r>
            <a:r>
              <a:rPr lang="tr-TR" sz="2800" b="1" dirty="0" err="1"/>
              <a:t>Porter</a:t>
            </a:r>
            <a:r>
              <a:rPr lang="tr-TR" sz="2800" b="1" dirty="0"/>
              <a:t> tarafından yapılan bir çalışmada, göze daha çok batan bir cihaz takan çocukların akranlarına karşı olumsuz davranış sergiledikleri, daha fazla görünür ve göze batan cihaz takan çocuklarda bu olumsuz tavırların daha fazla olduğunu gözlemlemişlerdir.</a:t>
            </a:r>
          </a:p>
        </p:txBody>
      </p:sp>
    </p:spTree>
    <p:extLst>
      <p:ext uri="{BB962C8B-B14F-4D97-AF65-F5344CB8AC3E}">
        <p14:creationId xmlns:p14="http://schemas.microsoft.com/office/powerpoint/2010/main" val="590486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lgn="just">
              <a:buFont typeface="Courier New" panose="02070309020205020404" pitchFamily="49" charset="0"/>
              <a:buChar char="o"/>
            </a:pPr>
            <a:r>
              <a:rPr lang="tr-TR" sz="2800" b="1" dirty="0"/>
              <a:t>Akranların düşünceleri, görüşleri, çocuğun akranlarıyla olan ilişkisi bu dönemde çocuğun hayatında büyük rol oynar. Amerika’da </a:t>
            </a:r>
            <a:r>
              <a:rPr lang="tr-TR" sz="2800" b="1" dirty="0" err="1"/>
              <a:t>Dengerink</a:t>
            </a:r>
            <a:r>
              <a:rPr lang="tr-TR" sz="2800" b="1" dirty="0"/>
              <a:t> ve </a:t>
            </a:r>
            <a:r>
              <a:rPr lang="tr-TR" sz="2800" b="1" dirty="0" err="1"/>
              <a:t>Porter</a:t>
            </a:r>
            <a:r>
              <a:rPr lang="tr-TR" sz="2800" b="1" dirty="0"/>
              <a:t> tarafından yapılan bir çalışmada, göze daha çok batan bir cihaz takan çocukların akranlarına karşı olumsuz davranış sergiledikleri, daha fazla görünür ve göze batan cihaz takan çocuklarda bu olumsuz tavırların daha fazla olduğunu gözlemlemişlerdir.</a:t>
            </a:r>
          </a:p>
        </p:txBody>
      </p:sp>
    </p:spTree>
    <p:extLst>
      <p:ext uri="{BB962C8B-B14F-4D97-AF65-F5344CB8AC3E}">
        <p14:creationId xmlns:p14="http://schemas.microsoft.com/office/powerpoint/2010/main" val="982573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fontScale="85000" lnSpcReduction="10000"/>
          </a:bodyPr>
          <a:lstStyle/>
          <a:p>
            <a:pPr marL="0" indent="0" algn="ctr">
              <a:buNone/>
            </a:pPr>
            <a:r>
              <a:rPr lang="tr-TR" sz="3600" b="1" dirty="0"/>
              <a:t>	</a:t>
            </a:r>
            <a:r>
              <a:rPr lang="tr-TR" sz="2800" b="1" dirty="0"/>
              <a:t>İşitme Engelli Çocukların Dil ve Gelişimde Uğradıkları Kayıplar</a:t>
            </a:r>
          </a:p>
          <a:p>
            <a:pPr lvl="0"/>
            <a:r>
              <a:rPr lang="tr-TR" sz="3600" b="1" dirty="0" err="1"/>
              <a:t>Psikososyal</a:t>
            </a:r>
            <a:r>
              <a:rPr lang="tr-TR" sz="3600" b="1" dirty="0"/>
              <a:t> Gelişim</a:t>
            </a:r>
            <a:endParaRPr lang="tr-TR" sz="3600" dirty="0"/>
          </a:p>
          <a:p>
            <a:endParaRPr lang="tr-TR" sz="2400" b="1" dirty="0"/>
          </a:p>
          <a:p>
            <a:pPr lvl="1" algn="just">
              <a:buFont typeface="Courier New" panose="02070309020205020404" pitchFamily="49" charset="0"/>
              <a:buChar char="o"/>
            </a:pPr>
            <a:r>
              <a:rPr lang="tr-TR" sz="2800" b="1" dirty="0"/>
              <a:t>Dış görünüşünden utanç duyan çocuk, etrafındakilere negatif reaksiyon gösterir. Bu reaksiyonu en aza indirmek, çocuğun işitme engelinden utanmamasını ve engeliyle yaşamasını öğrenmesini sağlamakla olabilir. Bu yüzden </a:t>
            </a:r>
            <a:r>
              <a:rPr lang="tr-TR" sz="2800" b="1" dirty="0" err="1"/>
              <a:t>Silverman</a:t>
            </a:r>
            <a:r>
              <a:rPr lang="tr-TR" sz="2800" b="1" dirty="0"/>
              <a:t> ve </a:t>
            </a:r>
            <a:r>
              <a:rPr lang="tr-TR" sz="2800" b="1" dirty="0" err="1"/>
              <a:t>Klees</a:t>
            </a:r>
            <a:r>
              <a:rPr lang="tr-TR" sz="2800" b="1" dirty="0"/>
              <a:t> kullanılabilecek en küçük cihazı kullanmayı önermişlerdir. Fakat daha sonra yine </a:t>
            </a:r>
            <a:r>
              <a:rPr lang="tr-TR" sz="2800" b="1" dirty="0" err="1"/>
              <a:t>Silverman</a:t>
            </a:r>
            <a:r>
              <a:rPr lang="tr-TR" sz="2800" b="1" dirty="0"/>
              <a:t> ve </a:t>
            </a:r>
            <a:r>
              <a:rPr lang="tr-TR" sz="2800" b="1" dirty="0" err="1"/>
              <a:t>Largin</a:t>
            </a:r>
            <a:r>
              <a:rPr lang="tr-TR" sz="2800" b="1" dirty="0"/>
              <a:t> (1993)’in yaptığı bir çalışma, çocuğun negatif reaksiyonunu sadece cihazın boyutuyla değil, arkadaşlarının bakış açısıyla da orantılı olduğunu göstermiştir. Bunun sebebi belki de geçen yılların ve özel eğitime ihtiyaç duyan çocukların kaynaştırma eğitiminin normal çocuklara engelli arkadaşlarını daha kolay kabullenip daha toleranslı olmayı öğretmesi olabilir.</a:t>
            </a:r>
          </a:p>
        </p:txBody>
      </p:sp>
    </p:spTree>
    <p:extLst>
      <p:ext uri="{BB962C8B-B14F-4D97-AF65-F5344CB8AC3E}">
        <p14:creationId xmlns:p14="http://schemas.microsoft.com/office/powerpoint/2010/main" val="2145451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İşitme Kaybının Oluştuğu Zaman Göre Sınıflanması</a:t>
            </a:r>
            <a:br>
              <a:rPr lang="tr-TR"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tr-TR" sz="3600" b="1" dirty="0"/>
              <a:t>	Prelingual Dönem</a:t>
            </a:r>
            <a:endParaRPr lang="tr-TR" sz="2800" b="1" dirty="0"/>
          </a:p>
          <a:p>
            <a:pPr algn="just"/>
            <a:r>
              <a:rPr lang="tr-TR" sz="2800" b="1" dirty="0"/>
              <a:t>0-2 yaşta henüz konuşma becerisi kazanılmadan işitme kaybı gelişmiştir. </a:t>
            </a:r>
          </a:p>
          <a:p>
            <a:pPr algn="just"/>
            <a:r>
              <a:rPr lang="tr-TR" sz="2800" b="1" dirty="0"/>
              <a:t>Bu dönemde oluşan kayıplarda </a:t>
            </a:r>
            <a:r>
              <a:rPr lang="tr-TR" sz="2800" b="1" dirty="0" err="1"/>
              <a:t>nöroplastisite</a:t>
            </a:r>
            <a:r>
              <a:rPr lang="tr-TR" sz="2800" b="1" dirty="0"/>
              <a:t> henüz çok yüksektir. </a:t>
            </a:r>
          </a:p>
          <a:p>
            <a:pPr algn="just"/>
            <a:r>
              <a:rPr lang="tr-TR" sz="2800" b="1" dirty="0"/>
              <a:t>İşitme sinirinin beyine uyarı taşıyamıyor olmasının sonuçları giderilmesi daha zor sorunlara yol açacağından hemen </a:t>
            </a:r>
            <a:r>
              <a:rPr lang="tr-TR" sz="2800" b="1" dirty="0" err="1"/>
              <a:t>rehabilite</a:t>
            </a:r>
            <a:r>
              <a:rPr lang="tr-TR" sz="2800" b="1" dirty="0"/>
              <a:t> edilmelidir. </a:t>
            </a:r>
          </a:p>
          <a:p>
            <a:pPr algn="just"/>
            <a:r>
              <a:rPr lang="tr-TR" sz="2800" b="1" dirty="0"/>
              <a:t>İşitme sinirinin uyarılamaması bu sinirlerin sonlandığı sinir hücrelerinin başka fonksiyonları üstlenmesine neden olacak ve geri dönüşümü olmayan hasarlara yol açacaktır.</a:t>
            </a:r>
          </a:p>
        </p:txBody>
      </p:sp>
    </p:spTree>
    <p:extLst>
      <p:ext uri="{BB962C8B-B14F-4D97-AF65-F5344CB8AC3E}">
        <p14:creationId xmlns:p14="http://schemas.microsoft.com/office/powerpoint/2010/main" val="1978137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İşitme Kaybının Oluştuğu Zaman Göre Sınıflanması</a:t>
            </a:r>
            <a:br>
              <a:rPr lang="tr-TR"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tr-TR" sz="3600" b="1" dirty="0"/>
              <a:t>	Perilingual Dönem</a:t>
            </a:r>
            <a:endParaRPr lang="tr-TR" sz="2800" b="1" dirty="0"/>
          </a:p>
          <a:p>
            <a:pPr algn="just"/>
            <a:r>
              <a:rPr lang="tr-TR" sz="2800" b="1" dirty="0"/>
              <a:t>3-5 yaş arasında işitme kaybı oluşursa rehabilitasyon için daha geniş bir süre olduğu gerçektir.</a:t>
            </a:r>
          </a:p>
          <a:p>
            <a:pPr algn="just"/>
            <a:r>
              <a:rPr lang="tr-TR" sz="2800" b="1" dirty="0"/>
              <a:t> Ancak bu durumda da işitme kaybının fark edilmesi gecikmektedir. </a:t>
            </a:r>
          </a:p>
          <a:p>
            <a:pPr algn="just"/>
            <a:r>
              <a:rPr lang="tr-TR" sz="2800" b="1" dirty="0"/>
              <a:t>Çoğu aile çocuğun dil gelişiminin durduğunu fark edememektedir. </a:t>
            </a:r>
          </a:p>
          <a:p>
            <a:pPr algn="just"/>
            <a:r>
              <a:rPr lang="tr-TR" sz="2800" b="1" dirty="0" err="1"/>
              <a:t>Nöroplastisite</a:t>
            </a:r>
            <a:r>
              <a:rPr lang="tr-TR" sz="2800" b="1" dirty="0"/>
              <a:t> aktivasyonu düşmeye başlamış olsa da bitmiş değildir. </a:t>
            </a:r>
          </a:p>
          <a:p>
            <a:pPr algn="just"/>
            <a:r>
              <a:rPr lang="tr-TR" sz="2800" b="1" dirty="0"/>
              <a:t>Yani çocukların bu dönemde işitmeyi kaybetmeleri konuşmayı unutmalarına yol açabilir.</a:t>
            </a:r>
          </a:p>
        </p:txBody>
      </p:sp>
    </p:spTree>
    <p:extLst>
      <p:ext uri="{BB962C8B-B14F-4D97-AF65-F5344CB8AC3E}">
        <p14:creationId xmlns:p14="http://schemas.microsoft.com/office/powerpoint/2010/main" val="779123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İşitme Kaybının Oluştuğu Zaman Göre Sınıflanması</a:t>
            </a:r>
            <a:br>
              <a:rPr lang="tr-TR"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tr-TR" sz="3600" b="1" dirty="0"/>
              <a:t>	Postlingual Dönem</a:t>
            </a:r>
          </a:p>
          <a:p>
            <a:r>
              <a:rPr lang="tr-TR" sz="3600" b="1" dirty="0"/>
              <a:t>5 yaşından sonra gelişen kayıplardır.</a:t>
            </a:r>
          </a:p>
          <a:p>
            <a:r>
              <a:rPr lang="tr-TR" sz="3600" b="1" dirty="0"/>
              <a:t> Rehabilitasyona iyi cevap verse bile rehabilitasyona başlama süresi uzadıkça rehabilitasyon süresi uzamakta ve rehabilitasyon verilen cevap azalmaktadır.</a:t>
            </a:r>
          </a:p>
        </p:txBody>
      </p:sp>
    </p:spTree>
    <p:extLst>
      <p:ext uri="{BB962C8B-B14F-4D97-AF65-F5344CB8AC3E}">
        <p14:creationId xmlns:p14="http://schemas.microsoft.com/office/powerpoint/2010/main" val="97494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519953"/>
            <a:ext cx="8610600" cy="1537448"/>
          </a:xfrm>
        </p:spPr>
        <p:txBody>
          <a:bodyPr>
            <a:normAutofit fontScale="90000"/>
          </a:bodyPr>
          <a:lstStyle/>
          <a:p>
            <a:pPr algn="ctr"/>
            <a:r>
              <a:rPr lang="tr-TR" b="1" dirty="0"/>
              <a:t>BEBEK VE ÇOCUKLARDA İŞİTME KAYIPLARININ ETKİLERİ</a:t>
            </a:r>
            <a:br>
              <a:rPr lang="tr-TR" dirty="0"/>
            </a:br>
            <a:endParaRPr lang="tr-TR" dirty="0"/>
          </a:p>
        </p:txBody>
      </p:sp>
      <p:sp>
        <p:nvSpPr>
          <p:cNvPr id="3" name="İçerik Yer Tutucusu 2"/>
          <p:cNvSpPr>
            <a:spLocks noGrp="1"/>
          </p:cNvSpPr>
          <p:nvPr>
            <p:ph idx="1"/>
          </p:nvPr>
        </p:nvSpPr>
        <p:spPr>
          <a:xfrm>
            <a:off x="685800" y="2057401"/>
            <a:ext cx="10820400" cy="4988857"/>
          </a:xfrm>
        </p:spPr>
        <p:txBody>
          <a:bodyPr>
            <a:normAutofit/>
          </a:bodyPr>
          <a:lstStyle/>
          <a:p>
            <a:pPr marL="0" indent="0" algn="ctr">
              <a:buNone/>
            </a:pPr>
            <a:r>
              <a:rPr lang="tr-TR" sz="3600" dirty="0"/>
              <a:t>Şu nedenlerden dolayı işitme yaşamımızda önemli bir yer tutmaktadır;</a:t>
            </a:r>
          </a:p>
          <a:p>
            <a:r>
              <a:rPr lang="tr-TR" sz="2400" b="1" dirty="0"/>
              <a:t>Çevremizde olup bitenler hakkında fikir sahibi olmamızı sağlayan önemli bir bilgi kaynağıdır.</a:t>
            </a:r>
          </a:p>
          <a:p>
            <a:r>
              <a:rPr lang="tr-TR" sz="2400" b="1" dirty="0"/>
              <a:t>Vücut bütünlüğümüzü korumamızda ve tehlikelerden korunmamızı sağlamaktadır.</a:t>
            </a:r>
          </a:p>
          <a:p>
            <a:r>
              <a:rPr lang="tr-TR" sz="2400" b="1" dirty="0"/>
              <a:t>Pek çok beceriyi kazanabilmemiz için bilgi akışını sağlayan bir kaynaktır.</a:t>
            </a:r>
          </a:p>
          <a:p>
            <a:r>
              <a:rPr lang="tr-TR" sz="2400" b="1" dirty="0"/>
              <a:t>Dünya ile iletişim içinde olmamızı sağlayan dolayısıyla </a:t>
            </a:r>
            <a:r>
              <a:rPr lang="tr-TR" sz="2400" b="1" dirty="0" err="1"/>
              <a:t>sosyopsikolojik</a:t>
            </a:r>
            <a:r>
              <a:rPr lang="tr-TR" sz="2400" b="1" dirty="0"/>
              <a:t> sağlığımızı korumamızı sağlayan, diğer taraftan aile, arkadaş grupları gibi toplumsal olarak da var olmamızı sağlayan duyumuzdur.</a:t>
            </a:r>
          </a:p>
        </p:txBody>
      </p:sp>
    </p:spTree>
    <p:extLst>
      <p:ext uri="{BB962C8B-B14F-4D97-AF65-F5344CB8AC3E}">
        <p14:creationId xmlns:p14="http://schemas.microsoft.com/office/powerpoint/2010/main" val="1042924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İşitme Kaybının Oluştuğu Zaman Göre Sınıflanması</a:t>
            </a:r>
            <a:br>
              <a:rPr lang="tr-TR"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tr-TR" sz="3600" b="1" dirty="0"/>
              <a:t>	Kazanılmış işitme kaybı</a:t>
            </a:r>
          </a:p>
          <a:p>
            <a:pPr marL="0" indent="0" algn="ctr">
              <a:buNone/>
            </a:pPr>
            <a:endParaRPr lang="tr-TR" sz="3600" b="1" dirty="0"/>
          </a:p>
          <a:p>
            <a:pPr marL="0" indent="0" algn="ctr">
              <a:buNone/>
            </a:pPr>
            <a:endParaRPr lang="tr-TR" sz="3600" b="1" dirty="0"/>
          </a:p>
          <a:p>
            <a:r>
              <a:rPr lang="tr-TR" sz="3600" b="1" dirty="0"/>
              <a:t>18 yaşından sonra gelişen kayıplardır.</a:t>
            </a:r>
          </a:p>
          <a:p>
            <a:endParaRPr lang="tr-TR" sz="3600" b="1" dirty="0"/>
          </a:p>
        </p:txBody>
      </p:sp>
    </p:spTree>
    <p:extLst>
      <p:ext uri="{BB962C8B-B14F-4D97-AF65-F5344CB8AC3E}">
        <p14:creationId xmlns:p14="http://schemas.microsoft.com/office/powerpoint/2010/main" val="24486248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	İşitme Kaybının İletişim Üzerindeki Etkileri</a:t>
            </a:r>
            <a:br>
              <a:rPr lang="tr-TR"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a:bodyPr>
          <a:lstStyle/>
          <a:p>
            <a:pPr marL="0" indent="0" algn="ctr">
              <a:buNone/>
            </a:pPr>
            <a:endParaRPr lang="tr-TR" sz="3600" b="1" dirty="0"/>
          </a:p>
          <a:p>
            <a:pPr marL="0" indent="0" algn="ctr">
              <a:buNone/>
            </a:pPr>
            <a:r>
              <a:rPr lang="tr-TR" sz="3600" b="1" dirty="0">
                <a:solidFill>
                  <a:srgbClr val="FF0000"/>
                </a:solidFill>
              </a:rPr>
              <a:t>16-45 </a:t>
            </a:r>
            <a:r>
              <a:rPr lang="tr-TR" sz="3600" b="1" dirty="0" err="1">
                <a:solidFill>
                  <a:srgbClr val="FF0000"/>
                </a:solidFill>
              </a:rPr>
              <a:t>dB</a:t>
            </a:r>
            <a:r>
              <a:rPr lang="tr-TR" sz="3600" b="1" dirty="0">
                <a:solidFill>
                  <a:srgbClr val="FF0000"/>
                </a:solidFill>
              </a:rPr>
              <a:t> Çok Hafif Derecede İşitme Kaybı</a:t>
            </a:r>
          </a:p>
          <a:p>
            <a:pPr lvl="2"/>
            <a:r>
              <a:rPr lang="tr-TR" b="1" dirty="0"/>
              <a:t>Herhangi bir işitme testi yapılmadıkça zor fark edilir.</a:t>
            </a:r>
            <a:endParaRPr lang="tr-TR" sz="1050" dirty="0"/>
          </a:p>
          <a:p>
            <a:pPr lvl="2"/>
            <a:r>
              <a:rPr lang="tr-TR" b="1" dirty="0"/>
              <a:t>Mesafeli ve fısıltılı konuşmayı anlamada sorun vardır.</a:t>
            </a:r>
            <a:endParaRPr lang="tr-TR" sz="1050" dirty="0"/>
          </a:p>
          <a:p>
            <a:pPr lvl="2"/>
            <a:r>
              <a:rPr lang="tr-TR" b="1" dirty="0"/>
              <a:t>İşitme kaybı, çocuğun grup içinde yetersiz görünmesine ve kendine olan güvenini kaybetmesine neden olur.</a:t>
            </a:r>
            <a:endParaRPr lang="tr-TR" sz="1050" dirty="0"/>
          </a:p>
          <a:p>
            <a:pPr lvl="2"/>
            <a:r>
              <a:rPr lang="tr-TR" b="1" dirty="0"/>
              <a:t>30 </a:t>
            </a:r>
            <a:r>
              <a:rPr lang="tr-TR" b="1" dirty="0" err="1"/>
              <a:t>dB’lik</a:t>
            </a:r>
            <a:r>
              <a:rPr lang="tr-TR" b="1" dirty="0"/>
              <a:t> işitme kaybı olan bir çocuk konuşma seslerinin %25-40’ını anlayamaz.</a:t>
            </a:r>
            <a:endParaRPr lang="tr-TR" sz="1050" dirty="0"/>
          </a:p>
          <a:p>
            <a:pPr lvl="2"/>
            <a:r>
              <a:rPr lang="tr-TR" b="1" dirty="0"/>
              <a:t>Okulda yaşanan işitme sorunu sınıftaki gürültü düzeyi, öğretmenin öğrenci ile arasındaki mesafe ve işitme kaybının hangi frekanslarda olduğuna göre değişir.</a:t>
            </a:r>
            <a:endParaRPr lang="tr-TR" sz="1050" dirty="0"/>
          </a:p>
          <a:p>
            <a:pPr lvl="2"/>
            <a:r>
              <a:rPr lang="tr-TR" b="1" dirty="0"/>
              <a:t>35-40 </a:t>
            </a:r>
            <a:r>
              <a:rPr lang="tr-TR" b="1" dirty="0" err="1"/>
              <a:t>dB’lik</a:t>
            </a:r>
            <a:r>
              <a:rPr lang="tr-TR" b="1" dirty="0"/>
              <a:t> işitme kaybı olan çocuk, özellikle seslerin zayıf ya da konuşmacının görüş hizasında olmadığı durumlarda, sınıf içi konuşmaların en az yarısını kaçırır.</a:t>
            </a:r>
            <a:endParaRPr lang="tr-TR" sz="1050" dirty="0"/>
          </a:p>
          <a:p>
            <a:pPr lvl="2"/>
            <a:r>
              <a:rPr lang="tr-TR" b="1" dirty="0"/>
              <a:t>İşitme kaybı olan çocuklar, sınıf içinde “dikkatsiz”, “istediği zaman duyan” çocuklar olarak tanımlanırlar. Bu durum çocukta güven kaybına yol açmaktadır.</a:t>
            </a:r>
            <a:endParaRPr lang="tr-TR" sz="1050" dirty="0"/>
          </a:p>
          <a:p>
            <a:pPr lvl="2"/>
            <a:r>
              <a:rPr lang="tr-TR" b="1" dirty="0"/>
              <a:t>Bu çocuklar, dinleme gerektiren durumlarda daha çok efor harcamakta ve daha çabuk yorulmaktadırlar.</a:t>
            </a:r>
            <a:endParaRPr lang="tr-TR" sz="1050" dirty="0"/>
          </a:p>
          <a:p>
            <a:pPr algn="just"/>
            <a:endParaRPr lang="tr-TR" sz="3600" b="1" dirty="0"/>
          </a:p>
          <a:p>
            <a:endParaRPr lang="tr-TR" sz="3600" b="1" dirty="0"/>
          </a:p>
        </p:txBody>
      </p:sp>
    </p:spTree>
    <p:extLst>
      <p:ext uri="{BB962C8B-B14F-4D97-AF65-F5344CB8AC3E}">
        <p14:creationId xmlns:p14="http://schemas.microsoft.com/office/powerpoint/2010/main" val="28218130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	İşitme Kaybının İletişim Üzerindeki Etkileri</a:t>
            </a:r>
            <a:br>
              <a:rPr lang="tr-TR"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a:bodyPr>
          <a:lstStyle/>
          <a:p>
            <a:pPr marL="0" indent="0" algn="ctr">
              <a:buNone/>
            </a:pPr>
            <a:endParaRPr lang="tr-TR" sz="3600" b="1" dirty="0"/>
          </a:p>
          <a:p>
            <a:pPr marL="0" indent="0" algn="ctr">
              <a:buNone/>
            </a:pPr>
            <a:r>
              <a:rPr lang="tr-TR" sz="3600" b="1" dirty="0">
                <a:solidFill>
                  <a:srgbClr val="FF0000"/>
                </a:solidFill>
              </a:rPr>
              <a:t>41-55 </a:t>
            </a:r>
            <a:r>
              <a:rPr lang="tr-TR" sz="3600" b="1" dirty="0" err="1">
                <a:solidFill>
                  <a:srgbClr val="FF0000"/>
                </a:solidFill>
              </a:rPr>
              <a:t>dB</a:t>
            </a:r>
            <a:r>
              <a:rPr lang="tr-TR" sz="3600" b="1" dirty="0">
                <a:solidFill>
                  <a:srgbClr val="FF0000"/>
                </a:solidFill>
              </a:rPr>
              <a:t> Hafif Derecede İşitme Kaybı</a:t>
            </a:r>
          </a:p>
          <a:p>
            <a:pPr marL="0" indent="0" algn="ctr">
              <a:buNone/>
            </a:pPr>
            <a:endParaRPr lang="tr-TR" sz="3600" b="1" dirty="0"/>
          </a:p>
          <a:p>
            <a:pPr marL="0" indent="0" algn="ctr">
              <a:buNone/>
            </a:pPr>
            <a:endParaRPr lang="tr-TR" sz="3600" b="1" dirty="0"/>
          </a:p>
          <a:p>
            <a:pPr lvl="2"/>
            <a:r>
              <a:rPr lang="tr-TR" sz="2800" b="1" dirty="0"/>
              <a:t>Dil gelişimi ve anlama yetersizdir.</a:t>
            </a:r>
            <a:endParaRPr lang="tr-TR" sz="2800" dirty="0"/>
          </a:p>
          <a:p>
            <a:pPr lvl="2"/>
            <a:r>
              <a:rPr lang="tr-TR" sz="2800" b="1" dirty="0"/>
              <a:t>Çocuk kendi sesini duyarak kontrol edemediği için, sesin kalitesi ve konuşma bozulmuştur.</a:t>
            </a:r>
            <a:endParaRPr lang="tr-TR" sz="2800" dirty="0"/>
          </a:p>
          <a:p>
            <a:pPr lvl="2"/>
            <a:r>
              <a:rPr lang="tr-TR" sz="2800" b="1" dirty="0"/>
              <a:t>50 </a:t>
            </a:r>
            <a:r>
              <a:rPr lang="tr-TR" sz="2800" b="1" dirty="0" err="1"/>
              <a:t>dB’lik</a:t>
            </a:r>
            <a:r>
              <a:rPr lang="tr-TR" sz="2800" b="1" dirty="0"/>
              <a:t> işitme kaybı olan çocuk, işitme cihazı olmadan, konuşmaların %80-100’ünü anlamaz.</a:t>
            </a:r>
            <a:endParaRPr lang="tr-TR" sz="2800" dirty="0"/>
          </a:p>
          <a:p>
            <a:pPr algn="just"/>
            <a:endParaRPr lang="tr-TR" sz="3600" b="1" dirty="0"/>
          </a:p>
          <a:p>
            <a:endParaRPr lang="tr-TR" sz="3600" b="1" dirty="0"/>
          </a:p>
        </p:txBody>
      </p:sp>
    </p:spTree>
    <p:extLst>
      <p:ext uri="{BB962C8B-B14F-4D97-AF65-F5344CB8AC3E}">
        <p14:creationId xmlns:p14="http://schemas.microsoft.com/office/powerpoint/2010/main" val="1602546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	İşitme Kaybının İletişim Üzerindeki Etkileri</a:t>
            </a:r>
            <a:br>
              <a:rPr lang="tr-TR"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lnSpcReduction="10000"/>
          </a:bodyPr>
          <a:lstStyle/>
          <a:p>
            <a:pPr marL="0" indent="0" algn="ctr">
              <a:buNone/>
            </a:pPr>
            <a:r>
              <a:rPr lang="pt-BR" sz="3600" b="1" dirty="0">
                <a:solidFill>
                  <a:srgbClr val="FF0000"/>
                </a:solidFill>
              </a:rPr>
              <a:t>56-71 dB Orta Derecede İşitme Kaybı</a:t>
            </a:r>
            <a:endParaRPr lang="tr-TR" sz="3600" b="1" dirty="0">
              <a:solidFill>
                <a:srgbClr val="FF0000"/>
              </a:solidFill>
            </a:endParaRPr>
          </a:p>
          <a:p>
            <a:pPr marL="0" indent="0" algn="ctr">
              <a:buNone/>
            </a:pPr>
            <a:endParaRPr lang="tr-TR" sz="3600" b="1" dirty="0"/>
          </a:p>
          <a:p>
            <a:pPr lvl="2"/>
            <a:r>
              <a:rPr lang="tr-TR" sz="2800" b="1" dirty="0"/>
              <a:t>55 </a:t>
            </a:r>
            <a:r>
              <a:rPr lang="tr-TR" sz="2800" b="1" dirty="0" err="1"/>
              <a:t>dB’lik</a:t>
            </a:r>
            <a:r>
              <a:rPr lang="tr-TR" sz="2800" b="1" dirty="0"/>
              <a:t> işitme kaybı olan çocuk, işitme cihazı olmadan konuşmaların tamamına yakınını anlamaz.</a:t>
            </a:r>
          </a:p>
          <a:p>
            <a:pPr lvl="2"/>
            <a:r>
              <a:rPr lang="tr-TR" sz="2800" b="1" dirty="0"/>
              <a:t>Okulda bireysel veya grup iletişimi gerektiren durumlarda belirgin zorluk çeker.</a:t>
            </a:r>
          </a:p>
          <a:p>
            <a:pPr lvl="2"/>
            <a:r>
              <a:rPr lang="tr-TR" sz="2800" b="1" dirty="0"/>
              <a:t>Dil gelişiminde ve anlamada gecikme, kısıtlı kelime hazinesi vardır.</a:t>
            </a:r>
          </a:p>
          <a:p>
            <a:pPr lvl="2"/>
            <a:r>
              <a:rPr lang="tr-TR" sz="2800" b="1" dirty="0"/>
              <a:t>Konuşmanın anlaşılırlığında ve ses kalitesinde azalma görülür.</a:t>
            </a:r>
          </a:p>
          <a:p>
            <a:pPr lvl="2"/>
            <a:r>
              <a:rPr lang="tr-TR" sz="2800" b="1" dirty="0"/>
              <a:t>Çocukta kendine güvenin azalmasına ve dışlanma hissine neden olabilir.</a:t>
            </a:r>
          </a:p>
          <a:p>
            <a:pPr algn="just"/>
            <a:endParaRPr lang="tr-TR" sz="3600" b="1" dirty="0"/>
          </a:p>
          <a:p>
            <a:endParaRPr lang="tr-TR" sz="3600" b="1" dirty="0"/>
          </a:p>
        </p:txBody>
      </p:sp>
    </p:spTree>
    <p:extLst>
      <p:ext uri="{BB962C8B-B14F-4D97-AF65-F5344CB8AC3E}">
        <p14:creationId xmlns:p14="http://schemas.microsoft.com/office/powerpoint/2010/main" val="3440109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	İşitme Kaybının İletişim Üzerindeki Etkileri</a:t>
            </a:r>
            <a:br>
              <a:rPr lang="tr-TR"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lnSpcReduction="10000"/>
          </a:bodyPr>
          <a:lstStyle/>
          <a:p>
            <a:pPr marL="0" indent="0" algn="ctr">
              <a:buNone/>
            </a:pPr>
            <a:r>
              <a:rPr lang="pt-BR" sz="3600" b="1" dirty="0">
                <a:solidFill>
                  <a:srgbClr val="FF0000"/>
                </a:solidFill>
              </a:rPr>
              <a:t>56-71 dB Orta Derecede İşitme Kaybı</a:t>
            </a:r>
            <a:endParaRPr lang="tr-TR" sz="3600" b="1" dirty="0">
              <a:solidFill>
                <a:srgbClr val="FF0000"/>
              </a:solidFill>
            </a:endParaRPr>
          </a:p>
          <a:p>
            <a:pPr marL="0" indent="0" algn="ctr">
              <a:buNone/>
            </a:pPr>
            <a:endParaRPr lang="tr-TR" sz="3600" b="1" dirty="0"/>
          </a:p>
          <a:p>
            <a:pPr lvl="2"/>
            <a:r>
              <a:rPr lang="tr-TR" sz="2800" b="1" dirty="0"/>
              <a:t>55 </a:t>
            </a:r>
            <a:r>
              <a:rPr lang="tr-TR" sz="2800" b="1" dirty="0" err="1"/>
              <a:t>dB’lik</a:t>
            </a:r>
            <a:r>
              <a:rPr lang="tr-TR" sz="2800" b="1" dirty="0"/>
              <a:t> işitme kaybı olan çocuk, işitme cihazı olmadan konuşmaların tamamına yakınını anlamaz.</a:t>
            </a:r>
          </a:p>
          <a:p>
            <a:pPr lvl="2"/>
            <a:r>
              <a:rPr lang="tr-TR" sz="2800" b="1" dirty="0"/>
              <a:t>Okulda bireysel veya grup iletişimi gerektiren durumlarda belirgin zorluk çeker.</a:t>
            </a:r>
          </a:p>
          <a:p>
            <a:pPr lvl="2"/>
            <a:r>
              <a:rPr lang="tr-TR" sz="2800" b="1" dirty="0"/>
              <a:t>Dil gelişiminde ve anlamada gecikme, kısıtlı kelime hazinesi vardır.</a:t>
            </a:r>
          </a:p>
          <a:p>
            <a:pPr lvl="2"/>
            <a:r>
              <a:rPr lang="tr-TR" sz="2800" b="1" dirty="0"/>
              <a:t>Konuşmanın anlaşılırlığında ve ses kalitesinde azalma görülür.</a:t>
            </a:r>
          </a:p>
          <a:p>
            <a:pPr lvl="2"/>
            <a:r>
              <a:rPr lang="tr-TR" sz="2800" b="1" dirty="0"/>
              <a:t>Çocukta kendine güvenin azalmasına ve dışlanma hissine neden olabilir.</a:t>
            </a:r>
          </a:p>
          <a:p>
            <a:pPr algn="just"/>
            <a:endParaRPr lang="tr-TR" sz="3600" b="1" dirty="0"/>
          </a:p>
          <a:p>
            <a:endParaRPr lang="tr-TR" sz="3600" b="1" dirty="0"/>
          </a:p>
        </p:txBody>
      </p:sp>
    </p:spTree>
    <p:extLst>
      <p:ext uri="{BB962C8B-B14F-4D97-AF65-F5344CB8AC3E}">
        <p14:creationId xmlns:p14="http://schemas.microsoft.com/office/powerpoint/2010/main" val="38461052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	İşitme Kaybının İletişim Üzerindeki Etkileri</a:t>
            </a:r>
            <a:br>
              <a:rPr lang="tr-TR"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fontScale="92500"/>
          </a:bodyPr>
          <a:lstStyle/>
          <a:p>
            <a:pPr marL="0" indent="0" algn="ctr">
              <a:buNone/>
            </a:pPr>
            <a:r>
              <a:rPr lang="pt-BR" sz="3600" b="1" dirty="0"/>
              <a:t>	</a:t>
            </a:r>
            <a:r>
              <a:rPr lang="pt-BR" sz="3600" b="1" dirty="0">
                <a:solidFill>
                  <a:srgbClr val="FF0000"/>
                </a:solidFill>
              </a:rPr>
              <a:t>71-90 dB İleri Derecede İşitme Kaybı</a:t>
            </a:r>
            <a:endParaRPr lang="tr-TR" sz="3600" b="1" dirty="0">
              <a:solidFill>
                <a:srgbClr val="FF0000"/>
              </a:solidFill>
            </a:endParaRPr>
          </a:p>
          <a:p>
            <a:pPr marL="0" indent="0" algn="ctr">
              <a:buNone/>
            </a:pPr>
            <a:endParaRPr lang="tr-TR" sz="3600" b="1" dirty="0"/>
          </a:p>
          <a:p>
            <a:pPr lvl="2"/>
            <a:r>
              <a:rPr lang="tr-TR" sz="2800" b="1" dirty="0"/>
              <a:t>İşitme cihazı olmadan sadece şiddetli sesi duyabilir.</a:t>
            </a:r>
          </a:p>
          <a:p>
            <a:pPr lvl="2"/>
            <a:r>
              <a:rPr lang="tr-TR" sz="2800" b="1" dirty="0"/>
              <a:t>Uygun işitme cihazı ile çevresel sesleri ve konuşma seslerini fark edebilir.</a:t>
            </a:r>
          </a:p>
          <a:p>
            <a:pPr lvl="2"/>
            <a:r>
              <a:rPr lang="tr-TR" sz="2800" b="1" dirty="0"/>
              <a:t>İşitme kaybı bir yaşından önce olmuş ise, dil ve konuşma kendiliğinden gelişmez veya ileri derecede gecikir.</a:t>
            </a:r>
          </a:p>
          <a:p>
            <a:pPr lvl="2"/>
            <a:r>
              <a:rPr lang="tr-TR" sz="2800" b="1" dirty="0"/>
              <a:t>İşitme kaybı yakın bir zamanda olmuşsa, konuşma önemli oranda bozulur.</a:t>
            </a:r>
          </a:p>
          <a:p>
            <a:pPr lvl="2"/>
            <a:r>
              <a:rPr lang="tr-TR" sz="2800" b="1" dirty="0"/>
              <a:t>Belirgin öğrenme güçlüğü, kısıtlı kelime hazinesi vardır.</a:t>
            </a:r>
          </a:p>
          <a:p>
            <a:pPr lvl="2"/>
            <a:r>
              <a:rPr lang="tr-TR" sz="2800" b="1" dirty="0"/>
              <a:t>Çocuk, kendisiyle aynı durumda olan çocuklarla arkadaşlık yapmayı tercih eder.</a:t>
            </a:r>
          </a:p>
          <a:p>
            <a:pPr algn="just"/>
            <a:endParaRPr lang="tr-TR" sz="3600" b="1" dirty="0"/>
          </a:p>
          <a:p>
            <a:endParaRPr lang="tr-TR" sz="3600" b="1" dirty="0"/>
          </a:p>
        </p:txBody>
      </p:sp>
    </p:spTree>
    <p:extLst>
      <p:ext uri="{BB962C8B-B14F-4D97-AF65-F5344CB8AC3E}">
        <p14:creationId xmlns:p14="http://schemas.microsoft.com/office/powerpoint/2010/main" val="2206159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	</a:t>
            </a:r>
            <a:r>
              <a:rPr lang="tr-TR" sz="3600" b="1" dirty="0"/>
              <a:t>İşitme Kaybında Uygulanan Yöntemler ve Okula Yönelik Öneriler</a:t>
            </a:r>
            <a:br>
              <a:rPr lang="tr-TR" sz="3600"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pt-BR" sz="3600" b="1" dirty="0"/>
              <a:t>	</a:t>
            </a:r>
            <a:r>
              <a:rPr lang="pt-BR" sz="3600" b="1" dirty="0">
                <a:solidFill>
                  <a:srgbClr val="FF0000"/>
                </a:solidFill>
              </a:rPr>
              <a:t>	16-45 dB Çok Hafif Derecede İşitme Kaybı</a:t>
            </a:r>
            <a:endParaRPr lang="tr-TR" sz="3600" b="1" dirty="0"/>
          </a:p>
          <a:p>
            <a:pPr lvl="2"/>
            <a:r>
              <a:rPr lang="tr-TR" sz="2800" b="1" dirty="0"/>
              <a:t>Sınıf içinde uygun oturma düzeni sağlanmalıdır.</a:t>
            </a:r>
          </a:p>
          <a:p>
            <a:pPr lvl="2"/>
            <a:r>
              <a:rPr lang="tr-TR" sz="2800" b="1" dirty="0"/>
              <a:t>Sınıf ortamı çok gürültülü veya yankılı ise, işitme cihazı ve yardımcı işitme cihazı (FM sistem) önerilebilir.</a:t>
            </a:r>
          </a:p>
          <a:p>
            <a:pPr lvl="2"/>
            <a:r>
              <a:rPr lang="tr-TR" sz="2800" b="1" dirty="0"/>
              <a:t>Eğer uzman gerekli görürse, işitme kaybının konfigürasyonuna uygun işitme cihazı önerilebilir.</a:t>
            </a:r>
          </a:p>
          <a:p>
            <a:pPr lvl="2"/>
            <a:r>
              <a:rPr lang="tr-TR" sz="2800" b="1" dirty="0"/>
              <a:t>Sınıf öğretmeni, işitme kaybının dil gelişimi ve öğrenme üzerine etkileri konusunda bilgilendirilmelidir.</a:t>
            </a:r>
          </a:p>
          <a:p>
            <a:pPr algn="just"/>
            <a:endParaRPr lang="tr-TR" sz="3600" b="1" dirty="0"/>
          </a:p>
          <a:p>
            <a:endParaRPr lang="tr-TR" sz="3600" b="1" dirty="0"/>
          </a:p>
        </p:txBody>
      </p:sp>
    </p:spTree>
    <p:extLst>
      <p:ext uri="{BB962C8B-B14F-4D97-AF65-F5344CB8AC3E}">
        <p14:creationId xmlns:p14="http://schemas.microsoft.com/office/powerpoint/2010/main" val="1638305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	</a:t>
            </a:r>
            <a:r>
              <a:rPr lang="tr-TR" sz="3600" b="1" dirty="0"/>
              <a:t>İşitme Kaybında Uygulanan Yöntemler ve Okula Yönelik Öneriler</a:t>
            </a:r>
            <a:br>
              <a:rPr lang="tr-TR" sz="3600"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fontScale="70000" lnSpcReduction="20000"/>
          </a:bodyPr>
          <a:lstStyle/>
          <a:p>
            <a:pPr marL="0" indent="0" algn="ctr">
              <a:buNone/>
            </a:pPr>
            <a:r>
              <a:rPr lang="pt-BR" sz="3600" b="1" dirty="0"/>
              <a:t>	</a:t>
            </a:r>
            <a:r>
              <a:rPr lang="pt-BR" sz="3600" b="1" dirty="0">
                <a:solidFill>
                  <a:srgbClr val="FF0000"/>
                </a:solidFill>
              </a:rPr>
              <a:t>	41-55 dB Hafif Derecede İşitme Kaybı</a:t>
            </a:r>
            <a:endParaRPr lang="tr-TR" sz="3600" b="1" dirty="0"/>
          </a:p>
          <a:p>
            <a:pPr lvl="2"/>
            <a:r>
              <a:rPr lang="tr-TR" sz="2800" b="1" dirty="0"/>
              <a:t>Sınıf içinde uygun oturma ve ışık düzeni sağlanmalıdır.</a:t>
            </a:r>
          </a:p>
          <a:p>
            <a:pPr lvl="2"/>
            <a:r>
              <a:rPr lang="tr-TR" sz="2800" b="1" dirty="0"/>
              <a:t>Özel eğitim ve dil gelişimi açısından değerlendirilmek üzere uygun merkezlere yönlendirilmelidir.</a:t>
            </a:r>
          </a:p>
          <a:p>
            <a:pPr lvl="2"/>
            <a:r>
              <a:rPr lang="tr-TR" sz="2800" b="1" dirty="0"/>
              <a:t>İşitme cihazından yararlanırlar.</a:t>
            </a:r>
          </a:p>
          <a:p>
            <a:pPr lvl="2"/>
            <a:r>
              <a:rPr lang="tr-TR" sz="2800" b="1" dirty="0"/>
              <a:t>Gerekli görülürse yardımcı işitme cihazı da önerilir.</a:t>
            </a:r>
          </a:p>
          <a:p>
            <a:pPr lvl="2"/>
            <a:r>
              <a:rPr lang="tr-TR" sz="2800" b="1" dirty="0"/>
              <a:t>İşitsel becerilerin geliştirilmesi gerekir.</a:t>
            </a:r>
          </a:p>
          <a:p>
            <a:pPr lvl="2"/>
            <a:r>
              <a:rPr lang="tr-TR" sz="2800" b="1" dirty="0"/>
              <a:t>Dil ve kelime dağarcığı gelişimi uygun merkezler tarafından izlenmelidir.</a:t>
            </a:r>
          </a:p>
          <a:p>
            <a:pPr lvl="2"/>
            <a:r>
              <a:rPr lang="tr-TR" sz="2800" b="1" dirty="0"/>
              <a:t>Özel eğitim, konuşmayı okuma ve konuşma terapisi gerekebilir.</a:t>
            </a:r>
          </a:p>
          <a:p>
            <a:pPr lvl="2"/>
            <a:r>
              <a:rPr lang="tr-TR" sz="2800" b="1" dirty="0"/>
              <a:t>Sınıf öğretmeni, işitme kaybının dil gelişimi ve öğrenme üzerine etkileri konusunda bilgilendirilmelidir.</a:t>
            </a:r>
          </a:p>
          <a:p>
            <a:pPr lvl="2"/>
            <a:r>
              <a:rPr lang="tr-TR" sz="2800" b="1" dirty="0"/>
              <a:t>İşitme cihazı ve yardımcı işitme cihazı (FM sistem) uygulaması gerekir.</a:t>
            </a:r>
          </a:p>
          <a:p>
            <a:pPr lvl="2"/>
            <a:r>
              <a:rPr lang="tr-TR" sz="2800" b="1" dirty="0"/>
              <a:t>Dil gelişimi ve eğitimsel izlem için uygun olan özel eğitim merkezlerine yönlendirilmelidir.</a:t>
            </a:r>
          </a:p>
          <a:p>
            <a:pPr lvl="2"/>
            <a:r>
              <a:rPr lang="tr-TR" sz="2800" b="1" dirty="0"/>
              <a:t>İşitsel becerilerin gelişimini destekleyen özel eğitim programı ve konuşma terapisi gereklidir.</a:t>
            </a:r>
          </a:p>
          <a:p>
            <a:pPr lvl="2"/>
            <a:r>
              <a:rPr lang="tr-TR" sz="2800" b="1" dirty="0"/>
              <a:t>Sınıf öğretmeni, işitme kaybının dil gelişimi ve öğrenme üzerine etkileri konusunda bilgilendirilmelidir.</a:t>
            </a:r>
          </a:p>
          <a:p>
            <a:pPr algn="just"/>
            <a:endParaRPr lang="tr-TR" sz="3600" b="1" dirty="0"/>
          </a:p>
          <a:p>
            <a:endParaRPr lang="tr-TR" sz="3600" b="1" dirty="0"/>
          </a:p>
        </p:txBody>
      </p:sp>
    </p:spTree>
    <p:extLst>
      <p:ext uri="{BB962C8B-B14F-4D97-AF65-F5344CB8AC3E}">
        <p14:creationId xmlns:p14="http://schemas.microsoft.com/office/powerpoint/2010/main" val="1523683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	</a:t>
            </a:r>
            <a:r>
              <a:rPr lang="tr-TR" sz="3600" b="1" dirty="0"/>
              <a:t>İşitme Kaybında Uygulanan Yöntemler ve Okula Yönelik Öneriler</a:t>
            </a:r>
            <a:br>
              <a:rPr lang="tr-TR" sz="3600"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lgn="ctr">
              <a:buNone/>
            </a:pPr>
            <a:r>
              <a:rPr lang="tr-TR" sz="3600" b="1" dirty="0">
                <a:solidFill>
                  <a:srgbClr val="FF0000"/>
                </a:solidFill>
              </a:rPr>
              <a:t>	</a:t>
            </a:r>
            <a:r>
              <a:rPr lang="pt-BR" sz="3600" b="1" dirty="0">
                <a:solidFill>
                  <a:srgbClr val="FF0000"/>
                </a:solidFill>
              </a:rPr>
              <a:t>56-70 dB Orta Derecede İşitme Kaybı</a:t>
            </a:r>
            <a:endParaRPr lang="tr-TR" sz="3600" b="1" dirty="0">
              <a:solidFill>
                <a:srgbClr val="FF0000"/>
              </a:solidFill>
            </a:endParaRPr>
          </a:p>
          <a:p>
            <a:pPr marL="0" indent="0" algn="ctr">
              <a:buNone/>
            </a:pPr>
            <a:endParaRPr lang="tr-TR" sz="3600" b="1" dirty="0">
              <a:solidFill>
                <a:srgbClr val="FF0000"/>
              </a:solidFill>
            </a:endParaRPr>
          </a:p>
          <a:p>
            <a:pPr lvl="2" algn="just"/>
            <a:r>
              <a:rPr lang="tr-TR" sz="2800" b="1" dirty="0"/>
              <a:t>İşitme cihazı ve yardımcı işitme cihazı (FM sistem) uygulaması gerekir.</a:t>
            </a:r>
            <a:endParaRPr lang="tr-TR" sz="2800" dirty="0"/>
          </a:p>
          <a:p>
            <a:pPr lvl="2" algn="just"/>
            <a:r>
              <a:rPr lang="tr-TR" sz="2800" b="1" dirty="0"/>
              <a:t>Çocuğun dil gelişimine uygun özel eğitim veya özel sınıf gereklidir.</a:t>
            </a:r>
            <a:endParaRPr lang="tr-TR" sz="2800" dirty="0"/>
          </a:p>
          <a:p>
            <a:pPr lvl="2" algn="just"/>
            <a:r>
              <a:rPr lang="tr-TR" sz="2800" b="1" dirty="0"/>
              <a:t>İşitsel becerilerin gelişimini destekleyen özel eğitim programı ve konuşma terapisi gereklidir.</a:t>
            </a:r>
            <a:endParaRPr lang="tr-TR" sz="2800" dirty="0"/>
          </a:p>
          <a:p>
            <a:pPr lvl="2" algn="just"/>
            <a:r>
              <a:rPr lang="tr-TR" sz="2800" b="1" dirty="0"/>
              <a:t>Sınıf öğretmeni, işitme kaybının dil gelişimi ve öğrenme üzerine etkileri konusunda bilgilendirilmelidir.</a:t>
            </a:r>
            <a:endParaRPr lang="tr-TR" sz="2800" dirty="0"/>
          </a:p>
          <a:p>
            <a:pPr algn="just"/>
            <a:endParaRPr lang="tr-TR" sz="3600" b="1" dirty="0"/>
          </a:p>
          <a:p>
            <a:endParaRPr lang="tr-TR" sz="3600" b="1" dirty="0"/>
          </a:p>
        </p:txBody>
      </p:sp>
    </p:spTree>
    <p:extLst>
      <p:ext uri="{BB962C8B-B14F-4D97-AF65-F5344CB8AC3E}">
        <p14:creationId xmlns:p14="http://schemas.microsoft.com/office/powerpoint/2010/main" val="1686539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	</a:t>
            </a:r>
            <a:r>
              <a:rPr lang="tr-TR" sz="3600" b="1" dirty="0"/>
              <a:t>İşitme Kaybında Uygulanan Yöntemler ve Okula Yönelik Öneriler</a:t>
            </a:r>
            <a:br>
              <a:rPr lang="tr-TR" sz="3600"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lnSpcReduction="10000"/>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lgn="ctr">
              <a:buNone/>
            </a:pPr>
            <a:r>
              <a:rPr lang="tr-TR" sz="3600" b="1" dirty="0">
                <a:solidFill>
                  <a:srgbClr val="FF0000"/>
                </a:solidFill>
              </a:rPr>
              <a:t>	</a:t>
            </a:r>
            <a:r>
              <a:rPr lang="pt-BR" sz="3600" b="1" dirty="0">
                <a:solidFill>
                  <a:srgbClr val="FF0000"/>
                </a:solidFill>
              </a:rPr>
              <a:t>71-90 dB İleri Derecede İşitme Kaybı</a:t>
            </a:r>
            <a:endParaRPr lang="tr-TR" sz="3600" b="1" dirty="0">
              <a:solidFill>
                <a:srgbClr val="FF0000"/>
              </a:solidFill>
            </a:endParaRPr>
          </a:p>
          <a:p>
            <a:pPr marL="0" indent="0" algn="ctr">
              <a:buNone/>
            </a:pPr>
            <a:endParaRPr lang="tr-TR" sz="3600" b="1" dirty="0">
              <a:solidFill>
                <a:srgbClr val="FF0000"/>
              </a:solidFill>
            </a:endParaRPr>
          </a:p>
          <a:p>
            <a:pPr lvl="2" algn="just"/>
            <a:r>
              <a:rPr lang="tr-TR" sz="2400" b="1" dirty="0"/>
              <a:t>İşitme cihazı ve yardımcı işitme cihazı (FM sistem) uygulaması gerekir.</a:t>
            </a:r>
            <a:endParaRPr lang="tr-TR" sz="2400" dirty="0"/>
          </a:p>
          <a:p>
            <a:pPr lvl="2" algn="just"/>
            <a:r>
              <a:rPr lang="tr-TR" sz="2400" b="1" dirty="0"/>
              <a:t>Gerekli durumlarda </a:t>
            </a:r>
            <a:r>
              <a:rPr lang="tr-TR" sz="2400" b="1" dirty="0" err="1"/>
              <a:t>koklear</a:t>
            </a:r>
            <a:r>
              <a:rPr lang="tr-TR" sz="2400" b="1" dirty="0"/>
              <a:t> </a:t>
            </a:r>
            <a:r>
              <a:rPr lang="tr-TR" sz="2400" b="1" dirty="0" err="1"/>
              <a:t>implant</a:t>
            </a:r>
            <a:r>
              <a:rPr lang="tr-TR" sz="2400" b="1" dirty="0"/>
              <a:t> için aday olabilirler.</a:t>
            </a:r>
            <a:endParaRPr lang="tr-TR" sz="2400" dirty="0"/>
          </a:p>
          <a:p>
            <a:pPr lvl="2" algn="just"/>
            <a:r>
              <a:rPr lang="tr-TR" sz="2400" b="1" dirty="0"/>
              <a:t>Tam-gün özel eğitim gerekir.</a:t>
            </a:r>
            <a:endParaRPr lang="tr-TR" sz="2400" dirty="0"/>
          </a:p>
          <a:p>
            <a:pPr lvl="2" algn="just"/>
            <a:r>
              <a:rPr lang="tr-TR" sz="2400" b="1" dirty="0"/>
              <a:t>Özel eğitim programlarında ağırlıklı olarak tüm dil becerileri, kavram gelişimi alanları desteklenmelidir.</a:t>
            </a:r>
            <a:endParaRPr lang="tr-TR" sz="2400" dirty="0"/>
          </a:p>
          <a:p>
            <a:pPr lvl="2" algn="just"/>
            <a:r>
              <a:rPr lang="tr-TR" sz="2400" b="1" dirty="0"/>
              <a:t>Konuşma terapisi ve dudaktan okuma eğitimi verilmelidir.</a:t>
            </a:r>
            <a:endParaRPr lang="tr-TR" sz="2400" dirty="0"/>
          </a:p>
          <a:p>
            <a:pPr lvl="2" algn="just"/>
            <a:r>
              <a:rPr lang="tr-TR" sz="2400" b="1" dirty="0"/>
              <a:t>Özel eğitim uzmanlarının denetiminde, bireysel ve grup eğitimi almalıdır. Çocuğun gelişimine uygun olarak entegrasyon programlarına dahil edilmelidir.</a:t>
            </a:r>
            <a:endParaRPr lang="tr-TR" sz="2400" dirty="0"/>
          </a:p>
          <a:p>
            <a:pPr algn="just"/>
            <a:endParaRPr lang="tr-TR" sz="3600" b="1" dirty="0"/>
          </a:p>
          <a:p>
            <a:endParaRPr lang="tr-TR" sz="3600" b="1" dirty="0"/>
          </a:p>
        </p:txBody>
      </p:sp>
    </p:spTree>
    <p:extLst>
      <p:ext uri="{BB962C8B-B14F-4D97-AF65-F5344CB8AC3E}">
        <p14:creationId xmlns:p14="http://schemas.microsoft.com/office/powerpoint/2010/main" val="284489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519953"/>
            <a:ext cx="8610600" cy="1537448"/>
          </a:xfrm>
        </p:spPr>
        <p:txBody>
          <a:bodyPr>
            <a:normAutofit fontScale="90000"/>
          </a:bodyPr>
          <a:lstStyle/>
          <a:p>
            <a:pPr algn="ctr"/>
            <a:r>
              <a:rPr lang="tr-TR" b="1" dirty="0"/>
              <a:t>BEBEK VE ÇOCUKLARDA İŞİTME KAYIPLARININ ETKİLERİ</a:t>
            </a:r>
            <a:br>
              <a:rPr lang="tr-TR" dirty="0"/>
            </a:br>
            <a:endParaRPr lang="tr-TR" dirty="0"/>
          </a:p>
        </p:txBody>
      </p:sp>
      <p:sp>
        <p:nvSpPr>
          <p:cNvPr id="3" name="İçerik Yer Tutucusu 2"/>
          <p:cNvSpPr>
            <a:spLocks noGrp="1"/>
          </p:cNvSpPr>
          <p:nvPr>
            <p:ph idx="1"/>
          </p:nvPr>
        </p:nvSpPr>
        <p:spPr>
          <a:xfrm>
            <a:off x="685800" y="3119718"/>
            <a:ext cx="10820400" cy="3098967"/>
          </a:xfrm>
        </p:spPr>
        <p:txBody>
          <a:bodyPr/>
          <a:lstStyle/>
          <a:p>
            <a:pPr marL="0" indent="0" algn="ctr">
              <a:buNone/>
            </a:pPr>
            <a:r>
              <a:rPr lang="tr-TR" u="sng" dirty="0"/>
              <a:t> </a:t>
            </a:r>
            <a:r>
              <a:rPr lang="tr-TR" sz="2800" b="1" u="sng" dirty="0" err="1"/>
              <a:t>Nöroplastisite</a:t>
            </a:r>
            <a:r>
              <a:rPr lang="tr-TR" sz="2800" b="1" u="sng" dirty="0"/>
              <a:t> </a:t>
            </a:r>
            <a:r>
              <a:rPr lang="tr-TR" sz="2800" b="1" dirty="0"/>
              <a:t>yaşamımızın ilk üç buçuk yılında en aktif dönemi yaşamaktadır. Bu dönem öğrenme ve beceri kazanmamızda hayatımızın en aktif dönemidir. Beyin bu dönemde çeşitli deneyimler yaşamakta ve bu deneyimden öğrendikleri ile ileride kazanacağı becerilerin temeli oluşmaktadır. </a:t>
            </a:r>
          </a:p>
        </p:txBody>
      </p:sp>
    </p:spTree>
    <p:extLst>
      <p:ext uri="{BB962C8B-B14F-4D97-AF65-F5344CB8AC3E}">
        <p14:creationId xmlns:p14="http://schemas.microsoft.com/office/powerpoint/2010/main" val="41083211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	</a:t>
            </a:r>
            <a:r>
              <a:rPr lang="tr-TR" sz="3600" b="1" dirty="0"/>
              <a:t>İşitme Kaybında Uygulanan Yöntemler ve Okula Yönelik Öneriler</a:t>
            </a:r>
            <a:br>
              <a:rPr lang="tr-TR" sz="3600"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lnSpcReduction="10000"/>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lgn="ctr">
              <a:buNone/>
            </a:pPr>
            <a:r>
              <a:rPr lang="tr-TR" sz="3600" b="1" dirty="0">
                <a:solidFill>
                  <a:srgbClr val="FF0000"/>
                </a:solidFill>
              </a:rPr>
              <a:t>	</a:t>
            </a:r>
            <a:r>
              <a:rPr lang="pt-BR" sz="3600" b="1" dirty="0">
                <a:solidFill>
                  <a:srgbClr val="FF0000"/>
                </a:solidFill>
              </a:rPr>
              <a:t>91 dB ve üzeri Çok İleri Derecede İşitme Kaybı</a:t>
            </a:r>
            <a:endParaRPr lang="tr-TR" sz="3600" b="1" dirty="0">
              <a:solidFill>
                <a:srgbClr val="FF0000"/>
              </a:solidFill>
            </a:endParaRPr>
          </a:p>
          <a:p>
            <a:pPr marL="0" indent="0" algn="ctr">
              <a:buNone/>
            </a:pPr>
            <a:endParaRPr lang="tr-TR" sz="3600" b="1" dirty="0">
              <a:solidFill>
                <a:srgbClr val="FF0000"/>
              </a:solidFill>
            </a:endParaRPr>
          </a:p>
          <a:p>
            <a:pPr lvl="2" algn="just"/>
            <a:r>
              <a:rPr lang="tr-TR" sz="2400" b="1" dirty="0" err="1"/>
              <a:t>Koklear</a:t>
            </a:r>
            <a:r>
              <a:rPr lang="tr-TR" sz="2400" b="1" dirty="0"/>
              <a:t> </a:t>
            </a:r>
            <a:r>
              <a:rPr lang="tr-TR" sz="2400" b="1" dirty="0" err="1"/>
              <a:t>implant</a:t>
            </a:r>
            <a:r>
              <a:rPr lang="tr-TR" sz="2400" b="1" dirty="0"/>
              <a:t> için aday olabilirler.</a:t>
            </a:r>
            <a:endParaRPr lang="tr-TR" sz="2400" dirty="0"/>
          </a:p>
          <a:p>
            <a:pPr lvl="2" algn="just"/>
            <a:r>
              <a:rPr lang="tr-TR" sz="2400" b="1" dirty="0"/>
              <a:t>Özel eğitim programlarında ağırlıklı olarak tüm dil becerileri, kavram gelişimi alanları desteklenmelidir.</a:t>
            </a:r>
            <a:endParaRPr lang="tr-TR" sz="2400" dirty="0"/>
          </a:p>
          <a:p>
            <a:pPr lvl="2" algn="just"/>
            <a:r>
              <a:rPr lang="tr-TR" sz="2400" b="1" dirty="0"/>
              <a:t>Konuşma terapisi ve dudaktan okuma eğitimi verilmelidir.</a:t>
            </a:r>
            <a:endParaRPr lang="tr-TR" sz="2400" dirty="0"/>
          </a:p>
          <a:p>
            <a:pPr lvl="2" algn="just"/>
            <a:r>
              <a:rPr lang="tr-TR" sz="2400" b="1" dirty="0"/>
              <a:t>Özel eğitim uzmanlarının denetimi altında, bireysel ve grup eğitimi almalıdır.</a:t>
            </a:r>
            <a:endParaRPr lang="tr-TR" sz="2400" dirty="0"/>
          </a:p>
          <a:p>
            <a:pPr lvl="2" algn="just"/>
            <a:r>
              <a:rPr lang="tr-TR" sz="2400" b="1" dirty="0"/>
              <a:t>İletim becerilerini kazanabilmesi için total iletişim yöntemleri (işitsel bilginin yanı sıra dudaktan okuma, konuşmayı okuma, gerekli durumlarda işaret dilinin kullanılması) kullanılmalıdır.</a:t>
            </a:r>
            <a:endParaRPr lang="tr-TR" sz="2400" dirty="0"/>
          </a:p>
          <a:p>
            <a:pPr algn="just"/>
            <a:endParaRPr lang="tr-TR" sz="3600" b="1" dirty="0"/>
          </a:p>
          <a:p>
            <a:endParaRPr lang="tr-TR" sz="3600" b="1" dirty="0"/>
          </a:p>
        </p:txBody>
      </p:sp>
    </p:spTree>
    <p:extLst>
      <p:ext uri="{BB962C8B-B14F-4D97-AF65-F5344CB8AC3E}">
        <p14:creationId xmlns:p14="http://schemas.microsoft.com/office/powerpoint/2010/main" val="6597041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t>	</a:t>
            </a:r>
            <a:r>
              <a:rPr lang="tr-TR" sz="3600" b="1" dirty="0"/>
              <a:t>Pediatrik Çağda İşitme Kaybı Yapan Hastalıklar</a:t>
            </a:r>
            <a:br>
              <a:rPr lang="tr-TR" sz="3600" b="1" dirty="0"/>
            </a:br>
            <a:br>
              <a:rPr lang="tr-TR" dirty="0"/>
            </a:br>
            <a:endParaRPr lang="tr-TR" dirty="0"/>
          </a:p>
        </p:txBody>
      </p:sp>
      <p:sp>
        <p:nvSpPr>
          <p:cNvPr id="3" name="İçerik Yer Tutucusu 2"/>
          <p:cNvSpPr>
            <a:spLocks noGrp="1"/>
          </p:cNvSpPr>
          <p:nvPr>
            <p:ph sz="half" idx="1"/>
          </p:nvPr>
        </p:nvSpPr>
        <p:spPr/>
        <p:txBody>
          <a:bodyPr>
            <a:normAutofit fontScale="32500" lnSpcReduction="20000"/>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buNone/>
            </a:pPr>
            <a:r>
              <a:rPr lang="tr-TR" sz="3700" b="1" dirty="0"/>
              <a:t>1.İletim Tipi</a:t>
            </a:r>
            <a:endParaRPr lang="tr-TR" sz="3700" dirty="0"/>
          </a:p>
          <a:p>
            <a:pPr marL="0" indent="0">
              <a:buNone/>
            </a:pPr>
            <a:r>
              <a:rPr lang="tr-TR" sz="3200" b="1" dirty="0"/>
              <a:t>a. Dış Kulak Yolu</a:t>
            </a:r>
            <a:endParaRPr lang="tr-TR" sz="3200" dirty="0"/>
          </a:p>
          <a:p>
            <a:pPr lvl="0"/>
            <a:r>
              <a:rPr lang="tr-TR" sz="2400" b="1" dirty="0" err="1"/>
              <a:t>Konjenital</a:t>
            </a:r>
            <a:r>
              <a:rPr lang="tr-TR" sz="2400" b="1" dirty="0"/>
              <a:t> Bozukluklar (</a:t>
            </a:r>
            <a:r>
              <a:rPr lang="tr-TR" sz="2400" b="1" dirty="0" err="1"/>
              <a:t>Atrezi</a:t>
            </a:r>
            <a:r>
              <a:rPr lang="tr-TR" sz="2400" b="1" dirty="0"/>
              <a:t> ve </a:t>
            </a:r>
            <a:r>
              <a:rPr lang="tr-TR" sz="2400" b="1" dirty="0" err="1"/>
              <a:t>Malformasyonlar</a:t>
            </a:r>
            <a:r>
              <a:rPr lang="tr-TR" sz="2400" b="1" dirty="0"/>
              <a:t>)</a:t>
            </a:r>
            <a:endParaRPr lang="tr-TR" sz="1800" dirty="0"/>
          </a:p>
          <a:p>
            <a:pPr lvl="0"/>
            <a:r>
              <a:rPr lang="tr-TR" sz="2400" b="1" dirty="0"/>
              <a:t>Enfeksiyonlar</a:t>
            </a:r>
            <a:endParaRPr lang="tr-TR" sz="1800" dirty="0"/>
          </a:p>
          <a:p>
            <a:pPr lvl="0"/>
            <a:r>
              <a:rPr lang="tr-TR" sz="2400" b="1" dirty="0"/>
              <a:t>Dış Kulak Yolu Darlığı</a:t>
            </a:r>
            <a:endParaRPr lang="tr-TR" sz="1800" dirty="0"/>
          </a:p>
          <a:p>
            <a:pPr lvl="0"/>
            <a:r>
              <a:rPr lang="tr-TR" sz="2400" b="1" dirty="0" err="1"/>
              <a:t>Ekzositoz</a:t>
            </a:r>
            <a:r>
              <a:rPr lang="tr-TR" sz="2400" b="1" dirty="0"/>
              <a:t> (Dış Kulak Yolunda Kemik Selim Tümörleri)</a:t>
            </a:r>
            <a:endParaRPr lang="tr-TR" sz="1800" dirty="0"/>
          </a:p>
          <a:p>
            <a:pPr lvl="0"/>
            <a:r>
              <a:rPr lang="tr-TR" sz="2400" b="1" dirty="0"/>
              <a:t>Dış Kulak Yolu Kirleri</a:t>
            </a:r>
            <a:endParaRPr lang="tr-TR" sz="1800" dirty="0"/>
          </a:p>
          <a:p>
            <a:pPr lvl="0"/>
            <a:r>
              <a:rPr lang="tr-TR" sz="2400" b="1" dirty="0"/>
              <a:t>Dış Kulak Yolunda Yabancı Cisim</a:t>
            </a:r>
            <a:endParaRPr lang="tr-TR" sz="1800" dirty="0"/>
          </a:p>
          <a:p>
            <a:pPr lvl="0"/>
            <a:r>
              <a:rPr lang="tr-TR" sz="2400" b="1" dirty="0"/>
              <a:t>Tümörler</a:t>
            </a:r>
            <a:endParaRPr lang="tr-TR" sz="1800" dirty="0"/>
          </a:p>
          <a:p>
            <a:pPr marL="0" indent="0">
              <a:buNone/>
            </a:pPr>
            <a:r>
              <a:rPr lang="tr-TR" sz="2400" b="1" dirty="0"/>
              <a:t>b. </a:t>
            </a:r>
            <a:r>
              <a:rPr lang="tr-TR" sz="3200" b="1" dirty="0"/>
              <a:t>Orta Kulak Patolojileri</a:t>
            </a:r>
            <a:endParaRPr lang="tr-TR" sz="3200" dirty="0"/>
          </a:p>
          <a:p>
            <a:pPr lvl="0"/>
            <a:r>
              <a:rPr lang="tr-TR" sz="2400" b="1" dirty="0"/>
              <a:t>Akut </a:t>
            </a:r>
            <a:r>
              <a:rPr lang="tr-TR" sz="2400" b="1" dirty="0" err="1"/>
              <a:t>Otitler</a:t>
            </a:r>
            <a:endParaRPr lang="tr-TR" sz="1800" dirty="0"/>
          </a:p>
          <a:p>
            <a:pPr lvl="0"/>
            <a:r>
              <a:rPr lang="tr-TR" sz="2400" b="1" dirty="0" err="1"/>
              <a:t>Seröz</a:t>
            </a:r>
            <a:r>
              <a:rPr lang="tr-TR" sz="2400" b="1" dirty="0"/>
              <a:t> </a:t>
            </a:r>
            <a:r>
              <a:rPr lang="tr-TR" sz="2400" b="1" dirty="0" err="1"/>
              <a:t>Otitler</a:t>
            </a:r>
            <a:endParaRPr lang="tr-TR" sz="1800" dirty="0"/>
          </a:p>
          <a:p>
            <a:pPr lvl="0"/>
            <a:r>
              <a:rPr lang="tr-TR" sz="2400" b="1" dirty="0"/>
              <a:t>Kronik </a:t>
            </a:r>
            <a:r>
              <a:rPr lang="tr-TR" sz="2400" b="1" dirty="0" err="1"/>
              <a:t>Otitler</a:t>
            </a:r>
            <a:endParaRPr lang="tr-TR" sz="1800" dirty="0"/>
          </a:p>
          <a:p>
            <a:pPr lvl="0"/>
            <a:r>
              <a:rPr lang="tr-TR" sz="2400" b="1" dirty="0" err="1"/>
              <a:t>Kolesteatoma</a:t>
            </a:r>
            <a:endParaRPr lang="tr-TR" sz="1800" dirty="0"/>
          </a:p>
          <a:p>
            <a:pPr lvl="0"/>
            <a:r>
              <a:rPr lang="tr-TR" sz="2400" b="1" dirty="0" err="1"/>
              <a:t>Miringoskleroz</a:t>
            </a:r>
            <a:endParaRPr lang="tr-TR" sz="1800" dirty="0"/>
          </a:p>
          <a:p>
            <a:pPr lvl="0"/>
            <a:r>
              <a:rPr lang="tr-TR" sz="2400" b="1" dirty="0" err="1"/>
              <a:t>Timpanoskleroz</a:t>
            </a:r>
            <a:endParaRPr lang="tr-TR" sz="1800" dirty="0"/>
          </a:p>
          <a:p>
            <a:pPr lvl="0"/>
            <a:r>
              <a:rPr lang="tr-TR" sz="2400" b="1" dirty="0" err="1"/>
              <a:t>Otoskleroz</a:t>
            </a:r>
            <a:endParaRPr lang="tr-TR" sz="1800" dirty="0"/>
          </a:p>
          <a:p>
            <a:pPr marL="0" indent="0" algn="just">
              <a:buNone/>
            </a:pPr>
            <a:endParaRPr lang="tr-TR" sz="3600" b="1" dirty="0"/>
          </a:p>
          <a:p>
            <a:endParaRPr lang="tr-TR" sz="3600" b="1" dirty="0"/>
          </a:p>
        </p:txBody>
      </p:sp>
      <p:sp>
        <p:nvSpPr>
          <p:cNvPr id="4" name="İçerik Yer Tutucusu 3"/>
          <p:cNvSpPr>
            <a:spLocks noGrp="1"/>
          </p:cNvSpPr>
          <p:nvPr>
            <p:ph sz="half" idx="2"/>
          </p:nvPr>
        </p:nvSpPr>
        <p:spPr>
          <a:xfrm>
            <a:off x="6172200" y="2833875"/>
            <a:ext cx="5334000" cy="4024125"/>
          </a:xfrm>
        </p:spPr>
        <p:txBody>
          <a:bodyPr>
            <a:normAutofit fontScale="32500" lnSpcReduction="20000"/>
          </a:bodyPr>
          <a:lstStyle/>
          <a:p>
            <a:r>
              <a:rPr lang="tr-TR" sz="3700" b="1" dirty="0"/>
              <a:t>Genetik Hastalıklar</a:t>
            </a:r>
          </a:p>
          <a:p>
            <a:pPr lvl="1"/>
            <a:r>
              <a:rPr lang="tr-TR" sz="3700" b="1" dirty="0"/>
              <a:t>Pierre </a:t>
            </a:r>
            <a:r>
              <a:rPr lang="tr-TR" sz="3700" b="1" dirty="0" err="1"/>
              <a:t>Robin</a:t>
            </a:r>
            <a:r>
              <a:rPr lang="tr-TR" sz="3700" b="1" dirty="0"/>
              <a:t> Sendromu</a:t>
            </a:r>
          </a:p>
          <a:p>
            <a:pPr lvl="1"/>
            <a:r>
              <a:rPr lang="tr-TR" sz="3700" b="1" dirty="0" err="1"/>
              <a:t>Crouzon</a:t>
            </a:r>
            <a:r>
              <a:rPr lang="tr-TR" sz="3700" b="1" dirty="0"/>
              <a:t> Sendromu</a:t>
            </a:r>
          </a:p>
          <a:p>
            <a:pPr lvl="1"/>
            <a:r>
              <a:rPr lang="tr-TR" sz="3700" b="1" dirty="0" err="1"/>
              <a:t>Alport</a:t>
            </a:r>
            <a:r>
              <a:rPr lang="tr-TR" sz="3700" b="1" dirty="0"/>
              <a:t> Sendromu</a:t>
            </a:r>
          </a:p>
          <a:p>
            <a:pPr lvl="1"/>
            <a:r>
              <a:rPr lang="tr-TR" sz="3700" b="1" dirty="0" err="1"/>
              <a:t>Goldenhar</a:t>
            </a:r>
            <a:r>
              <a:rPr lang="tr-TR" sz="3700" b="1" dirty="0"/>
              <a:t> Sendromu</a:t>
            </a:r>
          </a:p>
          <a:p>
            <a:pPr lvl="1"/>
            <a:r>
              <a:rPr lang="tr-TR" sz="3700" b="1" dirty="0" err="1"/>
              <a:t>Osteogenesis</a:t>
            </a:r>
            <a:r>
              <a:rPr lang="tr-TR" sz="3700" b="1" dirty="0"/>
              <a:t> </a:t>
            </a:r>
            <a:r>
              <a:rPr lang="tr-TR" sz="3700" b="1" dirty="0" err="1"/>
              <a:t>İmperfekta</a:t>
            </a:r>
            <a:endParaRPr lang="tr-TR" sz="3700" b="1" dirty="0"/>
          </a:p>
          <a:p>
            <a:r>
              <a:rPr lang="tr-TR" sz="3700" b="1" dirty="0"/>
              <a:t>Spesifik </a:t>
            </a:r>
            <a:r>
              <a:rPr lang="tr-TR" sz="3700" b="1" dirty="0" err="1"/>
              <a:t>İnfeksiyonlar</a:t>
            </a:r>
            <a:endParaRPr lang="tr-TR" sz="3700" b="1" dirty="0"/>
          </a:p>
          <a:p>
            <a:pPr lvl="1"/>
            <a:r>
              <a:rPr lang="tr-TR" sz="3700" b="1" dirty="0"/>
              <a:t>TBC</a:t>
            </a:r>
          </a:p>
          <a:p>
            <a:pPr lvl="1"/>
            <a:r>
              <a:rPr lang="tr-TR" sz="3700" b="1" dirty="0"/>
              <a:t>Sifiliz</a:t>
            </a:r>
          </a:p>
          <a:p>
            <a:r>
              <a:rPr lang="tr-TR" sz="3700" b="1" dirty="0"/>
              <a:t>Orta kulağı izole etkileyen travmalar</a:t>
            </a:r>
          </a:p>
          <a:p>
            <a:r>
              <a:rPr lang="tr-TR" sz="3700" b="1" dirty="0"/>
              <a:t>Orta Kulak Kaynaklı Tümörler</a:t>
            </a:r>
          </a:p>
          <a:p>
            <a:pPr marL="0" indent="0">
              <a:buNone/>
            </a:pPr>
            <a:r>
              <a:rPr lang="tr-TR" sz="3700" b="1" dirty="0"/>
              <a:t>c. İç Kulak Patolojileri</a:t>
            </a:r>
          </a:p>
          <a:p>
            <a:r>
              <a:rPr lang="tr-TR" sz="3700" b="1" dirty="0" err="1"/>
              <a:t>Süperior</a:t>
            </a:r>
            <a:r>
              <a:rPr lang="tr-TR" sz="3700" b="1" dirty="0"/>
              <a:t> Kanal </a:t>
            </a:r>
            <a:r>
              <a:rPr lang="tr-TR" sz="3700" b="1" dirty="0" err="1"/>
              <a:t>Dehisansı</a:t>
            </a:r>
            <a:endParaRPr lang="tr-TR" sz="3700" b="1" dirty="0"/>
          </a:p>
          <a:p>
            <a:r>
              <a:rPr lang="tr-TR" sz="3700" b="1" dirty="0" err="1"/>
              <a:t>Otik</a:t>
            </a:r>
            <a:r>
              <a:rPr lang="tr-TR" sz="3700" b="1" dirty="0"/>
              <a:t> Kapsül </a:t>
            </a:r>
            <a:r>
              <a:rPr lang="tr-TR" sz="3700" b="1" dirty="0" err="1"/>
              <a:t>Erezyonuna</a:t>
            </a:r>
            <a:r>
              <a:rPr lang="tr-TR" sz="3700" b="1" dirty="0"/>
              <a:t> Bağlı </a:t>
            </a:r>
            <a:r>
              <a:rPr lang="tr-TR" sz="3700" b="1" dirty="0" err="1"/>
              <a:t>Fenestrasyon</a:t>
            </a:r>
            <a:endParaRPr lang="tr-TR" sz="3700" b="1" dirty="0"/>
          </a:p>
          <a:p>
            <a:endParaRPr lang="tr-TR" dirty="0"/>
          </a:p>
        </p:txBody>
      </p:sp>
    </p:spTree>
    <p:extLst>
      <p:ext uri="{BB962C8B-B14F-4D97-AF65-F5344CB8AC3E}">
        <p14:creationId xmlns:p14="http://schemas.microsoft.com/office/powerpoint/2010/main" val="2837635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t>	</a:t>
            </a:r>
            <a:r>
              <a:rPr lang="tr-TR" sz="2200" b="1" dirty="0"/>
              <a:t>Pediatrik Çağda İşitme Kaybı Yapan Hastalıklar</a:t>
            </a:r>
            <a:br>
              <a:rPr lang="tr-TR" sz="3600" b="1" dirty="0"/>
            </a:br>
            <a:br>
              <a:rPr lang="tr-TR" dirty="0"/>
            </a:br>
            <a:endParaRPr lang="tr-TR" dirty="0"/>
          </a:p>
        </p:txBody>
      </p:sp>
      <p:sp>
        <p:nvSpPr>
          <p:cNvPr id="3" name="İçerik Yer Tutucusu 2"/>
          <p:cNvSpPr>
            <a:spLocks noGrp="1"/>
          </p:cNvSpPr>
          <p:nvPr>
            <p:ph type="body" idx="1"/>
          </p:nvPr>
        </p:nvSpPr>
        <p:spPr/>
        <p:txBody>
          <a:bodyPr>
            <a:normAutofit/>
          </a:bodyPr>
          <a:lstStyle/>
          <a:p>
            <a:pPr marL="0" indent="0" algn="just">
              <a:buNone/>
            </a:pPr>
            <a:endParaRPr lang="tr-TR" sz="3600" b="1" dirty="0"/>
          </a:p>
          <a:p>
            <a:endParaRPr lang="tr-TR" sz="3600" b="1" dirty="0"/>
          </a:p>
        </p:txBody>
      </p:sp>
      <p:sp>
        <p:nvSpPr>
          <p:cNvPr id="6" name="Metin Yer Tutucusu 5"/>
          <p:cNvSpPr>
            <a:spLocks noGrp="1"/>
          </p:cNvSpPr>
          <p:nvPr>
            <p:ph type="body" sz="half" idx="15"/>
          </p:nvPr>
        </p:nvSpPr>
        <p:spPr>
          <a:xfrm>
            <a:off x="685799" y="1662545"/>
            <a:ext cx="3456432" cy="4556152"/>
          </a:xfrm>
        </p:spPr>
        <p:txBody>
          <a:bodyPr>
            <a:normAutofit/>
          </a:bodyPr>
          <a:lstStyle/>
          <a:p>
            <a:r>
              <a:rPr lang="tr-TR" sz="1600" b="1" dirty="0"/>
              <a:t>Kalıtımsal </a:t>
            </a:r>
            <a:r>
              <a:rPr lang="tr-TR" sz="1600" b="1" dirty="0" err="1"/>
              <a:t>Non</a:t>
            </a:r>
            <a:r>
              <a:rPr lang="tr-TR" sz="1600" b="1" dirty="0"/>
              <a:t> </a:t>
            </a:r>
            <a:r>
              <a:rPr lang="tr-TR" sz="1600" b="1" dirty="0" err="1"/>
              <a:t>Sendromik</a:t>
            </a:r>
            <a:endParaRPr lang="tr-TR" sz="1600" b="1" dirty="0"/>
          </a:p>
          <a:p>
            <a:pPr marL="285750" indent="-285750">
              <a:buFont typeface="Arial" panose="020B0604020202020204" pitchFamily="34" charset="0"/>
              <a:buChar char="•"/>
            </a:pPr>
            <a:r>
              <a:rPr lang="tr-TR" sz="1600" b="1" dirty="0"/>
              <a:t>Otozomal Resesif Geçişli SNİK</a:t>
            </a:r>
          </a:p>
          <a:p>
            <a:pPr marL="285750" indent="-285750">
              <a:buFont typeface="Arial" panose="020B0604020202020204" pitchFamily="34" charset="0"/>
              <a:buChar char="•"/>
            </a:pPr>
            <a:r>
              <a:rPr lang="tr-TR" sz="1600" b="1" dirty="0"/>
              <a:t>Otozomal Resesif İşitsel </a:t>
            </a:r>
            <a:r>
              <a:rPr lang="tr-TR" sz="1600" b="1" dirty="0" err="1"/>
              <a:t>Nöropati</a:t>
            </a:r>
            <a:endParaRPr lang="tr-TR" sz="1600" b="1" dirty="0"/>
          </a:p>
          <a:p>
            <a:pPr marL="285750" indent="-285750">
              <a:buFont typeface="Arial" panose="020B0604020202020204" pitchFamily="34" charset="0"/>
              <a:buChar char="•"/>
            </a:pPr>
            <a:r>
              <a:rPr lang="tr-TR" sz="1600" b="1" dirty="0"/>
              <a:t>Otozomal Dominant Geçişli SNİK</a:t>
            </a:r>
          </a:p>
          <a:p>
            <a:pPr marL="285750" indent="-285750">
              <a:buFont typeface="Arial" panose="020B0604020202020204" pitchFamily="34" charset="0"/>
              <a:buChar char="•"/>
            </a:pPr>
            <a:r>
              <a:rPr lang="tr-TR" sz="1600" b="1" dirty="0" err="1"/>
              <a:t>X’e</a:t>
            </a:r>
            <a:r>
              <a:rPr lang="tr-TR" sz="1600" b="1" dirty="0"/>
              <a:t> Bağlı </a:t>
            </a:r>
            <a:r>
              <a:rPr lang="tr-TR" sz="1600" b="1" dirty="0" err="1"/>
              <a:t>Sendromik</a:t>
            </a:r>
            <a:r>
              <a:rPr lang="tr-TR" sz="1600" b="1" dirty="0"/>
              <a:t> Olmayan SNİK</a:t>
            </a:r>
          </a:p>
          <a:p>
            <a:pPr marL="285750" indent="-285750">
              <a:buFont typeface="Arial" panose="020B0604020202020204" pitchFamily="34" charset="0"/>
              <a:buChar char="•"/>
            </a:pPr>
            <a:r>
              <a:rPr lang="tr-TR" sz="1600" b="1" dirty="0"/>
              <a:t>İç Kulak Gelişim Bozuklukları (</a:t>
            </a:r>
            <a:r>
              <a:rPr lang="tr-TR" sz="1600" b="1" dirty="0" err="1"/>
              <a:t>Mitakondriyal</a:t>
            </a:r>
            <a:r>
              <a:rPr lang="tr-TR" sz="1600" b="1" dirty="0"/>
              <a:t> Bozukluklar)</a:t>
            </a:r>
          </a:p>
          <a:p>
            <a:pPr marL="742950" lvl="1" indent="-285750">
              <a:buFont typeface="Arial" panose="020B0604020202020204" pitchFamily="34" charset="0"/>
              <a:buChar char="•"/>
            </a:pPr>
            <a:r>
              <a:rPr lang="tr-TR" sz="1600" b="1" dirty="0"/>
              <a:t>Michel Aplazisi</a:t>
            </a:r>
          </a:p>
          <a:p>
            <a:pPr marL="742950" lvl="1" indent="-285750">
              <a:buFont typeface="Arial" panose="020B0604020202020204" pitchFamily="34" charset="0"/>
              <a:buChar char="•"/>
            </a:pPr>
            <a:r>
              <a:rPr lang="tr-TR" sz="1600" b="1" dirty="0" err="1"/>
              <a:t>Mondini</a:t>
            </a:r>
            <a:r>
              <a:rPr lang="tr-TR" sz="1600" b="1" dirty="0"/>
              <a:t> </a:t>
            </a:r>
            <a:r>
              <a:rPr lang="tr-TR" sz="1600" b="1" dirty="0" err="1"/>
              <a:t>Aplazi</a:t>
            </a:r>
            <a:endParaRPr lang="tr-TR" sz="1600" b="1" dirty="0"/>
          </a:p>
          <a:p>
            <a:pPr marL="742950" lvl="1" indent="-285750">
              <a:buFont typeface="Arial" panose="020B0604020202020204" pitchFamily="34" charset="0"/>
              <a:buChar char="•"/>
            </a:pPr>
            <a:r>
              <a:rPr lang="tr-TR" sz="1600" b="1" dirty="0"/>
              <a:t>Schiebe Aplazisi</a:t>
            </a:r>
          </a:p>
          <a:p>
            <a:pPr marL="742950" lvl="1" indent="-285750">
              <a:buFont typeface="Arial" panose="020B0604020202020204" pitchFamily="34" charset="0"/>
              <a:buChar char="•"/>
            </a:pPr>
            <a:r>
              <a:rPr lang="tr-TR" sz="1600" b="1" dirty="0"/>
              <a:t>Alexander </a:t>
            </a:r>
            <a:r>
              <a:rPr lang="tr-TR" sz="1600" b="1" dirty="0" err="1"/>
              <a:t>Aplazisi</a:t>
            </a:r>
            <a:endParaRPr lang="tr-TR" sz="1600" b="1" dirty="0"/>
          </a:p>
          <a:p>
            <a:pPr marL="742950" lvl="1" indent="-285750">
              <a:buFont typeface="Arial" panose="020B0604020202020204" pitchFamily="34" charset="0"/>
              <a:buChar char="•"/>
            </a:pPr>
            <a:r>
              <a:rPr lang="tr-TR" sz="1600" b="1" dirty="0"/>
              <a:t>Genişlemiş </a:t>
            </a:r>
            <a:r>
              <a:rPr lang="tr-TR" sz="1600" b="1" dirty="0" err="1"/>
              <a:t>Vestibuler</a:t>
            </a:r>
            <a:r>
              <a:rPr lang="tr-TR" sz="1600" b="1" dirty="0"/>
              <a:t> </a:t>
            </a:r>
            <a:r>
              <a:rPr lang="tr-TR" sz="1600" b="1" dirty="0" err="1"/>
              <a:t>Aquaduktus</a:t>
            </a:r>
            <a:endParaRPr lang="tr-TR" sz="1600" b="1" dirty="0"/>
          </a:p>
          <a:p>
            <a:endParaRPr lang="tr-TR" dirty="0"/>
          </a:p>
        </p:txBody>
      </p:sp>
      <p:sp>
        <p:nvSpPr>
          <p:cNvPr id="7" name="Metin Yer Tutucusu 6"/>
          <p:cNvSpPr>
            <a:spLocks noGrp="1"/>
          </p:cNvSpPr>
          <p:nvPr>
            <p:ph type="body" sz="half" idx="16"/>
          </p:nvPr>
        </p:nvSpPr>
        <p:spPr>
          <a:xfrm>
            <a:off x="4366858" y="1662545"/>
            <a:ext cx="3456432" cy="4556140"/>
          </a:xfrm>
        </p:spPr>
        <p:txBody>
          <a:bodyPr>
            <a:normAutofit fontScale="77500" lnSpcReduction="20000"/>
          </a:bodyPr>
          <a:lstStyle/>
          <a:p>
            <a:r>
              <a:rPr lang="tr-TR" b="1" dirty="0"/>
              <a:t>Kalıtımsal </a:t>
            </a:r>
            <a:r>
              <a:rPr lang="tr-TR" b="1" dirty="0" err="1"/>
              <a:t>Sendromik</a:t>
            </a:r>
            <a:r>
              <a:rPr lang="tr-TR" b="1" dirty="0"/>
              <a:t> İşitme </a:t>
            </a:r>
          </a:p>
          <a:p>
            <a:pPr marL="285750" indent="-285750">
              <a:buFont typeface="Arial" panose="020B0604020202020204" pitchFamily="34" charset="0"/>
              <a:buChar char="•"/>
            </a:pPr>
            <a:r>
              <a:rPr lang="tr-TR" b="1" dirty="0" err="1"/>
              <a:t>KayıplarıBöbrek</a:t>
            </a:r>
            <a:r>
              <a:rPr lang="tr-TR" b="1" dirty="0"/>
              <a:t> Hastalıkları ile Birlikte Görülen</a:t>
            </a:r>
          </a:p>
          <a:p>
            <a:pPr marL="742950" lvl="1" indent="-285750">
              <a:buFont typeface="Arial" panose="020B0604020202020204" pitchFamily="34" charset="0"/>
              <a:buChar char="•"/>
            </a:pPr>
            <a:r>
              <a:rPr lang="tr-TR" sz="1400" b="1" dirty="0" err="1"/>
              <a:t>Alport</a:t>
            </a:r>
            <a:r>
              <a:rPr lang="tr-TR" sz="1400" b="1" dirty="0"/>
              <a:t> Sendromu</a:t>
            </a:r>
          </a:p>
          <a:p>
            <a:pPr marL="742950" lvl="1" indent="-285750">
              <a:buFont typeface="Arial" panose="020B0604020202020204" pitchFamily="34" charset="0"/>
              <a:buChar char="•"/>
            </a:pPr>
            <a:r>
              <a:rPr lang="tr-TR" sz="1400" b="1" dirty="0" err="1"/>
              <a:t>Gusher</a:t>
            </a:r>
            <a:r>
              <a:rPr lang="tr-TR" sz="1400" b="1" dirty="0"/>
              <a:t> Sendromu</a:t>
            </a:r>
          </a:p>
          <a:p>
            <a:pPr marL="285750" indent="-285750">
              <a:buFont typeface="Arial" panose="020B0604020202020204" pitchFamily="34" charset="0"/>
              <a:buChar char="•"/>
            </a:pPr>
            <a:r>
              <a:rPr lang="tr-TR" b="1" dirty="0"/>
              <a:t>Deri ve Eklem </a:t>
            </a:r>
            <a:r>
              <a:rPr lang="tr-TR" b="1" dirty="0" err="1"/>
              <a:t>Bozulukları</a:t>
            </a:r>
            <a:r>
              <a:rPr lang="tr-TR" b="1" dirty="0"/>
              <a:t> ile Birlikte Görülen</a:t>
            </a:r>
          </a:p>
          <a:p>
            <a:pPr marL="742950" lvl="1" indent="-285750">
              <a:buFont typeface="Arial" panose="020B0604020202020204" pitchFamily="34" charset="0"/>
              <a:buChar char="•"/>
            </a:pPr>
            <a:r>
              <a:rPr lang="tr-TR" sz="1400" b="1" dirty="0" err="1"/>
              <a:t>Waardenburger</a:t>
            </a:r>
            <a:r>
              <a:rPr lang="tr-TR" sz="1400" b="1" dirty="0"/>
              <a:t> Sendromu</a:t>
            </a:r>
          </a:p>
          <a:p>
            <a:pPr marL="742950" lvl="1" indent="-285750">
              <a:buFont typeface="Arial" panose="020B0604020202020204" pitchFamily="34" charset="0"/>
              <a:buChar char="•"/>
            </a:pPr>
            <a:r>
              <a:rPr lang="tr-TR" sz="1400" b="1" dirty="0" err="1"/>
              <a:t>Okkulokutanöz</a:t>
            </a:r>
            <a:r>
              <a:rPr lang="tr-TR" sz="1400" b="1" dirty="0"/>
              <a:t> </a:t>
            </a:r>
            <a:r>
              <a:rPr lang="tr-TR" sz="1400" b="1" dirty="0" err="1"/>
              <a:t>Albinizm</a:t>
            </a:r>
            <a:endParaRPr lang="tr-TR" sz="1400" b="1" dirty="0"/>
          </a:p>
          <a:p>
            <a:pPr marL="742950" lvl="1" indent="-285750">
              <a:buFont typeface="Arial" panose="020B0604020202020204" pitchFamily="34" charset="0"/>
              <a:buChar char="•"/>
            </a:pPr>
            <a:r>
              <a:rPr lang="tr-TR" sz="1400" b="1" dirty="0" err="1"/>
              <a:t>Pielbaldinizm</a:t>
            </a:r>
            <a:endParaRPr lang="tr-TR" sz="1400" b="1" dirty="0"/>
          </a:p>
          <a:p>
            <a:pPr marL="285750" indent="-285750">
              <a:buFont typeface="Arial" panose="020B0604020202020204" pitchFamily="34" charset="0"/>
              <a:buChar char="•"/>
            </a:pPr>
            <a:r>
              <a:rPr lang="tr-TR" b="1" dirty="0" err="1"/>
              <a:t>Kranyafasial</a:t>
            </a:r>
            <a:r>
              <a:rPr lang="tr-TR" b="1" dirty="0"/>
              <a:t> Bozukluklar ile Birlikte Görülen</a:t>
            </a:r>
          </a:p>
          <a:p>
            <a:pPr marL="742950" lvl="1" indent="-285750">
              <a:buFont typeface="Arial" panose="020B0604020202020204" pitchFamily="34" charset="0"/>
              <a:buChar char="•"/>
            </a:pPr>
            <a:r>
              <a:rPr lang="tr-TR" sz="1400" b="1" dirty="0" err="1"/>
              <a:t>Brankio</a:t>
            </a:r>
            <a:r>
              <a:rPr lang="tr-TR" sz="1400" b="1" dirty="0"/>
              <a:t>-Oto-</a:t>
            </a:r>
            <a:r>
              <a:rPr lang="tr-TR" sz="1400" b="1" dirty="0" err="1"/>
              <a:t>Renal</a:t>
            </a:r>
            <a:r>
              <a:rPr lang="tr-TR" sz="1400" b="1" dirty="0"/>
              <a:t> Sendrom</a:t>
            </a:r>
          </a:p>
          <a:p>
            <a:pPr marL="742950" lvl="1" indent="-285750">
              <a:buFont typeface="Arial" panose="020B0604020202020204" pitchFamily="34" charset="0"/>
              <a:buChar char="•"/>
            </a:pPr>
            <a:r>
              <a:rPr lang="tr-TR" sz="1400" b="1" dirty="0" err="1"/>
              <a:t>Di</a:t>
            </a:r>
            <a:r>
              <a:rPr lang="tr-TR" sz="1400" b="1" dirty="0"/>
              <a:t> George Sendromu</a:t>
            </a:r>
          </a:p>
          <a:p>
            <a:pPr marL="285750" indent="-285750">
              <a:buFont typeface="Arial" panose="020B0604020202020204" pitchFamily="34" charset="0"/>
              <a:buChar char="•"/>
            </a:pPr>
            <a:r>
              <a:rPr lang="tr-TR" b="1" dirty="0" err="1"/>
              <a:t>Metabolik</a:t>
            </a:r>
            <a:r>
              <a:rPr lang="tr-TR" b="1" dirty="0"/>
              <a:t> ve Endokrin Bozukluklar ile Birlikte Görülen</a:t>
            </a:r>
          </a:p>
          <a:p>
            <a:pPr marL="742950" lvl="1" indent="-285750">
              <a:buFont typeface="Arial" panose="020B0604020202020204" pitchFamily="34" charset="0"/>
              <a:buChar char="•"/>
            </a:pPr>
            <a:r>
              <a:rPr lang="tr-TR" sz="1400" b="1" dirty="0" err="1"/>
              <a:t>Mukopolisakkaridoz</a:t>
            </a:r>
            <a:endParaRPr lang="tr-TR" sz="1400" b="1" dirty="0"/>
          </a:p>
          <a:p>
            <a:pPr marL="742950" lvl="1" indent="-285750">
              <a:buFont typeface="Arial" panose="020B0604020202020204" pitchFamily="34" charset="0"/>
              <a:buChar char="•"/>
            </a:pPr>
            <a:r>
              <a:rPr lang="tr-TR" sz="1400" b="1" dirty="0" err="1"/>
              <a:t>Penred</a:t>
            </a:r>
            <a:r>
              <a:rPr lang="tr-TR" sz="1400" b="1" dirty="0"/>
              <a:t> Sendromu</a:t>
            </a:r>
          </a:p>
          <a:p>
            <a:pPr marL="285750" indent="-285750">
              <a:buFont typeface="Arial" panose="020B0604020202020204" pitchFamily="34" charset="0"/>
              <a:buChar char="•"/>
            </a:pPr>
            <a:r>
              <a:rPr lang="tr-TR" b="1" dirty="0"/>
              <a:t>İskelet Sistemi Bozuklukları ile Birlikte Görülen</a:t>
            </a:r>
          </a:p>
          <a:p>
            <a:pPr marL="742950" lvl="1" indent="-285750">
              <a:buFont typeface="Arial" panose="020B0604020202020204" pitchFamily="34" charset="0"/>
              <a:buChar char="•"/>
            </a:pPr>
            <a:r>
              <a:rPr lang="tr-TR" sz="1400" b="1" dirty="0" err="1"/>
              <a:t>Clefting</a:t>
            </a:r>
            <a:r>
              <a:rPr lang="tr-TR" sz="1400" b="1" dirty="0"/>
              <a:t> Sendromu</a:t>
            </a:r>
          </a:p>
          <a:p>
            <a:pPr marL="742950" lvl="1" indent="-285750">
              <a:buFont typeface="Arial" panose="020B0604020202020204" pitchFamily="34" charset="0"/>
              <a:buChar char="•"/>
            </a:pPr>
            <a:r>
              <a:rPr lang="tr-TR" sz="1400" b="1" dirty="0" err="1"/>
              <a:t>Stickler</a:t>
            </a:r>
            <a:r>
              <a:rPr lang="tr-TR" sz="1400" b="1" dirty="0"/>
              <a:t> Sendromu</a:t>
            </a:r>
          </a:p>
          <a:p>
            <a:pPr marL="285750" indent="-285750">
              <a:buFont typeface="Arial" panose="020B0604020202020204" pitchFamily="34" charset="0"/>
              <a:buChar char="•"/>
            </a:pPr>
            <a:r>
              <a:rPr lang="tr-TR" b="1" dirty="0"/>
              <a:t>Sinir Sistemi Bozuklukları ile Birlikte Görülen</a:t>
            </a:r>
          </a:p>
          <a:p>
            <a:pPr marL="742950" lvl="1" indent="-285750">
              <a:buFont typeface="Arial" panose="020B0604020202020204" pitchFamily="34" charset="0"/>
              <a:buChar char="•"/>
            </a:pPr>
            <a:r>
              <a:rPr lang="tr-TR" sz="1400" b="1" dirty="0"/>
              <a:t>Otozomal Dominant Geçişli İşitsel </a:t>
            </a:r>
            <a:r>
              <a:rPr lang="tr-TR" sz="1400" b="1" dirty="0" err="1"/>
              <a:t>Nöropati</a:t>
            </a:r>
            <a:endParaRPr lang="tr-TR" sz="1400" b="1" dirty="0"/>
          </a:p>
          <a:p>
            <a:pPr marL="742950" lvl="1" indent="-285750">
              <a:buFont typeface="Arial" panose="020B0604020202020204" pitchFamily="34" charset="0"/>
              <a:buChar char="•"/>
            </a:pPr>
            <a:r>
              <a:rPr lang="tr-TR" sz="1400" b="1" dirty="0" err="1"/>
              <a:t>Nörofibromatosis</a:t>
            </a:r>
            <a:r>
              <a:rPr lang="tr-TR" sz="1400" b="1" dirty="0"/>
              <a:t> II</a:t>
            </a:r>
          </a:p>
          <a:p>
            <a:endParaRPr lang="tr-TR" dirty="0"/>
          </a:p>
        </p:txBody>
      </p:sp>
      <p:sp>
        <p:nvSpPr>
          <p:cNvPr id="5" name="Metin Yer Tutucusu 4"/>
          <p:cNvSpPr>
            <a:spLocks noGrp="1"/>
          </p:cNvSpPr>
          <p:nvPr>
            <p:ph type="body" sz="quarter" idx="13"/>
          </p:nvPr>
        </p:nvSpPr>
        <p:spPr>
          <a:xfrm>
            <a:off x="2054432" y="1472540"/>
            <a:ext cx="8965870" cy="190005"/>
          </a:xfrm>
        </p:spPr>
        <p:txBody>
          <a:bodyPr/>
          <a:lstStyle/>
          <a:p>
            <a:r>
              <a:rPr lang="tr-TR" dirty="0"/>
              <a:t>		    </a:t>
            </a:r>
            <a:r>
              <a:rPr lang="tr-TR" sz="2200" u="sng" dirty="0">
                <a:solidFill>
                  <a:srgbClr val="FF0000"/>
                </a:solidFill>
              </a:rPr>
              <a:t>Çocuklarda </a:t>
            </a:r>
            <a:r>
              <a:rPr lang="tr-TR" sz="2200" u="sng" dirty="0" err="1">
                <a:solidFill>
                  <a:srgbClr val="FF0000"/>
                </a:solidFill>
              </a:rPr>
              <a:t>Sensörinöral</a:t>
            </a:r>
            <a:r>
              <a:rPr lang="tr-TR" sz="2200" u="sng" dirty="0">
                <a:solidFill>
                  <a:srgbClr val="FF0000"/>
                </a:solidFill>
              </a:rPr>
              <a:t> Tip İşitme Kayıpları</a:t>
            </a:r>
          </a:p>
        </p:txBody>
      </p:sp>
      <p:sp>
        <p:nvSpPr>
          <p:cNvPr id="8" name="Metin Yer Tutucusu 7"/>
          <p:cNvSpPr>
            <a:spLocks noGrp="1"/>
          </p:cNvSpPr>
          <p:nvPr>
            <p:ph type="body" sz="half" idx="17"/>
          </p:nvPr>
        </p:nvSpPr>
        <p:spPr>
          <a:xfrm>
            <a:off x="8051801" y="1662545"/>
            <a:ext cx="3456432" cy="4556152"/>
          </a:xfrm>
        </p:spPr>
        <p:txBody>
          <a:bodyPr>
            <a:normAutofit fontScale="70000" lnSpcReduction="20000"/>
          </a:bodyPr>
          <a:lstStyle/>
          <a:p>
            <a:pPr marL="171450" indent="-171450">
              <a:buFont typeface="Arial" panose="020B0604020202020204" pitchFamily="34" charset="0"/>
              <a:buChar char="•"/>
            </a:pPr>
            <a:r>
              <a:rPr lang="tr-TR" b="1" dirty="0"/>
              <a:t>Kalıtımsal Olmayan SNİK</a:t>
            </a:r>
          </a:p>
          <a:p>
            <a:pPr marL="628650" lvl="1" indent="-171450">
              <a:buFont typeface="Arial" panose="020B0604020202020204" pitchFamily="34" charset="0"/>
              <a:buChar char="•"/>
            </a:pPr>
            <a:r>
              <a:rPr lang="tr-TR" sz="1400" b="1" dirty="0"/>
              <a:t>Enfeksiyonlar</a:t>
            </a:r>
          </a:p>
          <a:p>
            <a:pPr marL="1085850" lvl="2" indent="-171450">
              <a:buFont typeface="Arial" panose="020B0604020202020204" pitchFamily="34" charset="0"/>
              <a:buChar char="•"/>
            </a:pPr>
            <a:r>
              <a:rPr lang="tr-TR" sz="1300" b="1" dirty="0"/>
              <a:t>Kızamık</a:t>
            </a:r>
          </a:p>
          <a:p>
            <a:pPr marL="1085850" lvl="2" indent="-171450">
              <a:buFont typeface="Arial" panose="020B0604020202020204" pitchFamily="34" charset="0"/>
              <a:buChar char="•"/>
            </a:pPr>
            <a:r>
              <a:rPr lang="tr-TR" sz="1300" b="1" dirty="0"/>
              <a:t>Kızamıkçık</a:t>
            </a:r>
          </a:p>
          <a:p>
            <a:pPr marL="1085850" lvl="2" indent="-171450">
              <a:buFont typeface="Arial" panose="020B0604020202020204" pitchFamily="34" charset="0"/>
              <a:buChar char="•"/>
            </a:pPr>
            <a:r>
              <a:rPr lang="tr-TR" sz="1300" b="1" dirty="0" err="1"/>
              <a:t>Sitomegala</a:t>
            </a:r>
            <a:r>
              <a:rPr lang="tr-TR" sz="1300" b="1" dirty="0"/>
              <a:t> Virüs</a:t>
            </a:r>
          </a:p>
          <a:p>
            <a:pPr marL="1085850" lvl="2" indent="-171450">
              <a:buFont typeface="Arial" panose="020B0604020202020204" pitchFamily="34" charset="0"/>
              <a:buChar char="•"/>
            </a:pPr>
            <a:r>
              <a:rPr lang="tr-TR" sz="1300" b="1" dirty="0" err="1"/>
              <a:t>Herpes</a:t>
            </a:r>
            <a:r>
              <a:rPr lang="tr-TR" sz="1300" b="1" dirty="0"/>
              <a:t> </a:t>
            </a:r>
            <a:r>
              <a:rPr lang="tr-TR" sz="1300" b="1" dirty="0" err="1"/>
              <a:t>Simplex</a:t>
            </a:r>
            <a:r>
              <a:rPr lang="tr-TR" sz="1300" b="1" dirty="0"/>
              <a:t> Virüs</a:t>
            </a:r>
          </a:p>
          <a:p>
            <a:pPr marL="1085850" lvl="2" indent="-171450">
              <a:buFont typeface="Arial" panose="020B0604020202020204" pitchFamily="34" charset="0"/>
              <a:buChar char="•"/>
            </a:pPr>
            <a:r>
              <a:rPr lang="tr-TR" sz="1300" b="1" dirty="0"/>
              <a:t>Sifiliz</a:t>
            </a:r>
          </a:p>
          <a:p>
            <a:pPr marL="1085850" lvl="2" indent="-171450">
              <a:buFont typeface="Arial" panose="020B0604020202020204" pitchFamily="34" charset="0"/>
              <a:buChar char="•"/>
            </a:pPr>
            <a:r>
              <a:rPr lang="tr-TR" sz="1300" b="1" dirty="0" err="1"/>
              <a:t>Toxoplazma</a:t>
            </a:r>
            <a:endParaRPr lang="tr-TR" sz="1300" b="1" dirty="0"/>
          </a:p>
          <a:p>
            <a:pPr marL="1085850" lvl="2" indent="-171450">
              <a:buFont typeface="Arial" panose="020B0604020202020204" pitchFamily="34" charset="0"/>
              <a:buChar char="•"/>
            </a:pPr>
            <a:r>
              <a:rPr lang="tr-TR" sz="1300" b="1" dirty="0" err="1"/>
              <a:t>İnfluenza</a:t>
            </a:r>
            <a:endParaRPr lang="tr-TR" sz="1300" b="1" dirty="0"/>
          </a:p>
          <a:p>
            <a:pPr marL="1085850" lvl="2" indent="-171450">
              <a:buFont typeface="Arial" panose="020B0604020202020204" pitchFamily="34" charset="0"/>
              <a:buChar char="•"/>
            </a:pPr>
            <a:r>
              <a:rPr lang="tr-TR" sz="1300" b="1" dirty="0" err="1"/>
              <a:t>Varicella</a:t>
            </a:r>
            <a:r>
              <a:rPr lang="tr-TR" sz="1300" b="1" dirty="0"/>
              <a:t> </a:t>
            </a:r>
            <a:r>
              <a:rPr lang="tr-TR" sz="1300" b="1" dirty="0" err="1"/>
              <a:t>Zooster</a:t>
            </a:r>
            <a:endParaRPr lang="tr-TR" sz="1300" b="1" dirty="0"/>
          </a:p>
          <a:p>
            <a:pPr marL="1085850" lvl="2" indent="-171450">
              <a:buFont typeface="Arial" panose="020B0604020202020204" pitchFamily="34" charset="0"/>
              <a:buChar char="•"/>
            </a:pPr>
            <a:r>
              <a:rPr lang="tr-TR" sz="1300" b="1" dirty="0" err="1"/>
              <a:t>Adenovirüs</a:t>
            </a:r>
            <a:endParaRPr lang="tr-TR" sz="1300" b="1" dirty="0"/>
          </a:p>
          <a:p>
            <a:pPr marL="1085850" lvl="2" indent="-171450">
              <a:buFont typeface="Arial" panose="020B0604020202020204" pitchFamily="34" charset="0"/>
              <a:buChar char="•"/>
            </a:pPr>
            <a:r>
              <a:rPr lang="tr-TR" sz="1300" b="1" dirty="0"/>
              <a:t>Menenjit</a:t>
            </a:r>
          </a:p>
          <a:p>
            <a:pPr marL="1085850" lvl="2" indent="-171450">
              <a:buFont typeface="Arial" panose="020B0604020202020204" pitchFamily="34" charset="0"/>
              <a:buChar char="•"/>
            </a:pPr>
            <a:r>
              <a:rPr lang="tr-TR" sz="1300" b="1" dirty="0" err="1"/>
              <a:t>Edinsel</a:t>
            </a:r>
            <a:r>
              <a:rPr lang="tr-TR" sz="1300" b="1" dirty="0"/>
              <a:t> Bağışıklık Eksikliği Sendromu</a:t>
            </a:r>
          </a:p>
          <a:p>
            <a:pPr marL="628650" lvl="1" indent="-171450">
              <a:buFont typeface="Arial" panose="020B0604020202020204" pitchFamily="34" charset="0"/>
              <a:buChar char="•"/>
            </a:pPr>
            <a:r>
              <a:rPr lang="tr-TR" sz="1400" b="1" dirty="0" err="1"/>
              <a:t>Ototoksik</a:t>
            </a:r>
            <a:r>
              <a:rPr lang="tr-TR" sz="1400" b="1" dirty="0"/>
              <a:t> İlaçlar</a:t>
            </a:r>
          </a:p>
          <a:p>
            <a:pPr marL="1085850" lvl="2" indent="-171450">
              <a:buFont typeface="Arial" panose="020B0604020202020204" pitchFamily="34" charset="0"/>
              <a:buChar char="•"/>
            </a:pPr>
            <a:r>
              <a:rPr lang="tr-TR" sz="1300" b="1" dirty="0"/>
              <a:t>Antibiyotikler; </a:t>
            </a:r>
            <a:r>
              <a:rPr lang="tr-TR" sz="1300" b="1" dirty="0" err="1"/>
              <a:t>Aminoglikozidler</a:t>
            </a:r>
            <a:endParaRPr lang="tr-TR" sz="1300" b="1" dirty="0"/>
          </a:p>
          <a:p>
            <a:pPr marL="1085850" lvl="2" indent="-171450">
              <a:buFont typeface="Arial" panose="020B0604020202020204" pitchFamily="34" charset="0"/>
              <a:buChar char="•"/>
            </a:pPr>
            <a:r>
              <a:rPr lang="tr-TR" sz="1300" b="1" dirty="0"/>
              <a:t>Kemoterapi Ajanları</a:t>
            </a:r>
          </a:p>
          <a:p>
            <a:pPr marL="1085850" lvl="2" indent="-171450">
              <a:buFont typeface="Arial" panose="020B0604020202020204" pitchFamily="34" charset="0"/>
              <a:buChar char="•"/>
            </a:pPr>
            <a:r>
              <a:rPr lang="tr-TR" sz="1300" b="1" dirty="0"/>
              <a:t>Salisilatlar</a:t>
            </a:r>
          </a:p>
          <a:p>
            <a:pPr marL="1085850" lvl="2" indent="-171450">
              <a:buFont typeface="Arial" panose="020B0604020202020204" pitchFamily="34" charset="0"/>
              <a:buChar char="•"/>
            </a:pPr>
            <a:r>
              <a:rPr lang="tr-TR" sz="1300" b="1" dirty="0" err="1"/>
              <a:t>Diüretikler</a:t>
            </a:r>
            <a:endParaRPr lang="tr-TR" sz="1300" b="1" dirty="0"/>
          </a:p>
          <a:p>
            <a:pPr marL="628650" lvl="1" indent="-171450">
              <a:buFont typeface="Arial" panose="020B0604020202020204" pitchFamily="34" charset="0"/>
              <a:buChar char="•"/>
            </a:pPr>
            <a:r>
              <a:rPr lang="tr-TR" sz="1400" b="1" dirty="0"/>
              <a:t>Ankoksi ve </a:t>
            </a:r>
            <a:r>
              <a:rPr lang="tr-TR" sz="1400" b="1" dirty="0" err="1"/>
              <a:t>Hipoksi</a:t>
            </a:r>
            <a:endParaRPr lang="tr-TR" sz="1400" b="1" dirty="0"/>
          </a:p>
          <a:p>
            <a:pPr marL="1085850" lvl="2" indent="-171450">
              <a:buFont typeface="Arial" panose="020B0604020202020204" pitchFamily="34" charset="0"/>
              <a:buChar char="•"/>
            </a:pPr>
            <a:r>
              <a:rPr lang="tr-TR" sz="1300" b="1" dirty="0" err="1"/>
              <a:t>Hiperbilirubinemi</a:t>
            </a:r>
            <a:endParaRPr lang="tr-TR" sz="1300" b="1" dirty="0"/>
          </a:p>
          <a:p>
            <a:pPr marL="1085850" lvl="2" indent="-171450">
              <a:buFont typeface="Arial" panose="020B0604020202020204" pitchFamily="34" charset="0"/>
              <a:buChar char="•"/>
            </a:pPr>
            <a:r>
              <a:rPr lang="tr-TR" sz="1300" b="1" dirty="0"/>
              <a:t>Prematüre Doğum</a:t>
            </a:r>
          </a:p>
          <a:p>
            <a:pPr marL="1085850" lvl="2" indent="-171450">
              <a:buFont typeface="Arial" panose="020B0604020202020204" pitchFamily="34" charset="0"/>
              <a:buChar char="•"/>
            </a:pPr>
            <a:r>
              <a:rPr lang="tr-TR" sz="1300" b="1" dirty="0"/>
              <a:t>Düşük Ağırlıklı Doğum (SGA)</a:t>
            </a:r>
          </a:p>
          <a:p>
            <a:pPr marL="1085850" lvl="2" indent="-171450">
              <a:buFont typeface="Arial" panose="020B0604020202020204" pitchFamily="34" charset="0"/>
              <a:buChar char="•"/>
            </a:pPr>
            <a:r>
              <a:rPr lang="tr-TR" sz="1300" b="1" dirty="0" err="1"/>
              <a:t>Mekonyum</a:t>
            </a:r>
            <a:r>
              <a:rPr lang="tr-TR" sz="1300" b="1" dirty="0"/>
              <a:t> </a:t>
            </a:r>
            <a:r>
              <a:rPr lang="tr-TR" sz="1300" b="1" dirty="0" err="1"/>
              <a:t>Aspirasyonu</a:t>
            </a:r>
            <a:endParaRPr lang="tr-TR" sz="1300" b="1" dirty="0"/>
          </a:p>
          <a:p>
            <a:pPr marL="1085850" lvl="2" indent="-171450">
              <a:buFont typeface="Arial" panose="020B0604020202020204" pitchFamily="34" charset="0"/>
              <a:buChar char="•"/>
            </a:pPr>
            <a:r>
              <a:rPr lang="tr-TR" sz="1300" b="1" dirty="0"/>
              <a:t>Doğumsal Kalp Hastalıkları</a:t>
            </a:r>
          </a:p>
          <a:p>
            <a:pPr marL="1543050" lvl="3" indent="-171450">
              <a:buFont typeface="Arial" panose="020B0604020202020204" pitchFamily="34" charset="0"/>
              <a:buChar char="•"/>
            </a:pPr>
            <a:r>
              <a:rPr lang="tr-TR" sz="1200" b="1" dirty="0" err="1"/>
              <a:t>Charge</a:t>
            </a:r>
            <a:r>
              <a:rPr lang="tr-TR" sz="1200" b="1" dirty="0"/>
              <a:t> Sendromu</a:t>
            </a:r>
          </a:p>
          <a:p>
            <a:pPr marL="1543050" lvl="3" indent="-171450">
              <a:buFont typeface="Arial" panose="020B0604020202020204" pitchFamily="34" charset="0"/>
              <a:buChar char="•"/>
            </a:pPr>
            <a:r>
              <a:rPr lang="tr-TR" sz="1200" b="1" dirty="0" err="1"/>
              <a:t>Jervel</a:t>
            </a:r>
            <a:r>
              <a:rPr lang="tr-TR" sz="1200" b="1" dirty="0"/>
              <a:t> ve </a:t>
            </a:r>
            <a:r>
              <a:rPr lang="tr-TR" sz="1200" b="1" dirty="0" err="1"/>
              <a:t>Lange</a:t>
            </a:r>
            <a:r>
              <a:rPr lang="tr-TR" sz="1200" b="1" dirty="0"/>
              <a:t> </a:t>
            </a:r>
            <a:r>
              <a:rPr lang="tr-TR" sz="1200" b="1" dirty="0" err="1"/>
              <a:t>Nielsen</a:t>
            </a:r>
            <a:r>
              <a:rPr lang="tr-TR" sz="1200" b="1" dirty="0"/>
              <a:t> Sendromu</a:t>
            </a:r>
          </a:p>
          <a:p>
            <a:pPr marL="1543050" lvl="3" indent="-171450">
              <a:buFont typeface="Arial" panose="020B0604020202020204" pitchFamily="34" charset="0"/>
              <a:buChar char="•"/>
            </a:pPr>
            <a:r>
              <a:rPr lang="tr-TR" sz="1200" b="1" dirty="0" err="1"/>
              <a:t>Down</a:t>
            </a:r>
            <a:r>
              <a:rPr lang="tr-TR" sz="1200" b="1" dirty="0"/>
              <a:t> Sendromu</a:t>
            </a:r>
          </a:p>
          <a:p>
            <a:pPr marL="1085850" lvl="2" indent="-171450">
              <a:buFont typeface="Arial" panose="020B0604020202020204" pitchFamily="34" charset="0"/>
              <a:buChar char="•"/>
            </a:pPr>
            <a:r>
              <a:rPr lang="tr-TR" sz="1300" b="1" dirty="0"/>
              <a:t>Santral Sinir Sistemi Bozuklukları</a:t>
            </a: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26501630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t>	</a:t>
            </a:r>
            <a:br>
              <a:rPr lang="tr-TR" sz="3600" b="1" dirty="0"/>
            </a:br>
            <a:r>
              <a:rPr lang="tr-TR" sz="3600" b="1" dirty="0">
                <a:solidFill>
                  <a:schemeClr val="accent1"/>
                </a:solidFill>
              </a:rPr>
              <a:t>Erişkinlerde SNİK</a:t>
            </a:r>
            <a:br>
              <a:rPr lang="tr-TR" sz="3600" b="1" dirty="0"/>
            </a:br>
            <a:br>
              <a:rPr lang="tr-TR" dirty="0"/>
            </a:br>
            <a:endParaRPr lang="tr-TR" dirty="0"/>
          </a:p>
        </p:txBody>
      </p:sp>
      <p:sp>
        <p:nvSpPr>
          <p:cNvPr id="3" name="İçerik Yer Tutucusu 2"/>
          <p:cNvSpPr>
            <a:spLocks noGrp="1"/>
          </p:cNvSpPr>
          <p:nvPr>
            <p:ph sz="half" idx="1"/>
          </p:nvPr>
        </p:nvSpPr>
        <p:spPr/>
        <p:txBody>
          <a:bodyPr>
            <a:normAutofit fontScale="25000" lnSpcReduction="20000"/>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buNone/>
            </a:pPr>
            <a:r>
              <a:rPr lang="pt-BR" sz="6200" b="1" dirty="0"/>
              <a:t>oPresbiakuzi</a:t>
            </a:r>
          </a:p>
          <a:p>
            <a:pPr marL="0" indent="0">
              <a:buNone/>
            </a:pPr>
            <a:r>
              <a:rPr lang="pt-BR" sz="6200" b="1" dirty="0"/>
              <a:t>oGürültüye bağlı </a:t>
            </a:r>
          </a:p>
          <a:p>
            <a:pPr marL="0" indent="0">
              <a:buNone/>
            </a:pPr>
            <a:r>
              <a:rPr lang="pt-BR" sz="6200" b="1" dirty="0"/>
              <a:t>oEnfeksiyonlar</a:t>
            </a:r>
          </a:p>
          <a:p>
            <a:pPr marL="0" indent="0">
              <a:buNone/>
            </a:pPr>
            <a:r>
              <a:rPr lang="pt-BR" sz="6200" b="1" dirty="0"/>
              <a:t>oOtotoksik İlaçlar</a:t>
            </a:r>
          </a:p>
          <a:p>
            <a:pPr marL="0" indent="0">
              <a:buNone/>
            </a:pPr>
            <a:r>
              <a:rPr lang="pt-BR" sz="6200" b="1" dirty="0"/>
              <a:t>oTravma</a:t>
            </a:r>
          </a:p>
          <a:p>
            <a:pPr marL="0" indent="0">
              <a:buNone/>
            </a:pPr>
            <a:r>
              <a:rPr lang="pt-BR" sz="6200" b="1" dirty="0"/>
              <a:t>oTümörler</a:t>
            </a:r>
          </a:p>
          <a:p>
            <a:pPr marL="0" indent="0">
              <a:buNone/>
            </a:pPr>
            <a:r>
              <a:rPr lang="pt-BR" sz="6200" b="1" dirty="0"/>
              <a:t>oMeniere Sendromu</a:t>
            </a:r>
          </a:p>
          <a:p>
            <a:pPr marL="0" indent="0">
              <a:buNone/>
            </a:pPr>
            <a:r>
              <a:rPr lang="pt-BR" sz="6200" b="1" dirty="0"/>
              <a:t>oOtoskleroz</a:t>
            </a:r>
          </a:p>
          <a:p>
            <a:pPr marL="0" indent="0">
              <a:buNone/>
            </a:pPr>
            <a:r>
              <a:rPr lang="pt-BR" sz="6200" b="1" dirty="0"/>
              <a:t>oNörolojik Bozukluklar</a:t>
            </a:r>
          </a:p>
          <a:p>
            <a:pPr marL="0" indent="0">
              <a:buNone/>
            </a:pPr>
            <a:r>
              <a:rPr lang="pt-BR" sz="6200" b="1" dirty="0"/>
              <a:t>oVasküler Hastalıklar</a:t>
            </a:r>
          </a:p>
          <a:p>
            <a:pPr marL="0" indent="0">
              <a:buNone/>
            </a:pPr>
            <a:r>
              <a:rPr lang="pt-BR" sz="6200" b="1" dirty="0"/>
              <a:t>oHematolojik Hastalıklar</a:t>
            </a:r>
          </a:p>
          <a:p>
            <a:pPr marL="0" indent="0">
              <a:buNone/>
            </a:pPr>
            <a:r>
              <a:rPr lang="pt-BR" sz="6200" b="1" dirty="0"/>
              <a:t>oSistemik Kemik Hastalıkları</a:t>
            </a:r>
            <a:endParaRPr lang="tr-TR" sz="6200" b="1" dirty="0"/>
          </a:p>
          <a:p>
            <a:pPr marL="0" indent="0">
              <a:buNone/>
            </a:pPr>
            <a:endParaRPr lang="pt-BR" sz="3600" b="1" dirty="0"/>
          </a:p>
          <a:p>
            <a:pPr algn="just"/>
            <a:endParaRPr lang="tr-TR" sz="3600" b="1" dirty="0"/>
          </a:p>
          <a:p>
            <a:endParaRPr lang="tr-TR" sz="3600" b="1" dirty="0"/>
          </a:p>
        </p:txBody>
      </p:sp>
      <p:sp>
        <p:nvSpPr>
          <p:cNvPr id="4" name="İçerik Yer Tutucusu 3"/>
          <p:cNvSpPr>
            <a:spLocks noGrp="1"/>
          </p:cNvSpPr>
          <p:nvPr>
            <p:ph sz="half" idx="2"/>
          </p:nvPr>
        </p:nvSpPr>
        <p:spPr>
          <a:xfrm>
            <a:off x="6172200" y="2327564"/>
            <a:ext cx="5334000" cy="3891120"/>
          </a:xfrm>
        </p:spPr>
        <p:txBody>
          <a:bodyPr>
            <a:normAutofit fontScale="25000" lnSpcReduction="20000"/>
          </a:bodyPr>
          <a:lstStyle/>
          <a:p>
            <a:pPr>
              <a:buFont typeface="Courier New" panose="02070309020205020404" pitchFamily="49" charset="0"/>
              <a:buChar char="o"/>
            </a:pPr>
            <a:r>
              <a:rPr lang="tr-TR" sz="8000" b="1" dirty="0"/>
              <a:t>Endokrin Hastalıklar</a:t>
            </a:r>
          </a:p>
          <a:p>
            <a:pPr>
              <a:buFont typeface="Courier New" panose="02070309020205020404" pitchFamily="49" charset="0"/>
              <a:buChar char="o"/>
            </a:pPr>
            <a:r>
              <a:rPr lang="tr-TR" sz="8000" b="1" dirty="0" err="1"/>
              <a:t>Metabolik</a:t>
            </a:r>
            <a:r>
              <a:rPr lang="tr-TR" sz="8000" b="1" dirty="0"/>
              <a:t> Bozukluklar</a:t>
            </a:r>
          </a:p>
          <a:p>
            <a:pPr>
              <a:buFont typeface="Courier New" panose="02070309020205020404" pitchFamily="49" charset="0"/>
              <a:buChar char="o"/>
            </a:pPr>
            <a:r>
              <a:rPr lang="tr-TR" sz="8000" b="1" dirty="0"/>
              <a:t>Kronik Böbrek Yetmezliği</a:t>
            </a:r>
          </a:p>
          <a:p>
            <a:pPr>
              <a:buFont typeface="Courier New" panose="02070309020205020404" pitchFamily="49" charset="0"/>
              <a:buChar char="o"/>
            </a:pPr>
            <a:r>
              <a:rPr lang="tr-TR" sz="8000" b="1" dirty="0" err="1"/>
              <a:t>Sarkoidoz</a:t>
            </a:r>
            <a:endParaRPr lang="tr-TR" sz="8000" b="1" dirty="0"/>
          </a:p>
          <a:p>
            <a:pPr>
              <a:buFont typeface="Courier New" panose="02070309020205020404" pitchFamily="49" charset="0"/>
              <a:buChar char="o"/>
            </a:pPr>
            <a:r>
              <a:rPr lang="tr-TR" sz="8000" b="1" dirty="0" err="1"/>
              <a:t>İdyopatik</a:t>
            </a:r>
            <a:r>
              <a:rPr lang="tr-TR" sz="8000" b="1" dirty="0"/>
              <a:t> Ani İşitme Kaybı</a:t>
            </a:r>
          </a:p>
          <a:p>
            <a:endParaRPr lang="tr-TR" dirty="0"/>
          </a:p>
        </p:txBody>
      </p:sp>
    </p:spTree>
    <p:extLst>
      <p:ext uri="{BB962C8B-B14F-4D97-AF65-F5344CB8AC3E}">
        <p14:creationId xmlns:p14="http://schemas.microsoft.com/office/powerpoint/2010/main" val="22985011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lgn="ctr">
              <a:buNone/>
            </a:pPr>
            <a:r>
              <a:rPr lang="tr-TR" sz="3400" b="1" u="sng" dirty="0">
                <a:solidFill>
                  <a:srgbClr val="FF0000"/>
                </a:solidFill>
              </a:rPr>
              <a:t>Mikst Tip İşitme Kaybı Yapan Hastalıklar</a:t>
            </a:r>
          </a:p>
          <a:p>
            <a:pPr marL="0" indent="0" algn="ctr">
              <a:buNone/>
            </a:pPr>
            <a:endParaRPr lang="tr-TR" sz="3400" b="1" u="sng" dirty="0"/>
          </a:p>
          <a:p>
            <a:pPr marL="0" indent="0" algn="ctr">
              <a:buNone/>
            </a:pPr>
            <a:r>
              <a:rPr lang="tr-TR" sz="3400" b="1" dirty="0" err="1"/>
              <a:t>OKoklear</a:t>
            </a:r>
            <a:r>
              <a:rPr lang="tr-TR" sz="3400" b="1" dirty="0"/>
              <a:t> </a:t>
            </a:r>
            <a:r>
              <a:rPr lang="tr-TR" sz="3400" b="1" dirty="0" err="1"/>
              <a:t>Otoskleroz</a:t>
            </a:r>
            <a:endParaRPr lang="tr-TR" sz="3400" b="1" dirty="0"/>
          </a:p>
          <a:p>
            <a:pPr marL="0" indent="0" algn="ctr">
              <a:buNone/>
            </a:pPr>
            <a:r>
              <a:rPr lang="tr-TR" sz="3400" b="1" dirty="0" err="1"/>
              <a:t>oKronik</a:t>
            </a:r>
            <a:r>
              <a:rPr lang="tr-TR" sz="3400" b="1" dirty="0"/>
              <a:t> </a:t>
            </a:r>
            <a:r>
              <a:rPr lang="tr-TR" sz="3400" b="1" dirty="0" err="1"/>
              <a:t>Otitis</a:t>
            </a:r>
            <a:r>
              <a:rPr lang="tr-TR" sz="3400" b="1" dirty="0"/>
              <a:t> Media</a:t>
            </a:r>
          </a:p>
          <a:p>
            <a:pPr marL="0" indent="0">
              <a:buNone/>
            </a:pPr>
            <a:endParaRPr lang="tr-TR" sz="3600" b="1" dirty="0"/>
          </a:p>
          <a:p>
            <a:endParaRPr lang="tr-TR" sz="3600" b="1" dirty="0"/>
          </a:p>
        </p:txBody>
      </p:sp>
    </p:spTree>
    <p:extLst>
      <p:ext uri="{BB962C8B-B14F-4D97-AF65-F5344CB8AC3E}">
        <p14:creationId xmlns:p14="http://schemas.microsoft.com/office/powerpoint/2010/main" val="20259838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7165" y="1649505"/>
            <a:ext cx="10820400" cy="5208495"/>
          </a:xfrm>
        </p:spPr>
        <p:txBody>
          <a:bodyPr>
            <a:normAutofit fontScale="85000" lnSpcReduction="20000"/>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buNone/>
            </a:pPr>
            <a:r>
              <a:rPr lang="tr-TR" sz="3400" b="1" u="sng" dirty="0">
                <a:solidFill>
                  <a:srgbClr val="FF0000"/>
                </a:solidFill>
              </a:rPr>
              <a:t>Santral Tip İşitme Kayıpları</a:t>
            </a:r>
            <a:endParaRPr lang="tr-TR" sz="3400" b="1" u="sng" dirty="0"/>
          </a:p>
          <a:p>
            <a:pPr marL="0" indent="0">
              <a:buNone/>
            </a:pPr>
            <a:r>
              <a:rPr lang="tr-TR" sz="3400" b="1" u="sng" dirty="0" err="1"/>
              <a:t>oEnfeksiyonlar</a:t>
            </a:r>
            <a:r>
              <a:rPr lang="tr-TR" sz="3400" b="1" u="sng" dirty="0"/>
              <a:t>; </a:t>
            </a:r>
            <a:r>
              <a:rPr lang="tr-TR" sz="3400" b="1" u="sng" dirty="0" err="1"/>
              <a:t>Rubella</a:t>
            </a:r>
            <a:r>
              <a:rPr lang="tr-TR" sz="3400" b="1" u="sng" dirty="0"/>
              <a:t>(Kızamıkçık)</a:t>
            </a:r>
          </a:p>
          <a:p>
            <a:pPr marL="0" indent="0">
              <a:buNone/>
            </a:pPr>
            <a:r>
              <a:rPr lang="tr-TR" sz="3400" b="1" u="sng" dirty="0" err="1"/>
              <a:t>oPrematürite</a:t>
            </a:r>
            <a:endParaRPr lang="tr-TR" sz="3400" b="1" u="sng" dirty="0"/>
          </a:p>
          <a:p>
            <a:pPr marL="0" indent="0">
              <a:buNone/>
            </a:pPr>
            <a:r>
              <a:rPr lang="tr-TR" sz="3400" b="1" u="sng" dirty="0" err="1"/>
              <a:t>oDoğum</a:t>
            </a:r>
            <a:r>
              <a:rPr lang="tr-TR" sz="3400" b="1" u="sng" dirty="0"/>
              <a:t> Travması</a:t>
            </a:r>
          </a:p>
          <a:p>
            <a:pPr marL="0" indent="0">
              <a:buNone/>
            </a:pPr>
            <a:r>
              <a:rPr lang="tr-TR" sz="3400" b="1" u="sng" dirty="0" err="1"/>
              <a:t>oAnoksi</a:t>
            </a:r>
            <a:r>
              <a:rPr lang="tr-TR" sz="3400" b="1" u="sng" dirty="0"/>
              <a:t> ve </a:t>
            </a:r>
            <a:r>
              <a:rPr lang="tr-TR" sz="3400" b="1" u="sng" dirty="0" err="1"/>
              <a:t>Hipoksi</a:t>
            </a:r>
            <a:endParaRPr lang="tr-TR" sz="3400" b="1" u="sng" dirty="0"/>
          </a:p>
          <a:p>
            <a:pPr marL="0" indent="0">
              <a:buNone/>
            </a:pPr>
            <a:r>
              <a:rPr lang="tr-TR" sz="3400" b="1" u="sng" dirty="0" err="1"/>
              <a:t>oNörojenik</a:t>
            </a:r>
            <a:r>
              <a:rPr lang="tr-TR" sz="3400" b="1" u="sng" dirty="0"/>
              <a:t> Hastalıklar</a:t>
            </a:r>
          </a:p>
          <a:p>
            <a:pPr marL="0" indent="0">
              <a:buNone/>
            </a:pPr>
            <a:r>
              <a:rPr lang="tr-TR" sz="3400" b="1" u="sng" dirty="0"/>
              <a:t></a:t>
            </a:r>
            <a:r>
              <a:rPr lang="tr-TR" sz="3400" b="1" u="sng" dirty="0" err="1"/>
              <a:t>Myestenia</a:t>
            </a:r>
            <a:r>
              <a:rPr lang="tr-TR" sz="3400" b="1" u="sng" dirty="0"/>
              <a:t> </a:t>
            </a:r>
            <a:r>
              <a:rPr lang="tr-TR" sz="3400" b="1" u="sng" dirty="0" err="1"/>
              <a:t>Gravis</a:t>
            </a:r>
            <a:endParaRPr lang="tr-TR" sz="3400" b="1" u="sng" dirty="0"/>
          </a:p>
          <a:p>
            <a:pPr marL="0" indent="0">
              <a:buNone/>
            </a:pPr>
            <a:r>
              <a:rPr lang="tr-TR" sz="3400" b="1" u="sng" dirty="0"/>
              <a:t></a:t>
            </a:r>
            <a:r>
              <a:rPr lang="tr-TR" sz="3400" b="1" u="sng" dirty="0" err="1"/>
              <a:t>Kortikal</a:t>
            </a:r>
            <a:r>
              <a:rPr lang="tr-TR" sz="3400" b="1" u="sng" dirty="0"/>
              <a:t> İşitme Kaybı</a:t>
            </a:r>
          </a:p>
          <a:p>
            <a:pPr marL="0" indent="0">
              <a:buNone/>
            </a:pPr>
            <a:r>
              <a:rPr lang="tr-TR" sz="3400" b="1" u="sng" dirty="0" err="1"/>
              <a:t>oMerkezi</a:t>
            </a:r>
            <a:r>
              <a:rPr lang="tr-TR" sz="3400" b="1" u="sng" dirty="0"/>
              <a:t> Sinir Sistemi Tümörleri</a:t>
            </a:r>
          </a:p>
          <a:p>
            <a:pPr marL="0" indent="0">
              <a:buNone/>
            </a:pPr>
            <a:r>
              <a:rPr lang="tr-TR" sz="3400" b="1" u="sng" dirty="0"/>
              <a:t>Akustik </a:t>
            </a:r>
            <a:r>
              <a:rPr lang="tr-TR" sz="3400" b="1" u="sng" dirty="0" err="1"/>
              <a:t>Nörinom</a:t>
            </a:r>
            <a:endParaRPr lang="tr-TR" sz="3400" b="1" u="sng" dirty="0"/>
          </a:p>
          <a:p>
            <a:pPr marL="0" indent="0">
              <a:buNone/>
            </a:pPr>
            <a:endParaRPr lang="tr-TR" sz="3600" b="1" dirty="0"/>
          </a:p>
          <a:p>
            <a:endParaRPr lang="tr-TR" sz="3600" b="1" dirty="0"/>
          </a:p>
        </p:txBody>
      </p:sp>
    </p:spTree>
    <p:extLst>
      <p:ext uri="{BB962C8B-B14F-4D97-AF65-F5344CB8AC3E}">
        <p14:creationId xmlns:p14="http://schemas.microsoft.com/office/powerpoint/2010/main" val="4258629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lgn="ctr">
              <a:buNone/>
            </a:pPr>
            <a:endParaRPr lang="tr-TR" sz="3400" b="1" u="sng" dirty="0">
              <a:solidFill>
                <a:srgbClr val="FF0000"/>
              </a:solidFill>
            </a:endParaRPr>
          </a:p>
          <a:p>
            <a:pPr marL="0" indent="0" algn="ctr">
              <a:buNone/>
            </a:pPr>
            <a:r>
              <a:rPr lang="tr-TR" sz="3400" b="1" u="sng" dirty="0">
                <a:solidFill>
                  <a:srgbClr val="FF0000"/>
                </a:solidFill>
              </a:rPr>
              <a:t>Fonksiyonel İşitme Kaybı</a:t>
            </a:r>
          </a:p>
          <a:p>
            <a:pPr marL="0" indent="0" algn="ctr">
              <a:buNone/>
            </a:pPr>
            <a:endParaRPr lang="tr-TR" sz="3400" b="1" u="sng" dirty="0"/>
          </a:p>
          <a:p>
            <a:pPr marL="0" indent="0" algn="ctr">
              <a:buNone/>
            </a:pPr>
            <a:r>
              <a:rPr lang="tr-TR" sz="3400" b="1" u="sng" dirty="0"/>
              <a:t>Depresyon</a:t>
            </a:r>
          </a:p>
          <a:p>
            <a:pPr marL="0" indent="0" algn="ctr">
              <a:buNone/>
            </a:pPr>
            <a:r>
              <a:rPr lang="tr-TR" sz="3400" b="1" u="sng" dirty="0"/>
              <a:t></a:t>
            </a:r>
            <a:r>
              <a:rPr lang="tr-TR" sz="3400" b="1" u="sng" dirty="0" err="1"/>
              <a:t>Anksiete</a:t>
            </a:r>
            <a:endParaRPr lang="tr-TR" sz="3400" b="1" u="sng" dirty="0"/>
          </a:p>
          <a:p>
            <a:pPr marL="0" indent="0" algn="ctr">
              <a:buNone/>
            </a:pPr>
            <a:r>
              <a:rPr lang="tr-TR" sz="3400" b="1" u="sng" dirty="0"/>
              <a:t>Şizofreni</a:t>
            </a:r>
          </a:p>
          <a:p>
            <a:pPr marL="0" indent="0" algn="ctr">
              <a:buNone/>
            </a:pPr>
            <a:r>
              <a:rPr lang="tr-TR" sz="3400" b="1" u="sng" dirty="0"/>
              <a:t>Otizm</a:t>
            </a:r>
          </a:p>
          <a:p>
            <a:pPr marL="0" indent="0">
              <a:buNone/>
            </a:pPr>
            <a:endParaRPr lang="tr-TR" sz="3600" b="1" dirty="0"/>
          </a:p>
          <a:p>
            <a:endParaRPr lang="tr-TR" sz="3600" b="1" dirty="0"/>
          </a:p>
        </p:txBody>
      </p:sp>
    </p:spTree>
    <p:extLst>
      <p:ext uri="{BB962C8B-B14F-4D97-AF65-F5344CB8AC3E}">
        <p14:creationId xmlns:p14="http://schemas.microsoft.com/office/powerpoint/2010/main" val="1518302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lgn="ctr">
              <a:buNone/>
            </a:pPr>
            <a:endParaRPr lang="tr-TR" sz="3400" b="1" u="sng" dirty="0">
              <a:solidFill>
                <a:srgbClr val="FF0000"/>
              </a:solidFill>
            </a:endParaRPr>
          </a:p>
          <a:p>
            <a:pPr marL="0" indent="0" algn="ctr">
              <a:buNone/>
            </a:pPr>
            <a:r>
              <a:rPr lang="tr-TR" sz="3400" b="1" u="sng" dirty="0">
                <a:solidFill>
                  <a:srgbClr val="FF0000"/>
                </a:solidFill>
              </a:rPr>
              <a:t>Kalıtımsal </a:t>
            </a:r>
            <a:r>
              <a:rPr lang="tr-TR" sz="3400" b="1" u="sng" dirty="0" err="1">
                <a:solidFill>
                  <a:srgbClr val="FF0000"/>
                </a:solidFill>
              </a:rPr>
              <a:t>Non</a:t>
            </a:r>
            <a:r>
              <a:rPr lang="tr-TR" sz="3400" b="1" u="sng" dirty="0">
                <a:solidFill>
                  <a:srgbClr val="FF0000"/>
                </a:solidFill>
              </a:rPr>
              <a:t> </a:t>
            </a:r>
            <a:r>
              <a:rPr lang="tr-TR" sz="3400" b="1" u="sng" dirty="0" err="1">
                <a:solidFill>
                  <a:srgbClr val="FF0000"/>
                </a:solidFill>
              </a:rPr>
              <a:t>Sendromik</a:t>
            </a:r>
            <a:endParaRPr lang="tr-TR" sz="3400" b="1" u="sng" dirty="0">
              <a:solidFill>
                <a:srgbClr val="FF0000"/>
              </a:solidFill>
            </a:endParaRPr>
          </a:p>
          <a:p>
            <a:pPr marL="0" indent="0" algn="ctr">
              <a:buNone/>
            </a:pPr>
            <a:r>
              <a:rPr lang="tr-TR" sz="3400" b="1" u="sng" dirty="0">
                <a:solidFill>
                  <a:srgbClr val="FF0000"/>
                </a:solidFill>
              </a:rPr>
              <a:t> </a:t>
            </a:r>
            <a:r>
              <a:rPr lang="tr-TR" sz="3400" b="1" dirty="0"/>
              <a:t>Sadece işitme SNİK olan başkaca bir sistemik hastalığın eşlik etmediği durumlar NON-SENDROMİK SNİK olarak adlandırılmaktadır.</a:t>
            </a:r>
            <a:endParaRPr lang="tr-TR" sz="3600" b="1" dirty="0"/>
          </a:p>
          <a:p>
            <a:endParaRPr lang="tr-TR" sz="3600" b="1" dirty="0"/>
          </a:p>
        </p:txBody>
      </p:sp>
    </p:spTree>
    <p:extLst>
      <p:ext uri="{BB962C8B-B14F-4D97-AF65-F5344CB8AC3E}">
        <p14:creationId xmlns:p14="http://schemas.microsoft.com/office/powerpoint/2010/main" val="866182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7165" y="1649505"/>
            <a:ext cx="10820400" cy="5208495"/>
          </a:xfrm>
        </p:spPr>
        <p:txBody>
          <a:bodyPr>
            <a:normAutofit fontScale="77500" lnSpcReduction="20000"/>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lgn="ctr">
              <a:buNone/>
            </a:pPr>
            <a:endParaRPr lang="tr-TR" sz="3400" b="1" u="sng" dirty="0">
              <a:solidFill>
                <a:srgbClr val="FF0000"/>
              </a:solidFill>
            </a:endParaRPr>
          </a:p>
          <a:p>
            <a:pPr marL="0" indent="0" algn="ctr">
              <a:buNone/>
            </a:pPr>
            <a:r>
              <a:rPr lang="tr-TR" sz="3400" b="1" u="sng" dirty="0">
                <a:solidFill>
                  <a:srgbClr val="FF0000"/>
                </a:solidFill>
              </a:rPr>
              <a:t>Otozomal Resesif Geçişli SNİK</a:t>
            </a:r>
            <a:endParaRPr lang="tr-TR" sz="3400" b="1" dirty="0"/>
          </a:p>
          <a:p>
            <a:r>
              <a:rPr lang="tr-TR" sz="3400" b="1" dirty="0"/>
              <a:t>Tüm frekanslarda ağır düzeyde işitme kaybı ile giden bir durumdur. </a:t>
            </a:r>
          </a:p>
          <a:p>
            <a:pPr marL="0" indent="0">
              <a:buNone/>
            </a:pPr>
            <a:r>
              <a:rPr lang="tr-TR" sz="3400" b="1" dirty="0"/>
              <a:t>•</a:t>
            </a:r>
            <a:r>
              <a:rPr lang="tr-TR" sz="3400" b="1" dirty="0" err="1"/>
              <a:t>Prelingual</a:t>
            </a:r>
            <a:r>
              <a:rPr lang="tr-TR" sz="3400" b="1" dirty="0"/>
              <a:t> dönemde ortaya çıkmaktadır.</a:t>
            </a:r>
          </a:p>
          <a:p>
            <a:pPr marL="0" indent="0">
              <a:buNone/>
            </a:pPr>
            <a:r>
              <a:rPr lang="tr-TR" sz="3400" b="1" dirty="0"/>
              <a:t>•Pek çok genin sorumlu olduğu bilinmektedir. </a:t>
            </a:r>
          </a:p>
          <a:p>
            <a:pPr marL="0" indent="0">
              <a:buNone/>
            </a:pPr>
            <a:r>
              <a:rPr lang="tr-TR" sz="3400" b="1" dirty="0"/>
              <a:t>•Resesif genlerin açık çıktığı en önemli durum akraba evlilikleridir. </a:t>
            </a:r>
          </a:p>
          <a:p>
            <a:pPr marL="0" indent="0">
              <a:buNone/>
            </a:pPr>
            <a:r>
              <a:rPr lang="tr-TR" sz="3400" b="1" dirty="0"/>
              <a:t>•Sorunlu genler hücreler arası elektrolitlerin taşınmasından sorumlu proteinlerin sentezini sağlayan proteinlerin sentezinden sorumludur.</a:t>
            </a:r>
          </a:p>
          <a:p>
            <a:pPr marL="0" indent="0">
              <a:buNone/>
            </a:pPr>
            <a:r>
              <a:rPr lang="tr-TR" sz="3400" b="1" dirty="0"/>
              <a:t>•Tanı; Her iki ailede işitme kayıplarının olması veya akraba evliliği olması durumunda şüphelenilmelidir. Genetik araştırma kesin tanı koydurur.</a:t>
            </a:r>
          </a:p>
          <a:p>
            <a:endParaRPr lang="tr-TR" sz="3600" b="1" dirty="0"/>
          </a:p>
        </p:txBody>
      </p:sp>
    </p:spTree>
    <p:extLst>
      <p:ext uri="{BB962C8B-B14F-4D97-AF65-F5344CB8AC3E}">
        <p14:creationId xmlns:p14="http://schemas.microsoft.com/office/powerpoint/2010/main" val="4368380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lgn="ctr">
              <a:buNone/>
            </a:pPr>
            <a:endParaRPr lang="tr-TR" sz="3400" b="1" u="sng" dirty="0">
              <a:solidFill>
                <a:srgbClr val="FF0000"/>
              </a:solidFill>
            </a:endParaRPr>
          </a:p>
          <a:p>
            <a:pPr marL="0" indent="0" algn="ctr">
              <a:buNone/>
            </a:pPr>
            <a:r>
              <a:rPr lang="tr-TR" sz="3400" b="1" u="sng" dirty="0">
                <a:solidFill>
                  <a:srgbClr val="FF0000"/>
                </a:solidFill>
              </a:rPr>
              <a:t>Otozomal Resesif İşitsel </a:t>
            </a:r>
            <a:r>
              <a:rPr lang="tr-TR" sz="3400" b="1" u="sng" dirty="0" err="1">
                <a:solidFill>
                  <a:srgbClr val="FF0000"/>
                </a:solidFill>
              </a:rPr>
              <a:t>Nöropati</a:t>
            </a:r>
            <a:endParaRPr lang="tr-TR" sz="3400" b="1" u="sng" dirty="0">
              <a:solidFill>
                <a:srgbClr val="FF0000"/>
              </a:solidFill>
            </a:endParaRPr>
          </a:p>
          <a:p>
            <a:pPr marL="0" indent="0">
              <a:buNone/>
            </a:pPr>
            <a:endParaRPr lang="tr-TR" sz="3400" b="1" dirty="0"/>
          </a:p>
          <a:p>
            <a:pPr marL="0" indent="0">
              <a:buNone/>
            </a:pPr>
            <a:r>
              <a:rPr lang="tr-TR" sz="3400" b="1" dirty="0"/>
              <a:t>•Otozomal resesif geçişli SNİK ile aynı özellikleri göstermektedir.</a:t>
            </a:r>
          </a:p>
          <a:p>
            <a:pPr marL="0" indent="0">
              <a:buNone/>
            </a:pPr>
            <a:r>
              <a:rPr lang="tr-TR" sz="3400" b="1" dirty="0"/>
              <a:t>•N. </a:t>
            </a:r>
            <a:r>
              <a:rPr lang="tr-TR" sz="3400" b="1" dirty="0" err="1"/>
              <a:t>Vestibulocochlearisin</a:t>
            </a:r>
            <a:r>
              <a:rPr lang="tr-TR" sz="3400" b="1" dirty="0"/>
              <a:t> </a:t>
            </a:r>
            <a:r>
              <a:rPr lang="tr-TR" sz="3400" b="1" dirty="0" err="1"/>
              <a:t>nöropatisi</a:t>
            </a:r>
            <a:r>
              <a:rPr lang="tr-TR" sz="3400" b="1" dirty="0"/>
              <a:t> ile </a:t>
            </a:r>
            <a:r>
              <a:rPr lang="tr-TR" sz="3400" b="1" dirty="0" err="1"/>
              <a:t>karekterizedir</a:t>
            </a:r>
            <a:r>
              <a:rPr lang="tr-TR" sz="3400" b="1" dirty="0"/>
              <a:t>.</a:t>
            </a:r>
          </a:p>
          <a:p>
            <a:endParaRPr lang="tr-TR" sz="3600" b="1" dirty="0"/>
          </a:p>
        </p:txBody>
      </p:sp>
    </p:spTree>
    <p:extLst>
      <p:ext uri="{BB962C8B-B14F-4D97-AF65-F5344CB8AC3E}">
        <p14:creationId xmlns:p14="http://schemas.microsoft.com/office/powerpoint/2010/main" val="1637715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2057402"/>
            <a:ext cx="10820400" cy="4002740"/>
          </a:xfrm>
        </p:spPr>
        <p:txBody>
          <a:bodyPr>
            <a:normAutofit lnSpcReduction="10000"/>
          </a:bodyPr>
          <a:lstStyle/>
          <a:p>
            <a:pPr marL="0" indent="0" algn="ctr">
              <a:buNone/>
            </a:pPr>
            <a:r>
              <a:rPr lang="tr-TR" sz="3600" b="1" dirty="0"/>
              <a:t>İşitme ve Anlama Gelişimi</a:t>
            </a:r>
          </a:p>
          <a:p>
            <a:pPr marL="0" indent="0" algn="ctr">
              <a:buNone/>
            </a:pPr>
            <a:r>
              <a:rPr lang="tr-TR" sz="3200" b="1" u="sng" dirty="0"/>
              <a:t>0-3 ay</a:t>
            </a:r>
          </a:p>
          <a:p>
            <a:pPr marL="0" indent="0" algn="ctr">
              <a:buNone/>
            </a:pPr>
            <a:endParaRPr lang="tr-TR" sz="3200" b="1" u="sng" dirty="0"/>
          </a:p>
          <a:p>
            <a:pPr marL="0" indent="0" algn="ctr">
              <a:buNone/>
            </a:pPr>
            <a:endParaRPr lang="tr-TR" sz="3200" b="1" u="sng" dirty="0"/>
          </a:p>
          <a:p>
            <a:pPr marL="0" indent="0">
              <a:buNone/>
            </a:pPr>
            <a:r>
              <a:rPr lang="tr-TR" sz="2400" b="1" dirty="0"/>
              <a:t>i.  </a:t>
            </a:r>
            <a:r>
              <a:rPr lang="tr-TR" sz="2800" b="1" dirty="0"/>
              <a:t>Yüksek ses ile irkilir</a:t>
            </a:r>
          </a:p>
          <a:p>
            <a:pPr marL="0" indent="0">
              <a:buNone/>
            </a:pPr>
            <a:r>
              <a:rPr lang="tr-TR" sz="2800" b="1" dirty="0"/>
              <a:t>ii. Değişik sesleri susarak dinler.</a:t>
            </a:r>
          </a:p>
          <a:p>
            <a:pPr marL="0" indent="0">
              <a:buNone/>
            </a:pPr>
            <a:r>
              <a:rPr lang="tr-TR" sz="2800" b="1" dirty="0" err="1"/>
              <a:t>iii.Emme</a:t>
            </a:r>
            <a:r>
              <a:rPr lang="tr-TR" sz="2800" b="1" dirty="0"/>
              <a:t> gibi bir aktivasyon gösterirken bu aktivasyonu bırakır ya da yavaşlatır ve bu sesleri dinler</a:t>
            </a:r>
          </a:p>
          <a:p>
            <a:pPr marL="0" indent="0" algn="ctr">
              <a:buNone/>
            </a:pPr>
            <a:endParaRPr lang="tr-TR" sz="2400" b="1" dirty="0"/>
          </a:p>
        </p:txBody>
      </p:sp>
    </p:spTree>
    <p:extLst>
      <p:ext uri="{BB962C8B-B14F-4D97-AF65-F5344CB8AC3E}">
        <p14:creationId xmlns:p14="http://schemas.microsoft.com/office/powerpoint/2010/main" val="4250756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lgn="ctr">
              <a:buNone/>
            </a:pPr>
            <a:endParaRPr lang="tr-TR" sz="3400" b="1" u="sng" dirty="0">
              <a:solidFill>
                <a:srgbClr val="FF0000"/>
              </a:solidFill>
            </a:endParaRPr>
          </a:p>
          <a:p>
            <a:pPr marL="0" indent="0" algn="ctr">
              <a:buNone/>
            </a:pPr>
            <a:r>
              <a:rPr lang="tr-TR" sz="3400" b="1" u="sng" dirty="0">
                <a:solidFill>
                  <a:srgbClr val="FF0000"/>
                </a:solidFill>
              </a:rPr>
              <a:t>Otozomal Dominant Geçişli SNİK</a:t>
            </a:r>
            <a:endParaRPr lang="tr-TR" sz="3400" b="1" dirty="0"/>
          </a:p>
          <a:p>
            <a:pPr marL="0" indent="0">
              <a:buNone/>
            </a:pPr>
            <a:r>
              <a:rPr lang="tr-TR" sz="3400" b="1" dirty="0"/>
              <a:t>•Post-</a:t>
            </a:r>
            <a:r>
              <a:rPr lang="tr-TR" sz="3400" b="1" dirty="0" err="1"/>
              <a:t>lingual</a:t>
            </a:r>
            <a:r>
              <a:rPr lang="tr-TR" sz="3400" b="1" dirty="0"/>
              <a:t> dönemde ortaya çıkar.</a:t>
            </a:r>
          </a:p>
          <a:p>
            <a:pPr marL="0" indent="0">
              <a:buNone/>
            </a:pPr>
            <a:r>
              <a:rPr lang="tr-TR" sz="3400" b="1" dirty="0"/>
              <a:t>•Orta dereceli SNİK yapar.</a:t>
            </a:r>
          </a:p>
          <a:p>
            <a:pPr marL="0" indent="0">
              <a:buNone/>
            </a:pPr>
            <a:r>
              <a:rPr lang="tr-TR" sz="3400" b="1" dirty="0"/>
              <a:t>•İlerleyici karakterdedir.</a:t>
            </a:r>
          </a:p>
          <a:p>
            <a:pPr marL="0" indent="0">
              <a:buNone/>
            </a:pPr>
            <a:r>
              <a:rPr lang="tr-TR" sz="3400" b="1" dirty="0"/>
              <a:t>•İşitme kaybı yüksek frekanslarda daha belirgindir.</a:t>
            </a:r>
          </a:p>
          <a:p>
            <a:endParaRPr lang="tr-TR" sz="3600" b="1" dirty="0"/>
          </a:p>
        </p:txBody>
      </p:sp>
    </p:spTree>
    <p:extLst>
      <p:ext uri="{BB962C8B-B14F-4D97-AF65-F5344CB8AC3E}">
        <p14:creationId xmlns:p14="http://schemas.microsoft.com/office/powerpoint/2010/main" val="39150049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1743" y="407964"/>
            <a:ext cx="7241758" cy="6210886"/>
          </a:xfrm>
        </p:spPr>
        <p:txBody>
          <a:bodyPr>
            <a:normAutofit fontScale="92500" lnSpcReduction="10000"/>
          </a:bodyPr>
          <a:lstStyle/>
          <a:p>
            <a:pPr marL="0" indent="0" algn="ctr">
              <a:buNone/>
            </a:pPr>
            <a:r>
              <a:rPr lang="pt-BR" sz="3600" b="1" dirty="0">
                <a:solidFill>
                  <a:srgbClr val="FF0000"/>
                </a:solidFill>
              </a:rPr>
              <a:t>	</a:t>
            </a:r>
            <a:endParaRPr lang="tr-TR" sz="3600" b="1" dirty="0">
              <a:solidFill>
                <a:srgbClr val="FF0000"/>
              </a:solidFill>
            </a:endParaRPr>
          </a:p>
          <a:p>
            <a:pPr marL="0" indent="0" algn="ctr">
              <a:buNone/>
            </a:pPr>
            <a:endParaRPr lang="tr-TR" sz="3400" b="1" u="sng" dirty="0">
              <a:solidFill>
                <a:srgbClr val="FF0000"/>
              </a:solidFill>
            </a:endParaRPr>
          </a:p>
          <a:p>
            <a:pPr marL="0" indent="0" algn="ctr">
              <a:buNone/>
            </a:pPr>
            <a:r>
              <a:rPr lang="tr-TR" sz="3400" b="1" u="sng" dirty="0" err="1">
                <a:solidFill>
                  <a:srgbClr val="FF0000"/>
                </a:solidFill>
              </a:rPr>
              <a:t>X’e</a:t>
            </a:r>
            <a:r>
              <a:rPr lang="tr-TR" sz="3400" b="1" u="sng" dirty="0">
                <a:solidFill>
                  <a:srgbClr val="FF0000"/>
                </a:solidFill>
              </a:rPr>
              <a:t> Bağlı </a:t>
            </a:r>
            <a:r>
              <a:rPr lang="tr-TR" sz="3400" b="1" u="sng" dirty="0" err="1">
                <a:solidFill>
                  <a:srgbClr val="FF0000"/>
                </a:solidFill>
              </a:rPr>
              <a:t>Sendromik</a:t>
            </a:r>
            <a:r>
              <a:rPr lang="tr-TR" sz="3400" b="1" u="sng" dirty="0">
                <a:solidFill>
                  <a:srgbClr val="FF0000"/>
                </a:solidFill>
              </a:rPr>
              <a:t> Olmayan SNİK</a:t>
            </a:r>
          </a:p>
          <a:p>
            <a:pPr marL="0" indent="0">
              <a:buNone/>
            </a:pPr>
            <a:r>
              <a:rPr lang="tr-TR" sz="3400" b="1" dirty="0"/>
              <a:t>•Hafiften çok ileri dereye kadar geniş bir aralıkta işitme kaybı yapabilir.</a:t>
            </a:r>
          </a:p>
          <a:p>
            <a:pPr marL="0" indent="0">
              <a:buNone/>
            </a:pPr>
            <a:r>
              <a:rPr lang="tr-TR" sz="3400" b="1" dirty="0"/>
              <a:t>•Erkeklerin etkilenme olasılığı daha yüksektir.</a:t>
            </a:r>
          </a:p>
          <a:p>
            <a:pPr marL="0" indent="0">
              <a:buNone/>
            </a:pPr>
            <a:r>
              <a:rPr lang="tr-TR" sz="3400" b="1" dirty="0"/>
              <a:t>•</a:t>
            </a:r>
            <a:r>
              <a:rPr lang="tr-TR" sz="3400" b="1" dirty="0" err="1"/>
              <a:t>Stapes</a:t>
            </a:r>
            <a:r>
              <a:rPr lang="tr-TR" sz="3400" b="1" dirty="0"/>
              <a:t> </a:t>
            </a:r>
            <a:r>
              <a:rPr lang="tr-TR" sz="3400" b="1" dirty="0" err="1"/>
              <a:t>fiksasyonu</a:t>
            </a:r>
            <a:r>
              <a:rPr lang="tr-TR" sz="3400" b="1" dirty="0"/>
              <a:t> ve </a:t>
            </a:r>
            <a:r>
              <a:rPr lang="tr-TR" sz="3400" b="1" dirty="0" err="1"/>
              <a:t>internal</a:t>
            </a:r>
            <a:r>
              <a:rPr lang="tr-TR" sz="3400" b="1" dirty="0"/>
              <a:t> akustik kanalda genişleme yapmaktadır.</a:t>
            </a:r>
          </a:p>
          <a:p>
            <a:pPr marL="0" indent="0">
              <a:buNone/>
            </a:pPr>
            <a:r>
              <a:rPr lang="tr-TR" sz="3400" b="1" dirty="0"/>
              <a:t>•</a:t>
            </a:r>
            <a:r>
              <a:rPr lang="tr-TR" sz="3400" b="1" dirty="0" err="1"/>
              <a:t>Stapes</a:t>
            </a:r>
            <a:r>
              <a:rPr lang="tr-TR" sz="3400" b="1" dirty="0"/>
              <a:t> </a:t>
            </a:r>
            <a:r>
              <a:rPr lang="tr-TR" sz="3400" b="1" dirty="0" err="1"/>
              <a:t>fiksasyonu</a:t>
            </a:r>
            <a:r>
              <a:rPr lang="tr-TR" sz="3400" b="1" dirty="0"/>
              <a:t> ile gittiğinden </a:t>
            </a:r>
            <a:r>
              <a:rPr lang="tr-TR" sz="3400" b="1" dirty="0" err="1"/>
              <a:t>otoskleroz</a:t>
            </a:r>
            <a:r>
              <a:rPr lang="tr-TR" sz="3400" b="1" dirty="0"/>
              <a:t> ile karışabilir. Ayırıcı tanıda CT altın standarttır.</a:t>
            </a:r>
          </a:p>
          <a:p>
            <a:endParaRPr lang="tr-TR" sz="3600" b="1" dirty="0"/>
          </a:p>
        </p:txBody>
      </p:sp>
      <p:pic>
        <p:nvPicPr>
          <p:cNvPr id="2" name="Resim 1"/>
          <p:cNvPicPr>
            <a:picLocks noChangeAspect="1"/>
          </p:cNvPicPr>
          <p:nvPr/>
        </p:nvPicPr>
        <p:blipFill>
          <a:blip r:embed="rId2"/>
          <a:stretch>
            <a:fillRect/>
          </a:stretch>
        </p:blipFill>
        <p:spPr>
          <a:xfrm>
            <a:off x="7437004" y="2409371"/>
            <a:ext cx="4754996" cy="3077029"/>
          </a:xfrm>
          <a:prstGeom prst="rect">
            <a:avLst/>
          </a:prstGeom>
        </p:spPr>
      </p:pic>
    </p:spTree>
    <p:extLst>
      <p:ext uri="{BB962C8B-B14F-4D97-AF65-F5344CB8AC3E}">
        <p14:creationId xmlns:p14="http://schemas.microsoft.com/office/powerpoint/2010/main" val="21310843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7165" y="1649505"/>
            <a:ext cx="10820400" cy="5208495"/>
          </a:xfrm>
        </p:spPr>
        <p:txBody>
          <a:bodyPr>
            <a:normAutofit fontScale="85000" lnSpcReduction="20000"/>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lgn="ctr">
              <a:buNone/>
            </a:pPr>
            <a:endParaRPr lang="tr-TR" sz="3400" b="1" u="sng" dirty="0">
              <a:solidFill>
                <a:srgbClr val="FF0000"/>
              </a:solidFill>
            </a:endParaRPr>
          </a:p>
          <a:p>
            <a:pPr marL="0" indent="0">
              <a:buNone/>
            </a:pPr>
            <a:r>
              <a:rPr lang="tr-TR" sz="3400" b="1" u="sng" dirty="0">
                <a:solidFill>
                  <a:srgbClr val="FF0000"/>
                </a:solidFill>
              </a:rPr>
              <a:t> Kulak Gelişim Bozuklukları (</a:t>
            </a:r>
            <a:r>
              <a:rPr lang="tr-TR" sz="3400" b="1" u="sng" dirty="0" err="1">
                <a:solidFill>
                  <a:srgbClr val="FF0000"/>
                </a:solidFill>
              </a:rPr>
              <a:t>Mitakondriyal</a:t>
            </a:r>
            <a:r>
              <a:rPr lang="tr-TR" sz="3400" b="1" u="sng" dirty="0">
                <a:solidFill>
                  <a:srgbClr val="FF0000"/>
                </a:solidFill>
              </a:rPr>
              <a:t> Bozukluklar)</a:t>
            </a:r>
            <a:endParaRPr lang="tr-TR" sz="3400" b="1" dirty="0"/>
          </a:p>
          <a:p>
            <a:pPr marL="0" indent="0">
              <a:buNone/>
            </a:pPr>
            <a:r>
              <a:rPr lang="tr-TR" sz="3400" b="1" dirty="0"/>
              <a:t>•Hücrelerimizin enerji santrali olan </a:t>
            </a:r>
            <a:r>
              <a:rPr lang="tr-TR" sz="3400" b="1" dirty="0" err="1"/>
              <a:t>mitakondrilerin</a:t>
            </a:r>
            <a:r>
              <a:rPr lang="tr-TR" sz="3400" b="1" dirty="0"/>
              <a:t> kendilerine özgü DNA’ları vardır. </a:t>
            </a:r>
          </a:p>
          <a:p>
            <a:pPr marL="0" indent="0">
              <a:buNone/>
            </a:pPr>
            <a:r>
              <a:rPr lang="tr-TR" sz="3400" b="1" dirty="0"/>
              <a:t>•Doğan bir çocuğun tüm </a:t>
            </a:r>
            <a:r>
              <a:rPr lang="tr-TR" sz="3400" b="1" dirty="0" err="1"/>
              <a:t>mitakondrileri</a:t>
            </a:r>
            <a:r>
              <a:rPr lang="tr-TR" sz="3400" b="1" dirty="0"/>
              <a:t> annesinin </a:t>
            </a:r>
            <a:r>
              <a:rPr lang="tr-TR" sz="3400" b="1" dirty="0" err="1"/>
              <a:t>mitakondrilerinden</a:t>
            </a:r>
            <a:r>
              <a:rPr lang="tr-TR" sz="3400" b="1" dirty="0"/>
              <a:t> gelmektedir. </a:t>
            </a:r>
          </a:p>
          <a:p>
            <a:pPr marL="0" indent="0">
              <a:buNone/>
            </a:pPr>
            <a:r>
              <a:rPr lang="tr-TR" sz="3400" b="1" dirty="0"/>
              <a:t>•Bu hastalık annede varsa çocuğa geçebilir. Babadan bir aktarım söz konusu değildir.</a:t>
            </a:r>
          </a:p>
          <a:p>
            <a:pPr marL="0" indent="0">
              <a:buNone/>
            </a:pPr>
            <a:r>
              <a:rPr lang="tr-TR" sz="3400" b="1" dirty="0"/>
              <a:t>•Orta ve yüksek frekansları tutan ilerleyici işitme kaybı yapar.</a:t>
            </a:r>
          </a:p>
          <a:p>
            <a:pPr marL="0" indent="0">
              <a:buNone/>
            </a:pPr>
            <a:r>
              <a:rPr lang="tr-TR" sz="3400" b="1" dirty="0"/>
              <a:t>•Genellikle antibiyotik kullanımı ile tetiklenir.</a:t>
            </a:r>
            <a:endParaRPr lang="tr-TR" sz="3600" b="1" dirty="0"/>
          </a:p>
        </p:txBody>
      </p:sp>
    </p:spTree>
    <p:extLst>
      <p:ext uri="{BB962C8B-B14F-4D97-AF65-F5344CB8AC3E}">
        <p14:creationId xmlns:p14="http://schemas.microsoft.com/office/powerpoint/2010/main" val="19322511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7165" y="1649505"/>
            <a:ext cx="10820400" cy="5208495"/>
          </a:xfrm>
        </p:spPr>
        <p:txBody>
          <a:bodyPr>
            <a:normAutofit fontScale="85000" lnSpcReduction="20000"/>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buNone/>
            </a:pPr>
            <a:r>
              <a:rPr lang="tr-TR" sz="3400" b="1" u="sng" dirty="0">
                <a:solidFill>
                  <a:srgbClr val="FF0000"/>
                </a:solidFill>
              </a:rPr>
              <a:t> Kulak Gelişim Bozuklukları (</a:t>
            </a:r>
            <a:r>
              <a:rPr lang="tr-TR" sz="3400" b="1" u="sng" dirty="0" err="1">
                <a:solidFill>
                  <a:srgbClr val="FF0000"/>
                </a:solidFill>
              </a:rPr>
              <a:t>Mitakondriyal</a:t>
            </a:r>
            <a:r>
              <a:rPr lang="tr-TR" sz="3400" b="1" u="sng" dirty="0">
                <a:solidFill>
                  <a:srgbClr val="FF0000"/>
                </a:solidFill>
              </a:rPr>
              <a:t> Bozukluklar)</a:t>
            </a:r>
            <a:endParaRPr lang="tr-TR" sz="3400" b="1" dirty="0"/>
          </a:p>
          <a:p>
            <a:pPr marL="0" indent="0">
              <a:buNone/>
            </a:pPr>
            <a:endParaRPr lang="tr-TR" sz="3400" b="1" dirty="0"/>
          </a:p>
          <a:p>
            <a:pPr marL="0" indent="0">
              <a:buNone/>
            </a:pPr>
            <a:r>
              <a:rPr lang="tr-TR" sz="3400" b="1" dirty="0"/>
              <a:t>Michel Aplazisi: </a:t>
            </a:r>
          </a:p>
          <a:p>
            <a:r>
              <a:rPr lang="tr-TR" sz="3400" b="1" dirty="0" err="1"/>
              <a:t>Temporal</a:t>
            </a:r>
            <a:r>
              <a:rPr lang="tr-TR" sz="3400" b="1" dirty="0"/>
              <a:t> kemiğin </a:t>
            </a:r>
            <a:r>
              <a:rPr lang="tr-TR" sz="3400" b="1" dirty="0" err="1"/>
              <a:t>cochleayı</a:t>
            </a:r>
            <a:r>
              <a:rPr lang="tr-TR" sz="3400" b="1" dirty="0"/>
              <a:t> içere </a:t>
            </a:r>
            <a:r>
              <a:rPr lang="tr-TR" sz="3400" b="1" dirty="0" err="1"/>
              <a:t>petroz</a:t>
            </a:r>
            <a:r>
              <a:rPr lang="tr-TR" sz="3400" b="1" dirty="0"/>
              <a:t> parçası gelişmemiştir. </a:t>
            </a:r>
          </a:p>
          <a:p>
            <a:r>
              <a:rPr lang="tr-TR" sz="3400" b="1" dirty="0" err="1"/>
              <a:t>Cochlear</a:t>
            </a:r>
            <a:r>
              <a:rPr lang="tr-TR" sz="3400" b="1" dirty="0"/>
              <a:t> </a:t>
            </a:r>
            <a:r>
              <a:rPr lang="tr-TR" sz="3400" b="1" dirty="0" err="1"/>
              <a:t>implantasyon</a:t>
            </a:r>
            <a:r>
              <a:rPr lang="tr-TR" sz="3400" b="1" dirty="0"/>
              <a:t> yapılamaz. Beyin sapı </a:t>
            </a:r>
            <a:r>
              <a:rPr lang="tr-TR" sz="3400" b="1" dirty="0" err="1"/>
              <a:t>implantı</a:t>
            </a:r>
            <a:r>
              <a:rPr lang="tr-TR" sz="3400" b="1" dirty="0"/>
              <a:t> uygulanmalıdır.</a:t>
            </a:r>
          </a:p>
          <a:p>
            <a:pPr marL="0" indent="0">
              <a:buNone/>
            </a:pPr>
            <a:r>
              <a:rPr lang="tr-TR" sz="3400" b="1" dirty="0" err="1"/>
              <a:t>Mondini</a:t>
            </a:r>
            <a:r>
              <a:rPr lang="tr-TR" sz="3400" b="1" dirty="0"/>
              <a:t> Aplazisi</a:t>
            </a:r>
          </a:p>
          <a:p>
            <a:r>
              <a:rPr lang="tr-TR" sz="3400" b="1" dirty="0" err="1"/>
              <a:t>Cochleanın</a:t>
            </a:r>
            <a:r>
              <a:rPr lang="tr-TR" sz="3400" b="1" dirty="0"/>
              <a:t> son turu yoktur ve kalan kesiminde de septum yoktur.</a:t>
            </a:r>
          </a:p>
          <a:p>
            <a:r>
              <a:rPr lang="tr-TR" sz="3400" b="1" dirty="0" err="1"/>
              <a:t>Cochlear</a:t>
            </a:r>
            <a:r>
              <a:rPr lang="tr-TR" sz="3400" b="1" dirty="0"/>
              <a:t> </a:t>
            </a:r>
            <a:r>
              <a:rPr lang="tr-TR" sz="3400" b="1" dirty="0" err="1"/>
              <a:t>implantasyon</a:t>
            </a:r>
            <a:r>
              <a:rPr lang="tr-TR" sz="3400" b="1" dirty="0"/>
              <a:t> uygulanabilir.</a:t>
            </a:r>
          </a:p>
        </p:txBody>
      </p:sp>
    </p:spTree>
    <p:extLst>
      <p:ext uri="{BB962C8B-B14F-4D97-AF65-F5344CB8AC3E}">
        <p14:creationId xmlns:p14="http://schemas.microsoft.com/office/powerpoint/2010/main" val="20061644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7165" y="1649505"/>
            <a:ext cx="10820400" cy="5208495"/>
          </a:xfrm>
        </p:spPr>
        <p:txBody>
          <a:bodyPr>
            <a:normAutofit fontScale="70000" lnSpcReduction="20000"/>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buNone/>
            </a:pPr>
            <a:r>
              <a:rPr lang="tr-TR" sz="3400" b="1" u="sng" dirty="0">
                <a:solidFill>
                  <a:srgbClr val="FF0000"/>
                </a:solidFill>
              </a:rPr>
              <a:t> Kulak Gelişim Bozuklukları (</a:t>
            </a:r>
            <a:r>
              <a:rPr lang="tr-TR" sz="3400" b="1" u="sng" dirty="0" err="1">
                <a:solidFill>
                  <a:srgbClr val="FF0000"/>
                </a:solidFill>
              </a:rPr>
              <a:t>Mitakondriyal</a:t>
            </a:r>
            <a:r>
              <a:rPr lang="tr-TR" sz="3400" b="1" u="sng" dirty="0">
                <a:solidFill>
                  <a:srgbClr val="FF0000"/>
                </a:solidFill>
              </a:rPr>
              <a:t> Bozukluklar)</a:t>
            </a:r>
            <a:endParaRPr lang="tr-TR" sz="3400" b="1" dirty="0"/>
          </a:p>
          <a:p>
            <a:pPr marL="0" indent="0">
              <a:buNone/>
            </a:pPr>
            <a:endParaRPr lang="tr-TR" sz="3400" b="1" dirty="0"/>
          </a:p>
          <a:p>
            <a:pPr marL="0" indent="0">
              <a:buNone/>
            </a:pPr>
            <a:r>
              <a:rPr lang="tr-TR" sz="3400" b="1" dirty="0"/>
              <a:t>Schiebe Aplazisi</a:t>
            </a:r>
          </a:p>
          <a:p>
            <a:r>
              <a:rPr lang="tr-TR" sz="3400" b="1" dirty="0"/>
              <a:t>En sık iç kulak </a:t>
            </a:r>
            <a:r>
              <a:rPr lang="tr-TR" sz="3400" b="1" dirty="0" err="1"/>
              <a:t>deformitesidir</a:t>
            </a:r>
            <a:r>
              <a:rPr lang="tr-TR" sz="3400" b="1" dirty="0"/>
              <a:t>.</a:t>
            </a:r>
          </a:p>
          <a:p>
            <a:r>
              <a:rPr lang="tr-TR" sz="3400" b="1" dirty="0"/>
              <a:t>Kemik ve zar labirent kısmen de olsa </a:t>
            </a:r>
            <a:r>
              <a:rPr lang="tr-TR" sz="3400" b="1" dirty="0" err="1"/>
              <a:t>oluşmuştur.Korti</a:t>
            </a:r>
            <a:r>
              <a:rPr lang="tr-TR" sz="3400" b="1" dirty="0"/>
              <a:t> organı gelişmemiştir.</a:t>
            </a:r>
          </a:p>
          <a:p>
            <a:r>
              <a:rPr lang="tr-TR" sz="3400" b="1" dirty="0" err="1"/>
              <a:t>Cochlear</a:t>
            </a:r>
            <a:r>
              <a:rPr lang="tr-TR" sz="3400" b="1" dirty="0"/>
              <a:t> </a:t>
            </a:r>
            <a:r>
              <a:rPr lang="tr-TR" sz="3400" b="1" dirty="0" err="1"/>
              <a:t>implantasyon</a:t>
            </a:r>
            <a:r>
              <a:rPr lang="tr-TR" sz="3400" b="1" dirty="0"/>
              <a:t> yapılabilir.</a:t>
            </a:r>
          </a:p>
          <a:p>
            <a:pPr marL="0" indent="0">
              <a:buNone/>
            </a:pPr>
            <a:r>
              <a:rPr lang="tr-TR" sz="3400" b="1" dirty="0"/>
              <a:t>Alexander Aplazisi </a:t>
            </a:r>
          </a:p>
          <a:p>
            <a:r>
              <a:rPr lang="tr-TR" sz="3400" b="1" dirty="0" err="1"/>
              <a:t>Korti</a:t>
            </a:r>
            <a:r>
              <a:rPr lang="tr-TR" sz="3400" b="1" dirty="0"/>
              <a:t> organı ve </a:t>
            </a:r>
            <a:r>
              <a:rPr lang="tr-TR" sz="3400" b="1" dirty="0" err="1"/>
              <a:t>ganglion</a:t>
            </a:r>
            <a:r>
              <a:rPr lang="tr-TR" sz="3400" b="1" dirty="0"/>
              <a:t> hücrelerinin gelişimi bozuktur.</a:t>
            </a:r>
          </a:p>
          <a:p>
            <a:r>
              <a:rPr lang="tr-TR" sz="3400" b="1" dirty="0"/>
              <a:t>Alçak frekanslardaki işitme kullanılarak rehabilitasyon mümkündür.</a:t>
            </a:r>
          </a:p>
          <a:p>
            <a:pPr marL="0" indent="0">
              <a:buNone/>
            </a:pPr>
            <a:r>
              <a:rPr lang="tr-TR" sz="3400" b="1" dirty="0"/>
              <a:t>Genişlemiş </a:t>
            </a:r>
            <a:r>
              <a:rPr lang="tr-TR" sz="3400" b="1" dirty="0" err="1"/>
              <a:t>Vestibuler</a:t>
            </a:r>
            <a:r>
              <a:rPr lang="tr-TR" sz="3400" b="1" dirty="0"/>
              <a:t> </a:t>
            </a:r>
            <a:r>
              <a:rPr lang="tr-TR" sz="3400" b="1" dirty="0" err="1"/>
              <a:t>Aquaduktus</a:t>
            </a:r>
            <a:endParaRPr lang="tr-TR" sz="3400" b="1" dirty="0"/>
          </a:p>
          <a:p>
            <a:r>
              <a:rPr lang="tr-TR" sz="3400" b="1" dirty="0"/>
              <a:t>Kronik baş dönmesinin eşlik ettiği kalıtsal işitme kaybıdır.</a:t>
            </a:r>
          </a:p>
        </p:txBody>
      </p:sp>
    </p:spTree>
    <p:extLst>
      <p:ext uri="{BB962C8B-B14F-4D97-AF65-F5344CB8AC3E}">
        <p14:creationId xmlns:p14="http://schemas.microsoft.com/office/powerpoint/2010/main" val="8447306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	</a:t>
            </a:r>
            <a:r>
              <a:rPr lang="tr-TR" sz="2700" b="1" dirty="0"/>
              <a:t>Kalıtımsal </a:t>
            </a:r>
            <a:r>
              <a:rPr lang="tr-TR" sz="2700" b="1" dirty="0" err="1"/>
              <a:t>Sendromik</a:t>
            </a:r>
            <a:r>
              <a:rPr lang="tr-TR" sz="2700" b="1" dirty="0"/>
              <a:t> İşitme Kayıpları</a:t>
            </a:r>
            <a:br>
              <a:rPr lang="tr-TR" sz="3600"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pt-BR" sz="3600" b="1" dirty="0"/>
              <a:t>	</a:t>
            </a:r>
            <a:r>
              <a:rPr lang="pt-BR" sz="3600" b="1" dirty="0">
                <a:solidFill>
                  <a:srgbClr val="FF0000"/>
                </a:solidFill>
              </a:rPr>
              <a:t>	</a:t>
            </a:r>
            <a:r>
              <a:rPr lang="pt-BR" sz="2000" b="1" dirty="0">
                <a:solidFill>
                  <a:srgbClr val="FF0000"/>
                </a:solidFill>
              </a:rPr>
              <a:t>Böbrek Hastalıkları ile Birlikte Görülen</a:t>
            </a:r>
            <a:endParaRPr lang="tr-TR" sz="2000" b="1" dirty="0"/>
          </a:p>
          <a:p>
            <a:pPr marL="0" indent="0">
              <a:buNone/>
            </a:pPr>
            <a:r>
              <a:rPr lang="tr-TR" sz="2000" b="1" dirty="0" err="1"/>
              <a:t>Alport</a:t>
            </a:r>
            <a:r>
              <a:rPr lang="tr-TR" sz="2000" b="1" dirty="0"/>
              <a:t> Sendromu</a:t>
            </a:r>
          </a:p>
          <a:p>
            <a:r>
              <a:rPr lang="tr-TR" b="1" dirty="0" err="1"/>
              <a:t>Kollojen</a:t>
            </a:r>
            <a:r>
              <a:rPr lang="tr-TR" b="1" dirty="0"/>
              <a:t> hastalığıdır.</a:t>
            </a:r>
          </a:p>
          <a:p>
            <a:r>
              <a:rPr lang="tr-TR" b="1" dirty="0"/>
              <a:t>İlerleyici SNK ile gider.</a:t>
            </a:r>
          </a:p>
          <a:p>
            <a:r>
              <a:rPr lang="tr-TR" sz="2000" b="1" dirty="0"/>
              <a:t>Görme bozukluğu yapmayan göz bulguları mevcut.</a:t>
            </a:r>
          </a:p>
          <a:p>
            <a:r>
              <a:rPr lang="tr-TR" sz="2000" b="1" dirty="0"/>
              <a:t>Tanı: Böbrek biyopsisi ile olur.</a:t>
            </a:r>
          </a:p>
          <a:p>
            <a:pPr marL="0" indent="0">
              <a:buNone/>
            </a:pPr>
            <a:r>
              <a:rPr lang="tr-TR" sz="2000" b="1" dirty="0" err="1"/>
              <a:t>Gusher</a:t>
            </a:r>
            <a:r>
              <a:rPr lang="tr-TR" sz="2000" b="1" dirty="0"/>
              <a:t> Sendromu</a:t>
            </a:r>
          </a:p>
          <a:p>
            <a:r>
              <a:rPr lang="tr-TR" sz="2000" b="1" dirty="0" err="1"/>
              <a:t>Retinitis</a:t>
            </a:r>
            <a:r>
              <a:rPr lang="tr-TR" sz="2000" b="1" dirty="0"/>
              <a:t> </a:t>
            </a:r>
            <a:r>
              <a:rPr lang="tr-TR" sz="2000" b="1" dirty="0" err="1"/>
              <a:t>Pigmentosa</a:t>
            </a:r>
            <a:r>
              <a:rPr lang="tr-TR" sz="2000" b="1" dirty="0"/>
              <a:t> ile karakterizedir.</a:t>
            </a:r>
          </a:p>
          <a:p>
            <a:r>
              <a:rPr lang="it-IT" sz="2000" b="1" dirty="0"/>
              <a:t>Beraberinde baş dönmesi vardır.</a:t>
            </a:r>
            <a:endParaRPr lang="tr-TR" sz="2000" b="1" dirty="0"/>
          </a:p>
          <a:p>
            <a:pPr>
              <a:buFont typeface="Courier New" panose="02070309020205020404" pitchFamily="49" charset="0"/>
              <a:buChar char="o"/>
            </a:pPr>
            <a:endParaRPr lang="tr-TR" sz="2000" b="1" dirty="0"/>
          </a:p>
          <a:p>
            <a:endParaRPr lang="tr-TR" sz="3600" b="1" dirty="0"/>
          </a:p>
          <a:p>
            <a:endParaRPr lang="tr-TR" sz="3600" b="1" dirty="0"/>
          </a:p>
        </p:txBody>
      </p:sp>
      <p:pic>
        <p:nvPicPr>
          <p:cNvPr id="4" name="Resim 3"/>
          <p:cNvPicPr>
            <a:picLocks noChangeAspect="1"/>
          </p:cNvPicPr>
          <p:nvPr/>
        </p:nvPicPr>
        <p:blipFill>
          <a:blip r:embed="rId2"/>
          <a:stretch>
            <a:fillRect/>
          </a:stretch>
        </p:blipFill>
        <p:spPr>
          <a:xfrm>
            <a:off x="7841184" y="4253752"/>
            <a:ext cx="3218967" cy="1335140"/>
          </a:xfrm>
          <a:prstGeom prst="rect">
            <a:avLst/>
          </a:prstGeom>
        </p:spPr>
      </p:pic>
      <p:pic>
        <p:nvPicPr>
          <p:cNvPr id="5" name="Resim 4"/>
          <p:cNvPicPr>
            <a:picLocks noChangeAspect="1"/>
          </p:cNvPicPr>
          <p:nvPr/>
        </p:nvPicPr>
        <p:blipFill>
          <a:blip r:embed="rId3"/>
          <a:stretch>
            <a:fillRect/>
          </a:stretch>
        </p:blipFill>
        <p:spPr>
          <a:xfrm>
            <a:off x="8136217" y="2304208"/>
            <a:ext cx="2628900" cy="1743075"/>
          </a:xfrm>
          <a:prstGeom prst="rect">
            <a:avLst/>
          </a:prstGeom>
        </p:spPr>
      </p:pic>
    </p:spTree>
    <p:extLst>
      <p:ext uri="{BB962C8B-B14F-4D97-AF65-F5344CB8AC3E}">
        <p14:creationId xmlns:p14="http://schemas.microsoft.com/office/powerpoint/2010/main" val="21483107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	</a:t>
            </a:r>
            <a:r>
              <a:rPr lang="tr-TR" sz="2700" b="1" dirty="0"/>
              <a:t>Kalıtımsal </a:t>
            </a:r>
            <a:r>
              <a:rPr lang="tr-TR" sz="2700" b="1" dirty="0" err="1"/>
              <a:t>Sendromik</a:t>
            </a:r>
            <a:r>
              <a:rPr lang="tr-TR" sz="2700" b="1" dirty="0"/>
              <a:t> İşitme Kayıpları</a:t>
            </a:r>
            <a:br>
              <a:rPr lang="tr-TR" sz="3600" b="1" dirty="0"/>
            </a:br>
            <a:br>
              <a:rPr lang="tr-TR" dirty="0"/>
            </a:br>
            <a:endParaRPr lang="tr-TR" dirty="0"/>
          </a:p>
        </p:txBody>
      </p:sp>
      <p:sp>
        <p:nvSpPr>
          <p:cNvPr id="3" name="İçerik Yer Tutucusu 2"/>
          <p:cNvSpPr>
            <a:spLocks noGrp="1"/>
          </p:cNvSpPr>
          <p:nvPr>
            <p:ph idx="1"/>
          </p:nvPr>
        </p:nvSpPr>
        <p:spPr>
          <a:xfrm>
            <a:off x="847165" y="1649505"/>
            <a:ext cx="7058878" cy="5208495"/>
          </a:xfrm>
        </p:spPr>
        <p:txBody>
          <a:bodyPr>
            <a:normAutofit fontScale="62500" lnSpcReduction="20000"/>
          </a:bodyPr>
          <a:lstStyle/>
          <a:p>
            <a:pPr marL="0" indent="0" algn="ctr">
              <a:buNone/>
            </a:pPr>
            <a:r>
              <a:rPr lang="pt-BR" sz="3600" b="1" dirty="0"/>
              <a:t>	</a:t>
            </a:r>
            <a:r>
              <a:rPr lang="pt-BR" sz="3600" b="1" dirty="0">
                <a:solidFill>
                  <a:srgbClr val="FF0000"/>
                </a:solidFill>
              </a:rPr>
              <a:t>	</a:t>
            </a:r>
            <a:endParaRPr lang="tr-TR" sz="3600" b="1" dirty="0"/>
          </a:p>
          <a:p>
            <a:pPr marL="0" indent="0" algn="ctr">
              <a:buNone/>
            </a:pPr>
            <a:r>
              <a:rPr lang="tr-TR" sz="3600" b="1" dirty="0">
                <a:solidFill>
                  <a:srgbClr val="FF0000"/>
                </a:solidFill>
              </a:rPr>
              <a:t>Deri ve Eklem </a:t>
            </a:r>
            <a:r>
              <a:rPr lang="tr-TR" sz="3600" b="1" dirty="0" err="1">
                <a:solidFill>
                  <a:srgbClr val="FF0000"/>
                </a:solidFill>
              </a:rPr>
              <a:t>Bozulukları</a:t>
            </a:r>
            <a:r>
              <a:rPr lang="tr-TR" sz="3600" b="1" dirty="0">
                <a:solidFill>
                  <a:srgbClr val="FF0000"/>
                </a:solidFill>
              </a:rPr>
              <a:t> ile Birlikte Görülen</a:t>
            </a:r>
          </a:p>
          <a:p>
            <a:pPr marL="0" indent="0">
              <a:buNone/>
            </a:pPr>
            <a:r>
              <a:rPr lang="tr-TR" sz="3600" b="1" dirty="0" err="1"/>
              <a:t>Waardenburger</a:t>
            </a:r>
            <a:r>
              <a:rPr lang="tr-TR" sz="3600" b="1" dirty="0"/>
              <a:t> Sendromu</a:t>
            </a:r>
          </a:p>
          <a:p>
            <a:r>
              <a:rPr lang="tr-TR" sz="3600" b="1" dirty="0"/>
              <a:t>4 tipi mevcuttur.</a:t>
            </a:r>
          </a:p>
          <a:p>
            <a:r>
              <a:rPr lang="tr-TR" sz="3600" b="1" dirty="0"/>
              <a:t>Tip </a:t>
            </a:r>
            <a:r>
              <a:rPr lang="tr-TR" sz="3600" b="1" dirty="0" err="1"/>
              <a:t>I’de</a:t>
            </a:r>
            <a:r>
              <a:rPr lang="tr-TR" sz="3600" b="1" dirty="0"/>
              <a:t> iris pigment bozukluğu olur. Gözlerin arasındaki mesafe artmıştır.</a:t>
            </a:r>
          </a:p>
          <a:p>
            <a:r>
              <a:rPr lang="tr-TR" sz="3600" b="1" dirty="0"/>
              <a:t>Tip </a:t>
            </a:r>
            <a:r>
              <a:rPr lang="tr-TR" sz="3600" b="1" dirty="0" err="1"/>
              <a:t>II’de</a:t>
            </a:r>
            <a:r>
              <a:rPr lang="tr-TR" sz="3600" b="1" dirty="0"/>
              <a:t> Gözler arasındaki mesafe normaldir.</a:t>
            </a:r>
          </a:p>
          <a:p>
            <a:r>
              <a:rPr lang="tr-TR" sz="3600" b="1" dirty="0"/>
              <a:t>Tip </a:t>
            </a:r>
            <a:r>
              <a:rPr lang="tr-TR" sz="3600" b="1" dirty="0" err="1"/>
              <a:t>III’te</a:t>
            </a:r>
            <a:r>
              <a:rPr lang="tr-TR" sz="3600" b="1" dirty="0"/>
              <a:t> Tip I+ Üst </a:t>
            </a:r>
            <a:r>
              <a:rPr lang="tr-TR" sz="3600" b="1" dirty="0" err="1"/>
              <a:t>extremitelerin</a:t>
            </a:r>
            <a:r>
              <a:rPr lang="tr-TR" sz="3600" b="1" dirty="0"/>
              <a:t> yapısı bozuktur.</a:t>
            </a:r>
          </a:p>
          <a:p>
            <a:r>
              <a:rPr lang="tr-TR" sz="3600" b="1" dirty="0"/>
              <a:t>Tip </a:t>
            </a:r>
            <a:r>
              <a:rPr lang="tr-TR" sz="3600" b="1" dirty="0" err="1"/>
              <a:t>IV’te</a:t>
            </a:r>
            <a:r>
              <a:rPr lang="tr-TR" sz="3600" b="1" dirty="0"/>
              <a:t> sindirim sisteminde de tutulum vardır.</a:t>
            </a:r>
          </a:p>
          <a:p>
            <a:pPr marL="0" indent="0">
              <a:buNone/>
            </a:pPr>
            <a:r>
              <a:rPr lang="tr-TR" sz="3600" b="1" dirty="0" err="1"/>
              <a:t>Okkulokutanöz</a:t>
            </a:r>
            <a:r>
              <a:rPr lang="tr-TR" sz="3600" b="1" dirty="0"/>
              <a:t> </a:t>
            </a:r>
            <a:r>
              <a:rPr lang="tr-TR" sz="3600" b="1" dirty="0" err="1"/>
              <a:t>Albinizm</a:t>
            </a:r>
            <a:endParaRPr lang="tr-TR" sz="3600" b="1" dirty="0"/>
          </a:p>
          <a:p>
            <a:pPr marL="0" indent="0">
              <a:buNone/>
            </a:pPr>
            <a:r>
              <a:rPr lang="tr-TR" sz="3600" b="1" dirty="0" err="1"/>
              <a:t>Piebaldinizm</a:t>
            </a:r>
            <a:endParaRPr lang="tr-TR" sz="3600" b="1" dirty="0"/>
          </a:p>
          <a:p>
            <a:r>
              <a:rPr lang="tr-TR" sz="3600" b="1" dirty="0"/>
              <a:t>Saç ön kısımda pigment bozukluğu</a:t>
            </a:r>
          </a:p>
          <a:p>
            <a:r>
              <a:rPr lang="tr-TR" sz="3600" b="1" dirty="0"/>
              <a:t>Ciltte </a:t>
            </a:r>
            <a:r>
              <a:rPr lang="tr-TR" sz="3600" b="1" dirty="0" err="1"/>
              <a:t>albinizm</a:t>
            </a:r>
            <a:r>
              <a:rPr lang="tr-TR" sz="3600" b="1" dirty="0"/>
              <a:t> odakları</a:t>
            </a:r>
          </a:p>
          <a:p>
            <a:r>
              <a:rPr lang="tr-TR" sz="3600" b="1" dirty="0"/>
              <a:t>İlerleyici NSİK</a:t>
            </a:r>
          </a:p>
          <a:p>
            <a:endParaRPr lang="tr-TR" sz="3600" b="1" dirty="0"/>
          </a:p>
        </p:txBody>
      </p:sp>
      <p:pic>
        <p:nvPicPr>
          <p:cNvPr id="6" name="Resim 5"/>
          <p:cNvPicPr>
            <a:picLocks noChangeAspect="1"/>
          </p:cNvPicPr>
          <p:nvPr/>
        </p:nvPicPr>
        <p:blipFill>
          <a:blip r:embed="rId2"/>
          <a:stretch>
            <a:fillRect/>
          </a:stretch>
        </p:blipFill>
        <p:spPr>
          <a:xfrm>
            <a:off x="8857199" y="4657153"/>
            <a:ext cx="3334801" cy="2200847"/>
          </a:xfrm>
          <a:prstGeom prst="rect">
            <a:avLst/>
          </a:prstGeom>
        </p:spPr>
      </p:pic>
      <p:pic>
        <p:nvPicPr>
          <p:cNvPr id="7" name="Resim 6"/>
          <p:cNvPicPr>
            <a:picLocks noChangeAspect="1"/>
          </p:cNvPicPr>
          <p:nvPr/>
        </p:nvPicPr>
        <p:blipFill>
          <a:blip r:embed="rId3"/>
          <a:stretch>
            <a:fillRect/>
          </a:stretch>
        </p:blipFill>
        <p:spPr>
          <a:xfrm>
            <a:off x="9973995" y="2222695"/>
            <a:ext cx="1706486" cy="2255174"/>
          </a:xfrm>
          <a:prstGeom prst="rect">
            <a:avLst/>
          </a:prstGeom>
        </p:spPr>
      </p:pic>
    </p:spTree>
    <p:extLst>
      <p:ext uri="{BB962C8B-B14F-4D97-AF65-F5344CB8AC3E}">
        <p14:creationId xmlns:p14="http://schemas.microsoft.com/office/powerpoint/2010/main" val="42235815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	</a:t>
            </a:r>
            <a:r>
              <a:rPr lang="tr-TR" sz="2700" b="1" dirty="0"/>
              <a:t>Kalıtımsal </a:t>
            </a:r>
            <a:r>
              <a:rPr lang="tr-TR" sz="2700" b="1" dirty="0" err="1"/>
              <a:t>Sendromik</a:t>
            </a:r>
            <a:r>
              <a:rPr lang="tr-TR" sz="2700" b="1" dirty="0"/>
              <a:t> İşitme Kayıpları</a:t>
            </a:r>
            <a:br>
              <a:rPr lang="tr-TR" sz="3600" b="1" dirty="0"/>
            </a:br>
            <a:br>
              <a:rPr lang="tr-TR" dirty="0"/>
            </a:br>
            <a:endParaRPr lang="tr-TR" dirty="0"/>
          </a:p>
        </p:txBody>
      </p:sp>
      <p:sp>
        <p:nvSpPr>
          <p:cNvPr id="3" name="İçerik Yer Tutucusu 2"/>
          <p:cNvSpPr>
            <a:spLocks noGrp="1"/>
          </p:cNvSpPr>
          <p:nvPr>
            <p:ph idx="1"/>
          </p:nvPr>
        </p:nvSpPr>
        <p:spPr>
          <a:xfrm>
            <a:off x="847165" y="1649505"/>
            <a:ext cx="7129217" cy="5208495"/>
          </a:xfrm>
        </p:spPr>
        <p:txBody>
          <a:bodyPr>
            <a:normAutofit fontScale="92500"/>
          </a:bodyPr>
          <a:lstStyle/>
          <a:p>
            <a:pPr marL="0" indent="0" algn="ctr">
              <a:buNone/>
            </a:pPr>
            <a:r>
              <a:rPr lang="pt-BR" sz="2000" b="1" dirty="0">
                <a:solidFill>
                  <a:srgbClr val="FF0000"/>
                </a:solidFill>
              </a:rPr>
              <a:t>Kranyafasial Bozukluklar ile Birlikte Görülen</a:t>
            </a:r>
          </a:p>
          <a:p>
            <a:pPr marL="0" indent="0">
              <a:buNone/>
            </a:pPr>
            <a:r>
              <a:rPr lang="pt-BR" sz="2000" b="1" dirty="0"/>
              <a:t>Brankio-Oto-Renal Sendrom</a:t>
            </a:r>
          </a:p>
          <a:p>
            <a:r>
              <a:rPr lang="pt-BR" sz="2000" b="1" dirty="0"/>
              <a:t>Brankio-oto-renal sendrom (BOR) otozomal dominant geçiş gösteren </a:t>
            </a:r>
          </a:p>
          <a:p>
            <a:r>
              <a:rPr lang="pt-BR" sz="2000" b="1" dirty="0"/>
              <a:t>Kulak malformasyonları ile birliktedir</a:t>
            </a:r>
          </a:p>
          <a:p>
            <a:r>
              <a:rPr lang="pt-BR" sz="2000" b="1" dirty="0"/>
              <a:t>Hastalarda boyunda brankial fistül ve kistleri mevcuttur</a:t>
            </a:r>
          </a:p>
          <a:p>
            <a:r>
              <a:rPr lang="pt-BR" sz="2000" b="1" dirty="0"/>
              <a:t>Böbrek malformasyonları içeren kalıtımsal bir hastalıktır.</a:t>
            </a:r>
          </a:p>
          <a:p>
            <a:pPr marL="0" indent="0">
              <a:buNone/>
            </a:pPr>
            <a:r>
              <a:rPr lang="pt-BR" sz="2000" b="1" dirty="0"/>
              <a:t>Di George Sendromu</a:t>
            </a:r>
          </a:p>
          <a:p>
            <a:r>
              <a:rPr lang="pt-BR" sz="2000" b="1" dirty="0"/>
              <a:t>22. kromozomdaki gen defekti sonucunda</a:t>
            </a:r>
            <a:endParaRPr lang="pt-BR" sz="2000" b="1" dirty="0"/>
          </a:p>
          <a:p>
            <a:r>
              <a:rPr lang="pt-BR" sz="2000" b="1" dirty="0"/>
              <a:t>3. ve 4. faringeal yarıkların anormal gelişimi olur </a:t>
            </a:r>
          </a:p>
          <a:p>
            <a:r>
              <a:rPr lang="pt-BR" sz="2000" b="1" dirty="0"/>
              <a:t>Bu embriyonik yapılardan türeyen organlar; timus bezi, paratiroid bezleri, aort, dudak ve kulakların alt kısımlarına ait bulgular ortaya çıkar.</a:t>
            </a:r>
          </a:p>
          <a:p>
            <a:r>
              <a:rPr lang="pt-BR" sz="2000" b="1" dirty="0"/>
              <a:t>Mikrognati, Balık Ağız,  Düşük Kulak</a:t>
            </a:r>
          </a:p>
          <a:p>
            <a:endParaRPr lang="tr-TR" sz="3600" b="1" dirty="0"/>
          </a:p>
          <a:p>
            <a:endParaRPr lang="tr-TR" sz="3600" b="1" dirty="0"/>
          </a:p>
        </p:txBody>
      </p:sp>
      <p:pic>
        <p:nvPicPr>
          <p:cNvPr id="6" name="Resim 5"/>
          <p:cNvPicPr>
            <a:picLocks noChangeAspect="1"/>
          </p:cNvPicPr>
          <p:nvPr/>
        </p:nvPicPr>
        <p:blipFill>
          <a:blip r:embed="rId2"/>
          <a:stretch>
            <a:fillRect/>
          </a:stretch>
        </p:blipFill>
        <p:spPr>
          <a:xfrm>
            <a:off x="7976383" y="1649505"/>
            <a:ext cx="4215618" cy="3299866"/>
          </a:xfrm>
          <a:prstGeom prst="rect">
            <a:avLst/>
          </a:prstGeom>
        </p:spPr>
      </p:pic>
      <p:pic>
        <p:nvPicPr>
          <p:cNvPr id="7" name="Resim 6"/>
          <p:cNvPicPr>
            <a:picLocks noChangeAspect="1"/>
          </p:cNvPicPr>
          <p:nvPr/>
        </p:nvPicPr>
        <p:blipFill>
          <a:blip r:embed="rId3"/>
          <a:stretch>
            <a:fillRect/>
          </a:stretch>
        </p:blipFill>
        <p:spPr>
          <a:xfrm>
            <a:off x="8849645" y="4949371"/>
            <a:ext cx="2469094" cy="1828959"/>
          </a:xfrm>
          <a:prstGeom prst="rect">
            <a:avLst/>
          </a:prstGeom>
        </p:spPr>
      </p:pic>
    </p:spTree>
    <p:extLst>
      <p:ext uri="{BB962C8B-B14F-4D97-AF65-F5344CB8AC3E}">
        <p14:creationId xmlns:p14="http://schemas.microsoft.com/office/powerpoint/2010/main" val="17729132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b="1" dirty="0"/>
              <a:t>	</a:t>
            </a:r>
            <a:r>
              <a:rPr lang="tr-TR" sz="2700" b="1" dirty="0"/>
              <a:t>Kalıtımsal </a:t>
            </a:r>
            <a:r>
              <a:rPr lang="tr-TR" sz="2700" b="1" dirty="0" err="1"/>
              <a:t>Sendromik</a:t>
            </a:r>
            <a:r>
              <a:rPr lang="tr-TR" sz="2700" b="1" dirty="0"/>
              <a:t> İşitme Kayıpları</a:t>
            </a:r>
            <a:br>
              <a:rPr lang="tr-TR" sz="3600" b="1" dirty="0"/>
            </a:br>
            <a:br>
              <a:rPr lang="tr-TR" dirty="0"/>
            </a:br>
            <a:endParaRPr lang="tr-TR" dirty="0"/>
          </a:p>
        </p:txBody>
      </p:sp>
      <p:sp>
        <p:nvSpPr>
          <p:cNvPr id="3" name="İçerik Yer Tutucusu 2"/>
          <p:cNvSpPr>
            <a:spLocks noGrp="1"/>
          </p:cNvSpPr>
          <p:nvPr>
            <p:ph idx="1"/>
          </p:nvPr>
        </p:nvSpPr>
        <p:spPr>
          <a:xfrm>
            <a:off x="847165" y="1649505"/>
            <a:ext cx="6580577" cy="5208495"/>
          </a:xfrm>
        </p:spPr>
        <p:txBody>
          <a:bodyPr>
            <a:normAutofit fontScale="70000" lnSpcReduction="20000"/>
          </a:bodyPr>
          <a:lstStyle/>
          <a:p>
            <a:pPr marL="0" indent="0" algn="ctr">
              <a:buNone/>
            </a:pPr>
            <a:r>
              <a:rPr lang="pt-BR" sz="2900" b="1" dirty="0">
                <a:solidFill>
                  <a:srgbClr val="FF0000"/>
                </a:solidFill>
              </a:rPr>
              <a:t>Metabolik ve Endokrin Bozukluklar ile Birlikte Görüle</a:t>
            </a:r>
            <a:r>
              <a:rPr lang="pt-BR" sz="2900" b="1" dirty="0">
                <a:solidFill>
                  <a:srgbClr val="FF0000"/>
                </a:solidFill>
              </a:rPr>
              <a:t>n</a:t>
            </a:r>
          </a:p>
          <a:p>
            <a:pPr marL="0" indent="0">
              <a:buNone/>
            </a:pPr>
            <a:r>
              <a:rPr lang="pt-BR" sz="2900" b="1" dirty="0"/>
              <a:t>Mukopolisakkaridoz</a:t>
            </a:r>
          </a:p>
          <a:p>
            <a:r>
              <a:rPr lang="pt-BR" sz="2900" b="1" dirty="0"/>
              <a:t>Lizozom organelinin depo bozukluğu hastalığıdır.</a:t>
            </a:r>
          </a:p>
          <a:p>
            <a:pPr marL="0" indent="0">
              <a:buNone/>
            </a:pPr>
            <a:r>
              <a:rPr lang="pt-BR" sz="2900" b="1" dirty="0"/>
              <a:t> Penred Sendromu</a:t>
            </a:r>
          </a:p>
          <a:p>
            <a:r>
              <a:rPr lang="pt-BR" sz="2900" b="1" dirty="0"/>
              <a:t>Konjenital guatr ve işitme kaybı ile giden bir hastalıktır.</a:t>
            </a:r>
          </a:p>
          <a:p>
            <a:pPr marL="0" indent="0" algn="ctr">
              <a:buNone/>
            </a:pPr>
            <a:r>
              <a:rPr lang="tr-TR" sz="2900" b="1" dirty="0">
                <a:solidFill>
                  <a:srgbClr val="FF0000"/>
                </a:solidFill>
              </a:rPr>
              <a:t>İskelet Sistemi Bozuklukları ile Birlikte Görülen</a:t>
            </a:r>
          </a:p>
          <a:p>
            <a:pPr marL="0" indent="0">
              <a:buNone/>
            </a:pPr>
            <a:r>
              <a:rPr lang="tr-TR" sz="2900" b="1" dirty="0" err="1"/>
              <a:t>Clefting</a:t>
            </a:r>
            <a:r>
              <a:rPr lang="tr-TR" sz="2900" b="1" dirty="0"/>
              <a:t> Sendromu</a:t>
            </a:r>
          </a:p>
          <a:p>
            <a:r>
              <a:rPr lang="tr-TR" sz="2900" b="1" dirty="0"/>
              <a:t>Damak yarığı ve işitme kaybının birlikte olduğu durumdur.</a:t>
            </a:r>
          </a:p>
          <a:p>
            <a:pPr marL="0" indent="0">
              <a:buNone/>
            </a:pPr>
            <a:r>
              <a:rPr lang="tr-TR" sz="2900" b="1" dirty="0" err="1"/>
              <a:t>Stickler</a:t>
            </a:r>
            <a:r>
              <a:rPr lang="tr-TR" sz="2900" b="1" dirty="0"/>
              <a:t> Sendromu</a:t>
            </a:r>
          </a:p>
          <a:p>
            <a:r>
              <a:rPr lang="tr-TR" sz="2900" b="1" dirty="0"/>
              <a:t>Erken </a:t>
            </a:r>
            <a:r>
              <a:rPr lang="tr-TR" sz="2900" b="1" dirty="0" err="1"/>
              <a:t>myopi</a:t>
            </a:r>
            <a:r>
              <a:rPr lang="tr-TR" sz="2900" b="1" dirty="0"/>
              <a:t> ve retina </a:t>
            </a:r>
            <a:r>
              <a:rPr lang="tr-TR" sz="2900" b="1" dirty="0" err="1"/>
              <a:t>dekolmanı</a:t>
            </a:r>
            <a:r>
              <a:rPr lang="tr-TR" sz="2900" b="1" dirty="0"/>
              <a:t> gibi göz bulguları ile </a:t>
            </a:r>
            <a:r>
              <a:rPr lang="tr-TR" sz="2900" b="1" dirty="0" err="1"/>
              <a:t>bilrlikte</a:t>
            </a:r>
            <a:r>
              <a:rPr lang="tr-TR" sz="2900" b="1" dirty="0"/>
              <a:t> olur.</a:t>
            </a:r>
          </a:p>
          <a:p>
            <a:r>
              <a:rPr lang="tr-TR" sz="2900" b="1" dirty="0"/>
              <a:t>Eklem </a:t>
            </a:r>
            <a:r>
              <a:rPr lang="tr-TR" sz="2900" b="1" dirty="0" err="1"/>
              <a:t>mobilitesi</a:t>
            </a:r>
            <a:r>
              <a:rPr lang="tr-TR" sz="2900" b="1" dirty="0"/>
              <a:t> artmıştır.</a:t>
            </a:r>
          </a:p>
          <a:p>
            <a:r>
              <a:rPr lang="tr-TR" sz="2900" b="1" dirty="0"/>
              <a:t>Yüz ve kafatasında anomaliler ile birliktedir.</a:t>
            </a:r>
          </a:p>
          <a:p>
            <a:pPr marL="0" indent="0">
              <a:buNone/>
            </a:pPr>
            <a:endParaRPr lang="tr-TR" sz="3600" b="1" dirty="0"/>
          </a:p>
          <a:p>
            <a:endParaRPr lang="tr-TR" sz="3600" b="1" dirty="0"/>
          </a:p>
        </p:txBody>
      </p:sp>
      <p:pic>
        <p:nvPicPr>
          <p:cNvPr id="4" name="Resim 3"/>
          <p:cNvPicPr>
            <a:picLocks noChangeAspect="1"/>
          </p:cNvPicPr>
          <p:nvPr/>
        </p:nvPicPr>
        <p:blipFill>
          <a:blip r:embed="rId2"/>
          <a:stretch>
            <a:fillRect/>
          </a:stretch>
        </p:blipFill>
        <p:spPr>
          <a:xfrm>
            <a:off x="8609428" y="1649505"/>
            <a:ext cx="3069042" cy="1979960"/>
          </a:xfrm>
          <a:prstGeom prst="rect">
            <a:avLst/>
          </a:prstGeom>
        </p:spPr>
      </p:pic>
      <p:pic>
        <p:nvPicPr>
          <p:cNvPr id="5" name="Resim 4"/>
          <p:cNvPicPr>
            <a:picLocks noChangeAspect="1"/>
          </p:cNvPicPr>
          <p:nvPr/>
        </p:nvPicPr>
        <p:blipFill>
          <a:blip r:embed="rId3"/>
          <a:stretch>
            <a:fillRect/>
          </a:stretch>
        </p:blipFill>
        <p:spPr>
          <a:xfrm>
            <a:off x="8609428" y="3810864"/>
            <a:ext cx="3004872" cy="2421124"/>
          </a:xfrm>
          <a:prstGeom prst="rect">
            <a:avLst/>
          </a:prstGeom>
        </p:spPr>
      </p:pic>
    </p:spTree>
    <p:extLst>
      <p:ext uri="{BB962C8B-B14F-4D97-AF65-F5344CB8AC3E}">
        <p14:creationId xmlns:p14="http://schemas.microsoft.com/office/powerpoint/2010/main" val="15801843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847" y="1201270"/>
            <a:ext cx="8610600" cy="896470"/>
          </a:xfrm>
        </p:spPr>
        <p:txBody>
          <a:bodyPr>
            <a:normAutofit fontScale="90000"/>
          </a:bodyPr>
          <a:lstStyle/>
          <a:p>
            <a:pPr algn="ctr"/>
            <a:r>
              <a:rPr lang="tr-TR" b="1" dirty="0"/>
              <a:t>	</a:t>
            </a:r>
            <a:r>
              <a:rPr lang="tr-TR" sz="2700" b="1" dirty="0"/>
              <a:t>Kalıtımsal </a:t>
            </a:r>
            <a:r>
              <a:rPr lang="tr-TR" sz="2700" b="1" dirty="0" err="1"/>
              <a:t>Sendromik</a:t>
            </a:r>
            <a:r>
              <a:rPr lang="tr-TR" sz="2700" b="1" dirty="0"/>
              <a:t> İşitme Kayıpları</a:t>
            </a:r>
            <a:br>
              <a:rPr lang="tr-TR" sz="3600" b="1" dirty="0"/>
            </a:br>
            <a:br>
              <a:rPr lang="tr-TR" dirty="0"/>
            </a:br>
            <a:endParaRPr lang="tr-TR" dirty="0"/>
          </a:p>
        </p:txBody>
      </p:sp>
      <p:sp>
        <p:nvSpPr>
          <p:cNvPr id="3" name="İçerik Yer Tutucusu 2"/>
          <p:cNvSpPr>
            <a:spLocks noGrp="1"/>
          </p:cNvSpPr>
          <p:nvPr>
            <p:ph idx="1"/>
          </p:nvPr>
        </p:nvSpPr>
        <p:spPr>
          <a:xfrm>
            <a:off x="847165" y="1649505"/>
            <a:ext cx="6580577" cy="5208495"/>
          </a:xfrm>
        </p:spPr>
        <p:txBody>
          <a:bodyPr>
            <a:normAutofit/>
          </a:bodyPr>
          <a:lstStyle/>
          <a:p>
            <a:pPr marL="0" indent="0" algn="ctr">
              <a:buNone/>
            </a:pPr>
            <a:r>
              <a:rPr lang="pt-BR" sz="2900" b="1" dirty="0">
                <a:solidFill>
                  <a:srgbClr val="FF0000"/>
                </a:solidFill>
              </a:rPr>
              <a:t>Sinir Sistemi Bozuklukları ile Birlikte Görülen</a:t>
            </a:r>
          </a:p>
          <a:p>
            <a:pPr marL="0" indent="0">
              <a:buNone/>
            </a:pPr>
            <a:r>
              <a:rPr lang="pt-BR" sz="2900" b="1" dirty="0"/>
              <a:t>Otozomal Dominant Geçişli İşitsel Nöropati</a:t>
            </a:r>
            <a:endParaRPr lang="tr-TR" sz="2900" b="1" dirty="0"/>
          </a:p>
          <a:p>
            <a:pPr marL="0" indent="0">
              <a:buNone/>
            </a:pPr>
            <a:r>
              <a:rPr lang="pt-BR" sz="2900" b="1" dirty="0"/>
              <a:t>Nörofibramatosis Tip II</a:t>
            </a:r>
          </a:p>
          <a:p>
            <a:r>
              <a:rPr lang="pt-BR" sz="2900" b="1" dirty="0"/>
              <a:t>Bilateral vestibüler scwannoma mevcut</a:t>
            </a:r>
          </a:p>
          <a:p>
            <a:r>
              <a:rPr lang="pt-BR" sz="2900" b="1" dirty="0"/>
              <a:t>İşitme kaybı ve baş dönmesi atakları ile seyreder</a:t>
            </a:r>
            <a:endParaRPr lang="pt-BR" sz="2900" b="1" dirty="0">
              <a:solidFill>
                <a:srgbClr val="FF0000"/>
              </a:solidFill>
            </a:endParaRPr>
          </a:p>
          <a:p>
            <a:pPr marL="0" indent="0">
              <a:buNone/>
            </a:pPr>
            <a:endParaRPr lang="tr-TR" sz="2900" b="1" dirty="0"/>
          </a:p>
          <a:p>
            <a:pPr marL="0" indent="0">
              <a:buNone/>
            </a:pPr>
            <a:endParaRPr lang="tr-TR" sz="3600" b="1" dirty="0"/>
          </a:p>
          <a:p>
            <a:endParaRPr lang="tr-TR" sz="3600" b="1" dirty="0"/>
          </a:p>
        </p:txBody>
      </p:sp>
    </p:spTree>
    <p:extLst>
      <p:ext uri="{BB962C8B-B14F-4D97-AF65-F5344CB8AC3E}">
        <p14:creationId xmlns:p14="http://schemas.microsoft.com/office/powerpoint/2010/main" val="2552833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1344706"/>
            <a:ext cx="10820400" cy="4715436"/>
          </a:xfrm>
        </p:spPr>
        <p:txBody>
          <a:bodyPr>
            <a:normAutofit lnSpcReduction="10000"/>
          </a:bodyPr>
          <a:lstStyle/>
          <a:p>
            <a:pPr marL="0" indent="0" algn="ctr">
              <a:buNone/>
            </a:pPr>
            <a:r>
              <a:rPr lang="tr-TR" sz="3600" b="1" dirty="0"/>
              <a:t>İşitme ve Anlama Gelişimi</a:t>
            </a:r>
          </a:p>
          <a:p>
            <a:pPr marL="0" indent="0" algn="ctr">
              <a:buNone/>
            </a:pPr>
            <a:r>
              <a:rPr lang="tr-TR" sz="3200" b="1" u="sng" dirty="0"/>
              <a:t>4-6 ay</a:t>
            </a:r>
          </a:p>
          <a:p>
            <a:pPr marL="0" indent="0" algn="ctr">
              <a:buNone/>
            </a:pPr>
            <a:endParaRPr lang="tr-TR" sz="3200" b="1" u="sng" dirty="0"/>
          </a:p>
          <a:p>
            <a:pPr marL="0" indent="0" algn="ctr">
              <a:buNone/>
            </a:pPr>
            <a:endParaRPr lang="tr-TR" sz="3200" b="1" u="sng" dirty="0"/>
          </a:p>
          <a:p>
            <a:pPr marL="0" indent="0">
              <a:buNone/>
            </a:pPr>
            <a:r>
              <a:rPr lang="tr-TR" sz="3200" b="1" u="sng" dirty="0" err="1"/>
              <a:t>i.</a:t>
            </a:r>
            <a:r>
              <a:rPr lang="tr-TR" sz="3200" b="1" dirty="0" err="1"/>
              <a:t>Sesin</a:t>
            </a:r>
            <a:r>
              <a:rPr lang="tr-TR" sz="3200" b="1" dirty="0"/>
              <a:t> yönüne gözlerini çeviri</a:t>
            </a:r>
          </a:p>
          <a:p>
            <a:pPr marL="0" indent="0">
              <a:buNone/>
            </a:pPr>
            <a:r>
              <a:rPr lang="tr-TR" sz="3200" b="1" dirty="0" err="1"/>
              <a:t>ii.Ses</a:t>
            </a:r>
            <a:r>
              <a:rPr lang="tr-TR" sz="3200" b="1" dirty="0"/>
              <a:t> tonlarını ayırt edebilir. Mutlu veya kızgın seslere farklı tepkiler verir.</a:t>
            </a:r>
          </a:p>
          <a:p>
            <a:pPr marL="0" indent="0">
              <a:buNone/>
            </a:pPr>
            <a:r>
              <a:rPr lang="tr-TR" sz="3200" b="1" dirty="0" err="1"/>
              <a:t>iii.Müzik</a:t>
            </a:r>
            <a:r>
              <a:rPr lang="tr-TR" sz="3200" b="1" dirty="0"/>
              <a:t> ve ritmik sesleri konuşma ve gürültüden ayırt edebilir</a:t>
            </a:r>
          </a:p>
          <a:p>
            <a:pPr marL="0" indent="0" algn="ctr">
              <a:buNone/>
            </a:pPr>
            <a:endParaRPr lang="tr-TR" sz="3200" b="1" u="sng" dirty="0"/>
          </a:p>
          <a:p>
            <a:pPr marL="0" indent="0">
              <a:buNone/>
            </a:pPr>
            <a:endParaRPr lang="tr-TR" sz="2400" b="1" dirty="0"/>
          </a:p>
        </p:txBody>
      </p:sp>
    </p:spTree>
    <p:extLst>
      <p:ext uri="{BB962C8B-B14F-4D97-AF65-F5344CB8AC3E}">
        <p14:creationId xmlns:p14="http://schemas.microsoft.com/office/powerpoint/2010/main" val="14696121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695" y="862847"/>
            <a:ext cx="8610600" cy="642396"/>
          </a:xfrm>
        </p:spPr>
        <p:txBody>
          <a:bodyPr>
            <a:normAutofit fontScale="90000"/>
          </a:bodyPr>
          <a:lstStyle/>
          <a:p>
            <a:pPr algn="ctr"/>
            <a:r>
              <a:rPr lang="tr-TR" b="1" dirty="0"/>
              <a:t>	</a:t>
            </a:r>
            <a:r>
              <a:rPr lang="tr-TR" sz="3600" b="1" dirty="0"/>
              <a:t>Kalıtımsal Olmayan SNİK</a:t>
            </a:r>
            <a:br>
              <a:rPr lang="tr-TR" sz="3600" b="1" dirty="0"/>
            </a:br>
            <a:r>
              <a:rPr lang="tr-TR" sz="2400" b="1" dirty="0">
                <a:solidFill>
                  <a:srgbClr val="FF0000"/>
                </a:solidFill>
              </a:rPr>
              <a:t>enfeksiyonlar</a:t>
            </a:r>
            <a:br>
              <a:rPr lang="tr-TR" dirty="0"/>
            </a:br>
            <a:endParaRPr lang="tr-TR" dirty="0"/>
          </a:p>
        </p:txBody>
      </p:sp>
      <p:sp>
        <p:nvSpPr>
          <p:cNvPr id="3" name="İçerik Yer Tutucusu 2"/>
          <p:cNvSpPr>
            <a:spLocks noGrp="1"/>
          </p:cNvSpPr>
          <p:nvPr>
            <p:ph sz="half" idx="1"/>
          </p:nvPr>
        </p:nvSpPr>
        <p:spPr>
          <a:xfrm>
            <a:off x="-1" y="1645920"/>
            <a:ext cx="6541477" cy="5212079"/>
          </a:xfrm>
        </p:spPr>
        <p:txBody>
          <a:bodyPr>
            <a:normAutofit fontScale="25000" lnSpcReduction="20000"/>
          </a:bodyPr>
          <a:lstStyle/>
          <a:p>
            <a:pPr marL="0" indent="0" algn="ctr">
              <a:buNone/>
            </a:pPr>
            <a:r>
              <a:rPr lang="tr-TR" sz="6400" b="1" dirty="0">
                <a:solidFill>
                  <a:schemeClr val="accent6"/>
                </a:solidFill>
              </a:rPr>
              <a:t>Viral Enfeksiyonlar</a:t>
            </a:r>
          </a:p>
          <a:p>
            <a:pPr marL="0" indent="0">
              <a:buNone/>
            </a:pPr>
            <a:r>
              <a:rPr lang="tr-TR" sz="2900" b="1" dirty="0"/>
              <a:t>•</a:t>
            </a:r>
            <a:r>
              <a:rPr lang="tr-TR" sz="5200" b="1" dirty="0"/>
              <a:t>Kızamık</a:t>
            </a:r>
          </a:p>
          <a:p>
            <a:pPr marL="0" indent="0">
              <a:buNone/>
            </a:pPr>
            <a:r>
              <a:rPr lang="tr-TR" sz="5200" b="1" dirty="0"/>
              <a:t>•Kızamıkçık </a:t>
            </a:r>
          </a:p>
          <a:p>
            <a:pPr>
              <a:buFont typeface="Courier New" panose="02070309020205020404" pitchFamily="49" charset="0"/>
              <a:buChar char="o"/>
            </a:pPr>
            <a:r>
              <a:rPr lang="tr-TR" sz="5200" b="1" dirty="0"/>
              <a:t>Gebeliğin herhangi bir döneminde geçirilecek </a:t>
            </a:r>
            <a:r>
              <a:rPr lang="tr-TR" sz="5200" b="1" dirty="0" err="1"/>
              <a:t>infeksiyon</a:t>
            </a:r>
            <a:r>
              <a:rPr lang="tr-TR" sz="5200" b="1" dirty="0"/>
              <a:t> anomalilere yol açabilir. Ancak ilk 3 ayda geçirilmesi durumunda daha şiddetli anomaliler görülür.</a:t>
            </a:r>
          </a:p>
          <a:p>
            <a:pPr marL="0" indent="0">
              <a:buNone/>
            </a:pPr>
            <a:r>
              <a:rPr lang="tr-TR" sz="5200" b="1" dirty="0" err="1"/>
              <a:t>oMikrosefali</a:t>
            </a:r>
            <a:r>
              <a:rPr lang="tr-TR" sz="5200" b="1" dirty="0"/>
              <a:t>, körlük, mikrosefali yapabilir.</a:t>
            </a:r>
          </a:p>
          <a:p>
            <a:pPr marL="0" indent="0">
              <a:buNone/>
            </a:pPr>
            <a:r>
              <a:rPr lang="tr-TR" sz="5200" b="1" dirty="0"/>
              <a:t>•</a:t>
            </a:r>
            <a:r>
              <a:rPr lang="tr-TR" sz="5200" b="1" dirty="0" err="1"/>
              <a:t>Sitomegala</a:t>
            </a:r>
            <a:r>
              <a:rPr lang="tr-TR" sz="5200" b="1" dirty="0"/>
              <a:t> Virüs</a:t>
            </a:r>
          </a:p>
          <a:p>
            <a:pPr marL="0" indent="0">
              <a:buNone/>
            </a:pPr>
            <a:r>
              <a:rPr lang="tr-TR" sz="5200" b="1" dirty="0" err="1"/>
              <a:t>oEn</a:t>
            </a:r>
            <a:r>
              <a:rPr lang="tr-TR" sz="5200" b="1" dirty="0"/>
              <a:t> sık işitme kaybı yapan </a:t>
            </a:r>
            <a:r>
              <a:rPr lang="tr-TR" sz="5200" b="1" dirty="0" err="1"/>
              <a:t>intaruterin</a:t>
            </a:r>
            <a:r>
              <a:rPr lang="tr-TR" sz="5200" b="1" dirty="0"/>
              <a:t> </a:t>
            </a:r>
            <a:r>
              <a:rPr lang="tr-TR" sz="5200" b="1" dirty="0" err="1"/>
              <a:t>infeksiyondur</a:t>
            </a:r>
            <a:r>
              <a:rPr lang="tr-TR" sz="5200" b="1" dirty="0"/>
              <a:t>.</a:t>
            </a:r>
          </a:p>
          <a:p>
            <a:pPr marL="0" indent="0">
              <a:buNone/>
            </a:pPr>
            <a:r>
              <a:rPr lang="tr-TR" sz="5200" b="1" dirty="0"/>
              <a:t>•Herpes </a:t>
            </a:r>
            <a:r>
              <a:rPr lang="tr-TR" sz="5200" b="1" dirty="0" err="1"/>
              <a:t>Simplex</a:t>
            </a:r>
            <a:r>
              <a:rPr lang="tr-TR" sz="5200" b="1" dirty="0"/>
              <a:t> Virüs</a:t>
            </a:r>
          </a:p>
          <a:p>
            <a:pPr marL="0" indent="0">
              <a:buNone/>
            </a:pPr>
            <a:r>
              <a:rPr lang="tr-TR" sz="5200" b="1" dirty="0"/>
              <a:t>•</a:t>
            </a:r>
            <a:r>
              <a:rPr lang="tr-TR" sz="5200" b="1" dirty="0" err="1"/>
              <a:t>İnfluenza</a:t>
            </a:r>
            <a:endParaRPr lang="tr-TR" sz="5200" b="1" dirty="0"/>
          </a:p>
          <a:p>
            <a:pPr marL="0" indent="0">
              <a:buNone/>
            </a:pPr>
            <a:r>
              <a:rPr lang="tr-TR" sz="5200" b="1" dirty="0"/>
              <a:t>•</a:t>
            </a:r>
            <a:r>
              <a:rPr lang="tr-TR" sz="5200" b="1" dirty="0" err="1"/>
              <a:t>Varicella</a:t>
            </a:r>
            <a:r>
              <a:rPr lang="tr-TR" sz="5200" b="1" dirty="0"/>
              <a:t> </a:t>
            </a:r>
            <a:r>
              <a:rPr lang="tr-TR" sz="5200" b="1" dirty="0" err="1"/>
              <a:t>Zooster</a:t>
            </a:r>
            <a:endParaRPr lang="tr-TR" sz="5200" b="1" dirty="0"/>
          </a:p>
          <a:p>
            <a:pPr marL="0" indent="0">
              <a:buNone/>
            </a:pPr>
            <a:r>
              <a:rPr lang="tr-TR" sz="5200" b="1" dirty="0"/>
              <a:t>•</a:t>
            </a:r>
            <a:r>
              <a:rPr lang="tr-TR" sz="5200" b="1" dirty="0" err="1"/>
              <a:t>Adenovirüs</a:t>
            </a:r>
            <a:endParaRPr lang="tr-TR" sz="5200" b="1" dirty="0"/>
          </a:p>
          <a:p>
            <a:pPr marL="0" indent="0">
              <a:buNone/>
            </a:pPr>
            <a:r>
              <a:rPr lang="tr-TR" sz="5200" b="1" dirty="0"/>
              <a:t>•</a:t>
            </a:r>
            <a:r>
              <a:rPr lang="tr-TR" sz="5200" b="1" dirty="0" err="1"/>
              <a:t>Edinsel</a:t>
            </a:r>
            <a:r>
              <a:rPr lang="tr-TR" sz="5200" b="1" dirty="0"/>
              <a:t> Bağışıklık Eksikliği Sendromu (AIDS)</a:t>
            </a:r>
          </a:p>
          <a:p>
            <a:pPr marL="0" indent="0">
              <a:buNone/>
            </a:pPr>
            <a:r>
              <a:rPr lang="tr-TR" sz="5200" b="1" dirty="0"/>
              <a:t>•Kabakulak</a:t>
            </a:r>
          </a:p>
          <a:p>
            <a:pPr marL="0" indent="0">
              <a:buNone/>
            </a:pPr>
            <a:r>
              <a:rPr lang="tr-TR" sz="5200" b="1" dirty="0" err="1"/>
              <a:t>oGenellikle</a:t>
            </a:r>
            <a:r>
              <a:rPr lang="tr-TR" sz="5200" b="1" dirty="0"/>
              <a:t> tek taraflıdır.</a:t>
            </a:r>
          </a:p>
          <a:p>
            <a:pPr marL="0" indent="0">
              <a:buNone/>
            </a:pPr>
            <a:r>
              <a:rPr lang="tr-TR" sz="5200" b="1" dirty="0" err="1"/>
              <a:t>oKorti</a:t>
            </a:r>
            <a:r>
              <a:rPr lang="tr-TR" sz="5200" b="1" dirty="0"/>
              <a:t> organında hasara neden olur.</a:t>
            </a:r>
          </a:p>
          <a:p>
            <a:pPr marL="0" indent="0">
              <a:buNone/>
            </a:pPr>
            <a:r>
              <a:rPr lang="tr-TR" sz="5200" b="1" dirty="0"/>
              <a:t>•</a:t>
            </a:r>
            <a:r>
              <a:rPr lang="tr-TR" sz="5200" b="1" dirty="0"/>
              <a:t>H</a:t>
            </a:r>
            <a:r>
              <a:rPr lang="tr-TR" sz="5200" b="1" dirty="0"/>
              <a:t>erpes </a:t>
            </a:r>
            <a:r>
              <a:rPr lang="tr-TR" sz="5200" b="1" dirty="0" err="1"/>
              <a:t>Zooster</a:t>
            </a:r>
            <a:r>
              <a:rPr lang="tr-TR" sz="5200" b="1" dirty="0"/>
              <a:t> </a:t>
            </a:r>
            <a:r>
              <a:rPr lang="tr-TR" sz="5200" b="1" dirty="0" err="1"/>
              <a:t>Otikus</a:t>
            </a:r>
            <a:endParaRPr lang="tr-TR" sz="5200" b="1" dirty="0"/>
          </a:p>
          <a:p>
            <a:pPr marL="0" indent="0">
              <a:buNone/>
            </a:pPr>
            <a:r>
              <a:rPr lang="tr-TR" sz="5200" b="1" dirty="0" err="1"/>
              <a:t>oRamsey</a:t>
            </a:r>
            <a:r>
              <a:rPr lang="tr-TR" sz="5200" b="1" dirty="0"/>
              <a:t> </a:t>
            </a:r>
            <a:r>
              <a:rPr lang="tr-TR" sz="5200" b="1" dirty="0" err="1"/>
              <a:t>Hunt</a:t>
            </a:r>
            <a:r>
              <a:rPr lang="tr-TR" sz="5200" b="1" dirty="0"/>
              <a:t> sendromu ile karakterizedir. Kulak çevresinde şiddetli ağrı ve </a:t>
            </a:r>
            <a:r>
              <a:rPr lang="tr-TR" sz="5200" b="1" dirty="0" err="1"/>
              <a:t>büllöz</a:t>
            </a:r>
            <a:r>
              <a:rPr lang="tr-TR" sz="5200" b="1" dirty="0"/>
              <a:t> lezyonlar, işitme kaybı ve </a:t>
            </a:r>
            <a:r>
              <a:rPr lang="tr-TR" sz="5200" b="1" dirty="0" err="1"/>
              <a:t>fasyal</a:t>
            </a:r>
            <a:r>
              <a:rPr lang="tr-TR" sz="5200" b="1" dirty="0"/>
              <a:t> paralizi ile karakterizedir. Genellikle tek taraflıdır.</a:t>
            </a:r>
          </a:p>
          <a:p>
            <a:pPr marL="0" indent="0">
              <a:buNone/>
            </a:pPr>
            <a:r>
              <a:rPr lang="tr-TR" sz="5200" b="1" dirty="0"/>
              <a:t>	</a:t>
            </a:r>
          </a:p>
          <a:p>
            <a:pPr marL="0" indent="0">
              <a:buNone/>
            </a:pPr>
            <a:endParaRPr lang="tr-TR" sz="3600" b="1" dirty="0"/>
          </a:p>
          <a:p>
            <a:endParaRPr lang="tr-TR" sz="3600" b="1" dirty="0"/>
          </a:p>
        </p:txBody>
      </p:sp>
      <p:sp>
        <p:nvSpPr>
          <p:cNvPr id="4" name="İçerik Yer Tutucusu 3"/>
          <p:cNvSpPr>
            <a:spLocks noGrp="1"/>
          </p:cNvSpPr>
          <p:nvPr>
            <p:ph sz="half" idx="2"/>
          </p:nvPr>
        </p:nvSpPr>
        <p:spPr>
          <a:xfrm>
            <a:off x="7047914" y="2194559"/>
            <a:ext cx="4458286" cy="4024125"/>
          </a:xfrm>
        </p:spPr>
        <p:txBody>
          <a:bodyPr>
            <a:normAutofit fontScale="25000" lnSpcReduction="20000"/>
          </a:bodyPr>
          <a:lstStyle/>
          <a:p>
            <a:pPr marL="0" indent="0" algn="ctr">
              <a:buNone/>
            </a:pPr>
            <a:r>
              <a:rPr lang="tr-TR" sz="7200" dirty="0">
                <a:solidFill>
                  <a:schemeClr val="accent6"/>
                </a:solidFill>
              </a:rPr>
              <a:t>Bakteriyel Enfeksiyonlar</a:t>
            </a:r>
          </a:p>
          <a:p>
            <a:r>
              <a:rPr lang="tr-TR" sz="7200" dirty="0"/>
              <a:t>Sifiliz</a:t>
            </a:r>
          </a:p>
          <a:p>
            <a:pPr marL="0" indent="0">
              <a:buNone/>
            </a:pPr>
            <a:r>
              <a:rPr lang="tr-TR" sz="7200" dirty="0" err="1"/>
              <a:t>oTraponema</a:t>
            </a:r>
            <a:r>
              <a:rPr lang="tr-TR" sz="7200" dirty="0"/>
              <a:t> </a:t>
            </a:r>
            <a:r>
              <a:rPr lang="tr-TR" sz="7200" dirty="0" err="1"/>
              <a:t>Pallidum</a:t>
            </a:r>
            <a:r>
              <a:rPr lang="tr-TR" sz="7200" dirty="0"/>
              <a:t> adlı bakteri nedeniyle oluşur.</a:t>
            </a:r>
          </a:p>
          <a:p>
            <a:pPr marL="0" indent="0">
              <a:buNone/>
            </a:pPr>
            <a:r>
              <a:rPr lang="tr-TR" sz="7200" dirty="0" err="1"/>
              <a:t>oHastalığın</a:t>
            </a:r>
            <a:r>
              <a:rPr lang="tr-TR" sz="7200" dirty="0"/>
              <a:t> üç ayrı evresi vardır. </a:t>
            </a:r>
          </a:p>
          <a:p>
            <a:r>
              <a:rPr lang="tr-TR" sz="7200" dirty="0" err="1"/>
              <a:t>Toxoplazma</a:t>
            </a:r>
            <a:endParaRPr lang="tr-TR" sz="7200" dirty="0"/>
          </a:p>
          <a:p>
            <a:pPr marL="0" indent="0">
              <a:buNone/>
            </a:pPr>
            <a:r>
              <a:rPr lang="tr-TR" sz="7200" dirty="0" err="1"/>
              <a:t>oEv</a:t>
            </a:r>
            <a:r>
              <a:rPr lang="tr-TR" sz="7200" dirty="0"/>
              <a:t> hayvanları ile bulaşır. Özellikle kediler ile bulaşmaktadır.</a:t>
            </a:r>
          </a:p>
          <a:p>
            <a:pPr marL="0" indent="0">
              <a:buNone/>
            </a:pPr>
            <a:r>
              <a:rPr lang="tr-TR" sz="7200" dirty="0" err="1"/>
              <a:t>oİşitme</a:t>
            </a:r>
            <a:r>
              <a:rPr lang="tr-TR" sz="7200" dirty="0"/>
              <a:t> kaybı hafif düzeyde başlar ve hızla ilerler.</a:t>
            </a:r>
          </a:p>
          <a:p>
            <a:pPr marL="0" indent="0">
              <a:buNone/>
            </a:pPr>
            <a:r>
              <a:rPr lang="tr-TR" sz="7200" dirty="0"/>
              <a:t>•Menenjit</a:t>
            </a:r>
          </a:p>
          <a:p>
            <a:endParaRPr lang="tr-TR" dirty="0"/>
          </a:p>
        </p:txBody>
      </p:sp>
    </p:spTree>
    <p:extLst>
      <p:ext uri="{BB962C8B-B14F-4D97-AF65-F5344CB8AC3E}">
        <p14:creationId xmlns:p14="http://schemas.microsoft.com/office/powerpoint/2010/main" val="40199704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4467" y="753533"/>
            <a:ext cx="10151533" cy="1553569"/>
          </a:xfrm>
        </p:spPr>
        <p:txBody>
          <a:bodyPr>
            <a:normAutofit fontScale="90000"/>
          </a:bodyPr>
          <a:lstStyle/>
          <a:p>
            <a:pPr algn="ctr"/>
            <a:r>
              <a:rPr lang="tr-TR" b="1" dirty="0"/>
              <a:t>	</a:t>
            </a:r>
            <a:r>
              <a:rPr lang="tr-TR" b="1" dirty="0"/>
              <a:t>Kalıtımsal Olmayan SNİK</a:t>
            </a:r>
            <a:br>
              <a:rPr lang="tr-TR" b="1" dirty="0"/>
            </a:br>
            <a:br>
              <a:rPr lang="tr-TR" sz="3600" b="1" dirty="0"/>
            </a:br>
            <a:r>
              <a:rPr lang="tr-TR" sz="2400" b="1" dirty="0">
                <a:solidFill>
                  <a:srgbClr val="FF0000"/>
                </a:solidFill>
              </a:rPr>
              <a:t>ilaçlar</a:t>
            </a:r>
            <a:br>
              <a:rPr lang="tr-TR" dirty="0"/>
            </a:br>
            <a:endParaRPr lang="tr-TR" dirty="0"/>
          </a:p>
        </p:txBody>
      </p:sp>
      <p:sp>
        <p:nvSpPr>
          <p:cNvPr id="3" name="İçerik Yer Tutucusu 2"/>
          <p:cNvSpPr>
            <a:spLocks noGrp="1"/>
          </p:cNvSpPr>
          <p:nvPr>
            <p:ph type="body" sz="half" idx="2"/>
          </p:nvPr>
        </p:nvSpPr>
        <p:spPr>
          <a:xfrm>
            <a:off x="1024467" y="2208628"/>
            <a:ext cx="10151533" cy="2431106"/>
          </a:xfrm>
        </p:spPr>
        <p:txBody>
          <a:bodyPr>
            <a:normAutofit/>
          </a:bodyPr>
          <a:lstStyle/>
          <a:p>
            <a:r>
              <a:rPr lang="tr-TR" sz="2400" b="1" dirty="0"/>
              <a:t>Antibiyotikler; </a:t>
            </a:r>
            <a:r>
              <a:rPr lang="tr-TR" sz="2400" b="1" dirty="0" err="1"/>
              <a:t>Aminoglikozidler</a:t>
            </a:r>
            <a:r>
              <a:rPr lang="tr-TR" sz="2400" b="1" dirty="0"/>
              <a:t> (</a:t>
            </a:r>
            <a:r>
              <a:rPr lang="tr-TR" sz="2400" b="1" dirty="0" err="1"/>
              <a:t>Gentamisin</a:t>
            </a:r>
            <a:r>
              <a:rPr lang="tr-TR" sz="2400" b="1" dirty="0"/>
              <a:t>, Streptomisin). </a:t>
            </a:r>
          </a:p>
          <a:p>
            <a:r>
              <a:rPr lang="tr-TR" sz="2400" b="1" dirty="0"/>
              <a:t>Kemoterapi Ajanları</a:t>
            </a:r>
          </a:p>
          <a:p>
            <a:r>
              <a:rPr lang="tr-TR" sz="2400" b="1" dirty="0"/>
              <a:t>Salisilatlar</a:t>
            </a:r>
          </a:p>
          <a:p>
            <a:r>
              <a:rPr lang="tr-TR" sz="2400" b="1" dirty="0" err="1"/>
              <a:t>Diüretikler</a:t>
            </a:r>
            <a:endParaRPr lang="tr-TR" sz="2400" b="1" dirty="0"/>
          </a:p>
          <a:p>
            <a:pPr marL="0" indent="0" algn="ctr">
              <a:buNone/>
            </a:pPr>
            <a:endParaRPr lang="tr-TR" sz="3600" b="1" dirty="0"/>
          </a:p>
        </p:txBody>
      </p:sp>
    </p:spTree>
    <p:extLst>
      <p:ext uri="{BB962C8B-B14F-4D97-AF65-F5344CB8AC3E}">
        <p14:creationId xmlns:p14="http://schemas.microsoft.com/office/powerpoint/2010/main" val="5656409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49551" y="1201270"/>
            <a:ext cx="8610600" cy="896470"/>
          </a:xfrm>
        </p:spPr>
        <p:txBody>
          <a:bodyPr>
            <a:normAutofit fontScale="90000"/>
          </a:bodyPr>
          <a:lstStyle/>
          <a:p>
            <a:pPr algn="ctr"/>
            <a:r>
              <a:rPr lang="tr-TR" sz="3600" b="1" dirty="0"/>
              <a:t>Kalıtımsal Olmayan SNİK</a:t>
            </a:r>
            <a:br>
              <a:rPr lang="tr-TR" sz="3600" b="1" dirty="0"/>
            </a:br>
            <a:br>
              <a:rPr lang="tr-TR" dirty="0"/>
            </a:br>
            <a:endParaRPr lang="tr-TR" dirty="0"/>
          </a:p>
        </p:txBody>
      </p:sp>
      <p:sp>
        <p:nvSpPr>
          <p:cNvPr id="3" name="İçerik Yer Tutucusu 2"/>
          <p:cNvSpPr>
            <a:spLocks noGrp="1"/>
          </p:cNvSpPr>
          <p:nvPr>
            <p:ph idx="1"/>
          </p:nvPr>
        </p:nvSpPr>
        <p:spPr>
          <a:xfrm>
            <a:off x="847165" y="1649505"/>
            <a:ext cx="10820400" cy="5208495"/>
          </a:xfrm>
        </p:spPr>
        <p:txBody>
          <a:bodyPr>
            <a:normAutofit fontScale="92500" lnSpcReduction="10000"/>
          </a:bodyPr>
          <a:lstStyle/>
          <a:p>
            <a:pPr marL="0" indent="0" algn="ctr">
              <a:buNone/>
            </a:pPr>
            <a:r>
              <a:rPr lang="tr-TR" sz="3600" b="1" dirty="0">
                <a:solidFill>
                  <a:srgbClr val="FF0000"/>
                </a:solidFill>
              </a:rPr>
              <a:t>   </a:t>
            </a:r>
            <a:r>
              <a:rPr lang="pt-BR" sz="3600" b="1" dirty="0">
                <a:solidFill>
                  <a:srgbClr val="FF0000"/>
                </a:solidFill>
              </a:rPr>
              <a:t>Doğumsal Nedenler</a:t>
            </a:r>
            <a:endParaRPr lang="tr-TR" sz="3600" b="1" dirty="0">
              <a:solidFill>
                <a:srgbClr val="FF0000"/>
              </a:solidFill>
            </a:endParaRPr>
          </a:p>
          <a:p>
            <a:pPr marL="0" indent="0">
              <a:buNone/>
            </a:pPr>
            <a:r>
              <a:rPr lang="tr-TR" sz="2800" b="1" dirty="0"/>
              <a:t>•	Ankoksi ve </a:t>
            </a:r>
            <a:r>
              <a:rPr lang="tr-TR" sz="2800" b="1" dirty="0" err="1"/>
              <a:t>Hipoksi</a:t>
            </a:r>
            <a:endParaRPr lang="tr-TR" sz="2800" b="1" dirty="0"/>
          </a:p>
          <a:p>
            <a:pPr marL="0" indent="0">
              <a:buNone/>
            </a:pPr>
            <a:r>
              <a:rPr lang="tr-TR" sz="2800" b="1" dirty="0"/>
              <a:t>•	Hiperbilirubinemi</a:t>
            </a:r>
          </a:p>
          <a:p>
            <a:pPr marL="0" indent="0">
              <a:buNone/>
            </a:pPr>
            <a:r>
              <a:rPr lang="tr-TR" sz="2800" b="1" dirty="0"/>
              <a:t>•	Prematüre Doğum</a:t>
            </a:r>
          </a:p>
          <a:p>
            <a:pPr marL="0" indent="0">
              <a:buNone/>
            </a:pPr>
            <a:r>
              <a:rPr lang="tr-TR" sz="2800" b="1" dirty="0"/>
              <a:t>•	Düşük Ağırlıklı Doğum (SGA)</a:t>
            </a:r>
          </a:p>
          <a:p>
            <a:pPr marL="0" indent="0">
              <a:buNone/>
            </a:pPr>
            <a:r>
              <a:rPr lang="tr-TR" sz="2800" b="1" dirty="0"/>
              <a:t>•	</a:t>
            </a:r>
            <a:r>
              <a:rPr lang="tr-TR" sz="2800" b="1" dirty="0" err="1"/>
              <a:t>Mekonyum</a:t>
            </a:r>
            <a:r>
              <a:rPr lang="tr-TR" sz="2800" b="1" dirty="0"/>
              <a:t> </a:t>
            </a:r>
            <a:r>
              <a:rPr lang="tr-TR" sz="2800" b="1" dirty="0" err="1"/>
              <a:t>Aspirasyonu</a:t>
            </a:r>
            <a:endParaRPr lang="tr-TR" sz="2800" b="1" dirty="0"/>
          </a:p>
          <a:p>
            <a:pPr marL="0" indent="0">
              <a:buNone/>
            </a:pPr>
            <a:r>
              <a:rPr lang="tr-TR" sz="2800" b="1" dirty="0"/>
              <a:t>•	Doğumsal Kalp Hastalıkları</a:t>
            </a:r>
          </a:p>
          <a:p>
            <a:pPr marL="0" indent="0">
              <a:buNone/>
            </a:pPr>
            <a:r>
              <a:rPr lang="tr-TR" sz="2800" b="1" dirty="0"/>
              <a:t>•	</a:t>
            </a:r>
            <a:r>
              <a:rPr lang="tr-TR" sz="2800" b="1" dirty="0" err="1"/>
              <a:t>Charge</a:t>
            </a:r>
            <a:r>
              <a:rPr lang="tr-TR" sz="2800" b="1" dirty="0"/>
              <a:t> Sendromu</a:t>
            </a:r>
          </a:p>
          <a:p>
            <a:pPr marL="0" indent="0">
              <a:buNone/>
            </a:pPr>
            <a:r>
              <a:rPr lang="tr-TR" sz="2800" b="1" dirty="0"/>
              <a:t>•	</a:t>
            </a:r>
            <a:r>
              <a:rPr lang="tr-TR" sz="2800" b="1" dirty="0" err="1"/>
              <a:t>Jervel</a:t>
            </a:r>
            <a:r>
              <a:rPr lang="tr-TR" sz="2800" b="1" dirty="0"/>
              <a:t> ve </a:t>
            </a:r>
            <a:r>
              <a:rPr lang="tr-TR" sz="2800" b="1" dirty="0" err="1"/>
              <a:t>Lange</a:t>
            </a:r>
            <a:r>
              <a:rPr lang="tr-TR" sz="2800" b="1" dirty="0"/>
              <a:t> </a:t>
            </a:r>
            <a:r>
              <a:rPr lang="tr-TR" sz="2800" b="1" dirty="0" err="1"/>
              <a:t>Nielsen</a:t>
            </a:r>
            <a:r>
              <a:rPr lang="tr-TR" sz="2800" b="1" dirty="0"/>
              <a:t> Sendromu</a:t>
            </a:r>
          </a:p>
          <a:p>
            <a:pPr marL="0" indent="0">
              <a:buNone/>
            </a:pPr>
            <a:r>
              <a:rPr lang="tr-TR" sz="2800" b="1" dirty="0"/>
              <a:t>•	</a:t>
            </a:r>
            <a:r>
              <a:rPr lang="tr-TR" sz="2800" b="1" dirty="0" err="1"/>
              <a:t>Down</a:t>
            </a:r>
            <a:r>
              <a:rPr lang="tr-TR" sz="2800" b="1" dirty="0"/>
              <a:t> Sendromu</a:t>
            </a:r>
          </a:p>
          <a:p>
            <a:pPr marL="0" indent="0">
              <a:buNone/>
            </a:pPr>
            <a:r>
              <a:rPr lang="tr-TR" sz="2800" b="1" dirty="0"/>
              <a:t>•	Santral Sinir Sistemi Bozuklukları</a:t>
            </a:r>
          </a:p>
          <a:p>
            <a:pPr algn="just"/>
            <a:endParaRPr lang="tr-TR" sz="3600" b="1" dirty="0"/>
          </a:p>
          <a:p>
            <a:endParaRPr lang="tr-TR" sz="3600" b="1" dirty="0"/>
          </a:p>
        </p:txBody>
      </p:sp>
    </p:spTree>
    <p:extLst>
      <p:ext uri="{BB962C8B-B14F-4D97-AF65-F5344CB8AC3E}">
        <p14:creationId xmlns:p14="http://schemas.microsoft.com/office/powerpoint/2010/main" val="10410727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lgn="ctr">
              <a:buNone/>
            </a:pPr>
            <a:r>
              <a:rPr lang="tr-TR" sz="3400" b="1" u="sng" dirty="0">
                <a:solidFill>
                  <a:srgbClr val="FF0000"/>
                </a:solidFill>
              </a:rPr>
              <a:t>Mikst Tip İşitme Kaybı Yapan Hastalıklar</a:t>
            </a:r>
          </a:p>
          <a:p>
            <a:pPr marL="0" indent="0" algn="ctr">
              <a:buNone/>
            </a:pPr>
            <a:endParaRPr lang="tr-TR" sz="3400" b="1" u="sng" dirty="0"/>
          </a:p>
          <a:p>
            <a:pPr marL="0" indent="0" algn="ctr">
              <a:buNone/>
            </a:pPr>
            <a:r>
              <a:rPr lang="tr-TR" sz="3400" b="1" dirty="0" err="1"/>
              <a:t>OKoklear</a:t>
            </a:r>
            <a:r>
              <a:rPr lang="tr-TR" sz="3400" b="1" dirty="0"/>
              <a:t> </a:t>
            </a:r>
            <a:r>
              <a:rPr lang="tr-TR" sz="3400" b="1" dirty="0" err="1"/>
              <a:t>Otoskleroz</a:t>
            </a:r>
            <a:endParaRPr lang="tr-TR" sz="3400" b="1" dirty="0"/>
          </a:p>
          <a:p>
            <a:pPr marL="0" indent="0" algn="ctr">
              <a:buNone/>
            </a:pPr>
            <a:r>
              <a:rPr lang="tr-TR" sz="3400" b="1" dirty="0" err="1"/>
              <a:t>oKronik</a:t>
            </a:r>
            <a:r>
              <a:rPr lang="tr-TR" sz="3400" b="1" dirty="0"/>
              <a:t> </a:t>
            </a:r>
            <a:r>
              <a:rPr lang="tr-TR" sz="3400" b="1" dirty="0" err="1"/>
              <a:t>Otitis</a:t>
            </a:r>
            <a:r>
              <a:rPr lang="tr-TR" sz="3400" b="1" dirty="0"/>
              <a:t> Media</a:t>
            </a:r>
          </a:p>
          <a:p>
            <a:pPr marL="0" indent="0">
              <a:buNone/>
            </a:pPr>
            <a:endParaRPr lang="tr-TR" sz="3600" b="1" dirty="0"/>
          </a:p>
          <a:p>
            <a:endParaRPr lang="tr-TR" sz="3600" b="1" dirty="0"/>
          </a:p>
        </p:txBody>
      </p:sp>
    </p:spTree>
    <p:extLst>
      <p:ext uri="{BB962C8B-B14F-4D97-AF65-F5344CB8AC3E}">
        <p14:creationId xmlns:p14="http://schemas.microsoft.com/office/powerpoint/2010/main" val="264022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7165" y="1649505"/>
            <a:ext cx="10820400" cy="5208495"/>
          </a:xfrm>
        </p:spPr>
        <p:txBody>
          <a:bodyPr>
            <a:normAutofit fontScale="85000" lnSpcReduction="20000"/>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buNone/>
            </a:pPr>
            <a:r>
              <a:rPr lang="tr-TR" sz="3400" b="1" u="sng" dirty="0">
                <a:solidFill>
                  <a:srgbClr val="FF0000"/>
                </a:solidFill>
              </a:rPr>
              <a:t>Santral Tip İşitme Kayıpları</a:t>
            </a:r>
            <a:endParaRPr lang="tr-TR" sz="3400" b="1" u="sng" dirty="0"/>
          </a:p>
          <a:p>
            <a:pPr marL="0" indent="0">
              <a:buNone/>
            </a:pPr>
            <a:r>
              <a:rPr lang="tr-TR" sz="3400" b="1" u="sng" dirty="0" err="1"/>
              <a:t>oEnfeksiyonlar</a:t>
            </a:r>
            <a:r>
              <a:rPr lang="tr-TR" sz="3400" b="1" u="sng" dirty="0"/>
              <a:t>; </a:t>
            </a:r>
            <a:r>
              <a:rPr lang="tr-TR" sz="3400" b="1" u="sng" dirty="0" err="1"/>
              <a:t>Rubella</a:t>
            </a:r>
            <a:r>
              <a:rPr lang="tr-TR" sz="3400" b="1" u="sng" dirty="0"/>
              <a:t>(Kızamıkçık)</a:t>
            </a:r>
          </a:p>
          <a:p>
            <a:pPr marL="0" indent="0">
              <a:buNone/>
            </a:pPr>
            <a:r>
              <a:rPr lang="tr-TR" sz="3400" b="1" u="sng" dirty="0" err="1"/>
              <a:t>oPrematürite</a:t>
            </a:r>
            <a:endParaRPr lang="tr-TR" sz="3400" b="1" u="sng" dirty="0"/>
          </a:p>
          <a:p>
            <a:pPr marL="0" indent="0">
              <a:buNone/>
            </a:pPr>
            <a:r>
              <a:rPr lang="tr-TR" sz="3400" b="1" u="sng" dirty="0" err="1"/>
              <a:t>oDoğum</a:t>
            </a:r>
            <a:r>
              <a:rPr lang="tr-TR" sz="3400" b="1" u="sng" dirty="0"/>
              <a:t> Travması</a:t>
            </a:r>
          </a:p>
          <a:p>
            <a:pPr marL="0" indent="0">
              <a:buNone/>
            </a:pPr>
            <a:r>
              <a:rPr lang="tr-TR" sz="3400" b="1" u="sng" dirty="0" err="1"/>
              <a:t>oAnoksi</a:t>
            </a:r>
            <a:r>
              <a:rPr lang="tr-TR" sz="3400" b="1" u="sng" dirty="0"/>
              <a:t> ve </a:t>
            </a:r>
            <a:r>
              <a:rPr lang="tr-TR" sz="3400" b="1" u="sng" dirty="0" err="1"/>
              <a:t>Hipoksi</a:t>
            </a:r>
            <a:endParaRPr lang="tr-TR" sz="3400" b="1" u="sng" dirty="0"/>
          </a:p>
          <a:p>
            <a:pPr marL="0" indent="0">
              <a:buNone/>
            </a:pPr>
            <a:r>
              <a:rPr lang="tr-TR" sz="3400" b="1" u="sng" dirty="0" err="1"/>
              <a:t>oNörojenik</a:t>
            </a:r>
            <a:r>
              <a:rPr lang="tr-TR" sz="3400" b="1" u="sng" dirty="0"/>
              <a:t> Hastalıklar</a:t>
            </a:r>
          </a:p>
          <a:p>
            <a:pPr marL="0" indent="0">
              <a:buNone/>
            </a:pPr>
            <a:r>
              <a:rPr lang="tr-TR" sz="3400" b="1" u="sng" dirty="0"/>
              <a:t></a:t>
            </a:r>
            <a:r>
              <a:rPr lang="tr-TR" sz="3400" b="1" u="sng" dirty="0" err="1"/>
              <a:t>Myestenia</a:t>
            </a:r>
            <a:r>
              <a:rPr lang="tr-TR" sz="3400" b="1" u="sng" dirty="0"/>
              <a:t> </a:t>
            </a:r>
            <a:r>
              <a:rPr lang="tr-TR" sz="3400" b="1" u="sng" dirty="0" err="1"/>
              <a:t>Gravis</a:t>
            </a:r>
            <a:endParaRPr lang="tr-TR" sz="3400" b="1" u="sng" dirty="0"/>
          </a:p>
          <a:p>
            <a:pPr marL="0" indent="0">
              <a:buNone/>
            </a:pPr>
            <a:r>
              <a:rPr lang="tr-TR" sz="3400" b="1" u="sng" dirty="0"/>
              <a:t></a:t>
            </a:r>
            <a:r>
              <a:rPr lang="tr-TR" sz="3400" b="1" u="sng" dirty="0" err="1"/>
              <a:t>Kortikal</a:t>
            </a:r>
            <a:r>
              <a:rPr lang="tr-TR" sz="3400" b="1" u="sng" dirty="0"/>
              <a:t> İşitme Kaybı</a:t>
            </a:r>
          </a:p>
          <a:p>
            <a:pPr marL="0" indent="0">
              <a:buNone/>
            </a:pPr>
            <a:r>
              <a:rPr lang="tr-TR" sz="3400" b="1" u="sng" dirty="0" err="1"/>
              <a:t>oMerkezi</a:t>
            </a:r>
            <a:r>
              <a:rPr lang="tr-TR" sz="3400" b="1" u="sng" dirty="0"/>
              <a:t> Sinir Sistemi Tümörleri</a:t>
            </a:r>
          </a:p>
          <a:p>
            <a:pPr marL="0" indent="0">
              <a:buNone/>
            </a:pPr>
            <a:r>
              <a:rPr lang="tr-TR" sz="3400" b="1" u="sng" dirty="0"/>
              <a:t>Akustik </a:t>
            </a:r>
            <a:r>
              <a:rPr lang="tr-TR" sz="3400" b="1" u="sng" dirty="0" err="1"/>
              <a:t>Nörinom</a:t>
            </a:r>
            <a:endParaRPr lang="tr-TR" sz="3400" b="1" u="sng" dirty="0"/>
          </a:p>
          <a:p>
            <a:pPr marL="0" indent="0">
              <a:buNone/>
            </a:pPr>
            <a:endParaRPr lang="tr-TR" sz="3600" b="1" dirty="0"/>
          </a:p>
          <a:p>
            <a:endParaRPr lang="tr-TR" sz="3600" b="1" dirty="0"/>
          </a:p>
        </p:txBody>
      </p:sp>
    </p:spTree>
    <p:extLst>
      <p:ext uri="{BB962C8B-B14F-4D97-AF65-F5344CB8AC3E}">
        <p14:creationId xmlns:p14="http://schemas.microsoft.com/office/powerpoint/2010/main" val="42199493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47165" y="1649505"/>
            <a:ext cx="10820400" cy="5208495"/>
          </a:xfrm>
        </p:spPr>
        <p:txBody>
          <a:bodyPr>
            <a:normAutofit/>
          </a:bodyPr>
          <a:lstStyle/>
          <a:p>
            <a:pPr marL="0" indent="0" algn="ctr">
              <a:buNone/>
            </a:pPr>
            <a:r>
              <a:rPr lang="pt-BR" sz="3600" b="1" dirty="0"/>
              <a:t>	</a:t>
            </a:r>
            <a:r>
              <a:rPr lang="pt-BR" sz="3600" b="1" dirty="0">
                <a:solidFill>
                  <a:srgbClr val="FF0000"/>
                </a:solidFill>
              </a:rPr>
              <a:t>	</a:t>
            </a:r>
            <a:endParaRPr lang="tr-TR" sz="3600" b="1" dirty="0">
              <a:solidFill>
                <a:srgbClr val="FF0000"/>
              </a:solidFill>
            </a:endParaRPr>
          </a:p>
          <a:p>
            <a:pPr marL="0" indent="0" algn="ctr">
              <a:buNone/>
            </a:pPr>
            <a:endParaRPr lang="tr-TR" sz="3400" b="1" u="sng" dirty="0">
              <a:solidFill>
                <a:srgbClr val="FF0000"/>
              </a:solidFill>
            </a:endParaRPr>
          </a:p>
          <a:p>
            <a:pPr marL="0" indent="0" algn="ctr">
              <a:buNone/>
            </a:pPr>
            <a:r>
              <a:rPr lang="tr-TR" sz="3400" b="1" u="sng" dirty="0">
                <a:solidFill>
                  <a:srgbClr val="FF0000"/>
                </a:solidFill>
              </a:rPr>
              <a:t>Fonksiyonel İşitme Kaybı</a:t>
            </a:r>
          </a:p>
          <a:p>
            <a:pPr marL="0" indent="0" algn="ctr">
              <a:buNone/>
            </a:pPr>
            <a:endParaRPr lang="tr-TR" sz="3400" b="1" u="sng" dirty="0"/>
          </a:p>
          <a:p>
            <a:pPr marL="0" indent="0" algn="ctr">
              <a:buNone/>
            </a:pPr>
            <a:r>
              <a:rPr lang="tr-TR" sz="3400" b="1" u="sng" dirty="0"/>
              <a:t>Depresyon</a:t>
            </a:r>
          </a:p>
          <a:p>
            <a:pPr marL="0" indent="0" algn="ctr">
              <a:buNone/>
            </a:pPr>
            <a:r>
              <a:rPr lang="tr-TR" sz="3400" b="1" u="sng" dirty="0"/>
              <a:t></a:t>
            </a:r>
            <a:r>
              <a:rPr lang="tr-TR" sz="3400" b="1" u="sng" dirty="0" err="1"/>
              <a:t>Anksiete</a:t>
            </a:r>
            <a:endParaRPr lang="tr-TR" sz="3400" b="1" u="sng" dirty="0"/>
          </a:p>
          <a:p>
            <a:pPr marL="0" indent="0" algn="ctr">
              <a:buNone/>
            </a:pPr>
            <a:r>
              <a:rPr lang="tr-TR" sz="3400" b="1" u="sng" dirty="0"/>
              <a:t>Şizofreni</a:t>
            </a:r>
          </a:p>
          <a:p>
            <a:pPr marL="0" indent="0" algn="ctr">
              <a:buNone/>
            </a:pPr>
            <a:r>
              <a:rPr lang="tr-TR" sz="3400" b="1" u="sng" dirty="0"/>
              <a:t>Otizm</a:t>
            </a:r>
          </a:p>
          <a:p>
            <a:pPr marL="0" indent="0">
              <a:buNone/>
            </a:pPr>
            <a:endParaRPr lang="tr-TR" sz="3600" b="1" dirty="0"/>
          </a:p>
          <a:p>
            <a:endParaRPr lang="tr-TR" sz="3600" b="1" dirty="0"/>
          </a:p>
        </p:txBody>
      </p:sp>
    </p:spTree>
    <p:extLst>
      <p:ext uri="{BB962C8B-B14F-4D97-AF65-F5344CB8AC3E}">
        <p14:creationId xmlns:p14="http://schemas.microsoft.com/office/powerpoint/2010/main" val="2666444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95600" y="950259"/>
            <a:ext cx="8610600" cy="896470"/>
          </a:xfrm>
        </p:spPr>
        <p:txBody>
          <a:bodyPr>
            <a:normAutofit fontScale="90000"/>
          </a:bodyPr>
          <a:lstStyle/>
          <a:p>
            <a:pPr algn="ctr"/>
            <a:r>
              <a:rPr lang="tr-TR" b="1" dirty="0"/>
              <a:t>Yaşa Göre İşitme ve dil gelişimi</a:t>
            </a:r>
            <a:br>
              <a:rPr lang="tr-TR" b="1" dirty="0"/>
            </a:br>
            <a:br>
              <a:rPr lang="tr-TR" dirty="0"/>
            </a:br>
            <a:endParaRPr lang="tr-TR" dirty="0"/>
          </a:p>
        </p:txBody>
      </p:sp>
      <p:sp>
        <p:nvSpPr>
          <p:cNvPr id="3" name="İçerik Yer Tutucusu 2"/>
          <p:cNvSpPr>
            <a:spLocks noGrp="1"/>
          </p:cNvSpPr>
          <p:nvPr>
            <p:ph idx="1"/>
          </p:nvPr>
        </p:nvSpPr>
        <p:spPr>
          <a:xfrm>
            <a:off x="685800" y="1344706"/>
            <a:ext cx="10820400" cy="4715436"/>
          </a:xfrm>
        </p:spPr>
        <p:txBody>
          <a:bodyPr>
            <a:normAutofit lnSpcReduction="10000"/>
          </a:bodyPr>
          <a:lstStyle/>
          <a:p>
            <a:pPr marL="0" indent="0" algn="ctr">
              <a:buNone/>
            </a:pPr>
            <a:r>
              <a:rPr lang="tr-TR" sz="3600" b="1" dirty="0"/>
              <a:t>İşitme ve Anlama Gelişimi</a:t>
            </a:r>
          </a:p>
          <a:p>
            <a:pPr marL="0" indent="0" algn="ctr">
              <a:buNone/>
            </a:pPr>
            <a:endParaRPr lang="tr-TR" sz="3600" b="1" dirty="0"/>
          </a:p>
          <a:p>
            <a:pPr marL="0" indent="0" algn="ctr">
              <a:buNone/>
            </a:pPr>
            <a:r>
              <a:rPr lang="tr-TR" sz="3200" b="1" u="sng" dirty="0"/>
              <a:t>7-9 ay</a:t>
            </a:r>
          </a:p>
          <a:p>
            <a:pPr marL="0" indent="0" algn="ctr">
              <a:buNone/>
            </a:pPr>
            <a:endParaRPr lang="tr-TR" sz="2800" b="1" u="sng" dirty="0"/>
          </a:p>
          <a:p>
            <a:pPr lvl="1"/>
            <a:endParaRPr lang="tr-TR" sz="2800" dirty="0"/>
          </a:p>
          <a:p>
            <a:pPr lvl="2"/>
            <a:r>
              <a:rPr lang="tr-TR" sz="2800" b="1" dirty="0"/>
              <a:t>Sesin yönüne başını ve vücudunu çevirir.</a:t>
            </a:r>
            <a:endParaRPr lang="tr-TR" sz="2800" dirty="0"/>
          </a:p>
          <a:p>
            <a:pPr lvl="2"/>
            <a:r>
              <a:rPr lang="tr-TR" sz="2800" b="1" dirty="0"/>
              <a:t>Bazı kelimeleri tanır. Örneğin; Kendi adı, mama, vs.</a:t>
            </a:r>
            <a:endParaRPr lang="tr-TR" sz="2800" dirty="0"/>
          </a:p>
          <a:p>
            <a:pPr lvl="2"/>
            <a:r>
              <a:rPr lang="tr-TR" sz="2800" b="1" dirty="0"/>
              <a:t>Konuşma ilgisini çekmeye başlar. Bunun bir iletişim şekli olduğunu kendisinin de konuşabileceğini sezinlemeye başlamıştır.</a:t>
            </a:r>
            <a:endParaRPr lang="tr-TR" sz="2800" dirty="0"/>
          </a:p>
          <a:p>
            <a:pPr marL="0" indent="0">
              <a:buNone/>
            </a:pPr>
            <a:endParaRPr lang="tr-TR" sz="3200" b="1" u="sng" dirty="0"/>
          </a:p>
          <a:p>
            <a:pPr marL="0" indent="0">
              <a:buNone/>
            </a:pPr>
            <a:endParaRPr lang="tr-TR" sz="3200" b="1" u="sng" dirty="0"/>
          </a:p>
          <a:p>
            <a:pPr marL="0" indent="0">
              <a:buNone/>
            </a:pPr>
            <a:endParaRPr lang="tr-TR" sz="3200" b="1" u="sng" dirty="0"/>
          </a:p>
          <a:p>
            <a:pPr marL="0" indent="0">
              <a:buNone/>
            </a:pPr>
            <a:endParaRPr lang="tr-TR" sz="2400" b="1" dirty="0"/>
          </a:p>
        </p:txBody>
      </p:sp>
    </p:spTree>
    <p:extLst>
      <p:ext uri="{BB962C8B-B14F-4D97-AF65-F5344CB8AC3E}">
        <p14:creationId xmlns:p14="http://schemas.microsoft.com/office/powerpoint/2010/main" val="2031090481"/>
      </p:ext>
    </p:extLst>
  </p:cSld>
  <p:clrMapOvr>
    <a:masterClrMapping/>
  </p:clrMapOvr>
</p:sld>
</file>

<file path=ppt/theme/theme1.xml><?xml version="1.0" encoding="utf-8"?>
<a:theme xmlns:a="http://schemas.openxmlformats.org/drawingml/2006/main" name="Uçak İzi">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TM04033937[[fn=Uçak İzi]]</Template>
  <TotalTime>437</TotalTime>
  <Words>1957</Words>
  <Application>Microsoft Office PowerPoint</Application>
  <PresentationFormat>Geniş ekran</PresentationFormat>
  <Paragraphs>705</Paragraphs>
  <Slides>85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85</vt:i4>
      </vt:variant>
    </vt:vector>
  </HeadingPairs>
  <TitlesOfParts>
    <vt:vector size="89" baseType="lpstr">
      <vt:lpstr>Arial</vt:lpstr>
      <vt:lpstr>Century Gothic</vt:lpstr>
      <vt:lpstr>Courier New</vt:lpstr>
      <vt:lpstr>Uçak İzi</vt:lpstr>
      <vt:lpstr>PEDİATRİK ODYOLOJİ</vt:lpstr>
      <vt:lpstr>Pediatrik Odyoloji</vt:lpstr>
      <vt:lpstr>Pediatrik Odyoloji</vt:lpstr>
      <vt:lpstr>BEBEK VE ÇOCUKLARDA İŞİTME KAYIPLARININ ETKİLERİ </vt:lpstr>
      <vt:lpstr>BEBEK VE ÇOCUKLARDA İŞİTME KAYIPLARININ ETKİLERİ </vt:lpstr>
      <vt:lpstr>BEBEK VE ÇOCUKLARDA İŞİTME KAYIPLARININ ETKİLERİ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Yaşa Göre İşitme ve dil gelişimi  </vt:lpstr>
      <vt:lpstr>İşitme Kaybının Oluştuğu Zaman Göre Sınıflanması  </vt:lpstr>
      <vt:lpstr>İşitme Kaybının Oluştuğu Zaman Göre Sınıflanması  </vt:lpstr>
      <vt:lpstr>İşitme Kaybının Oluştuğu Zaman Göre Sınıflanması  </vt:lpstr>
      <vt:lpstr>İşitme Kaybının Oluştuğu Zaman Göre Sınıflanması  </vt:lpstr>
      <vt:lpstr> İşitme Kaybının İletişim Üzerindeki Etkileri  </vt:lpstr>
      <vt:lpstr> İşitme Kaybının İletişim Üzerindeki Etkileri  </vt:lpstr>
      <vt:lpstr> İşitme Kaybının İletişim Üzerindeki Etkileri  </vt:lpstr>
      <vt:lpstr> İşitme Kaybının İletişim Üzerindeki Etkileri  </vt:lpstr>
      <vt:lpstr> İşitme Kaybının İletişim Üzerindeki Etkileri  </vt:lpstr>
      <vt:lpstr> İşitme Kaybında Uygulanan Yöntemler ve Okula Yönelik Öneriler  </vt:lpstr>
      <vt:lpstr> İşitme Kaybında Uygulanan Yöntemler ve Okula Yönelik Öneriler  </vt:lpstr>
      <vt:lpstr> İşitme Kaybında Uygulanan Yöntemler ve Okula Yönelik Öneriler  </vt:lpstr>
      <vt:lpstr> İşitme Kaybında Uygulanan Yöntemler ve Okula Yönelik Öneriler  </vt:lpstr>
      <vt:lpstr> İşitme Kaybında Uygulanan Yöntemler ve Okula Yönelik Öneriler  </vt:lpstr>
      <vt:lpstr> Pediatrik Çağda İşitme Kaybı Yapan Hastalıklar  </vt:lpstr>
      <vt:lpstr> Pediatrik Çağda İşitme Kaybı Yapan Hastalıklar  </vt:lpstr>
      <vt:lpstr>  Erişkinlerde SNİK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Kalıtımsal Sendromik İşitme Kayıpları  </vt:lpstr>
      <vt:lpstr> Kalıtımsal Sendromik İşitme Kayıpları  </vt:lpstr>
      <vt:lpstr> Kalıtımsal Sendromik İşitme Kayıpları  </vt:lpstr>
      <vt:lpstr> Kalıtımsal Sendromik İşitme Kayıpları  </vt:lpstr>
      <vt:lpstr> Kalıtımsal Sendromik İşitme Kayıpları  </vt:lpstr>
      <vt:lpstr> Kalıtımsal Olmayan SNİK enfeksiyonlar </vt:lpstr>
      <vt:lpstr> Kalıtımsal Olmayan SNİK  ilaçlar </vt:lpstr>
      <vt:lpstr>Kalıtımsal Olmayan SNİK  </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PEDİATRİK ODYOLOJİ</dc:title>
  <dc:creator>Kemal Tuskan</dc:creator>
  <cp:lastModifiedBy>kemal tuskan</cp:lastModifiedBy>
  <cp:revision>61</cp:revision>
  <dcterms:created xsi:type="dcterms:W3CDTF">2017-02-21T09:57:43Z</dcterms:created>
  <dcterms:modified xsi:type="dcterms:W3CDTF">2017-02-21T18:46:35Z</dcterms:modified>
</cp:coreProperties>
</file>