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66"/>
  </p:notesMasterIdLst>
  <p:handoutMasterIdLst>
    <p:handoutMasterId r:id="rId67"/>
  </p:handoutMasterIdLst>
  <p:sldIdLst>
    <p:sldId id="256" r:id="rId2"/>
    <p:sldId id="267" r:id="rId3"/>
    <p:sldId id="257" r:id="rId4"/>
    <p:sldId id="268" r:id="rId5"/>
    <p:sldId id="269" r:id="rId6"/>
    <p:sldId id="271" r:id="rId7"/>
    <p:sldId id="270" r:id="rId8"/>
    <p:sldId id="272" r:id="rId9"/>
    <p:sldId id="273" r:id="rId10"/>
    <p:sldId id="274" r:id="rId11"/>
    <p:sldId id="275" r:id="rId12"/>
    <p:sldId id="276" r:id="rId13"/>
    <p:sldId id="277" r:id="rId14"/>
    <p:sldId id="278" r:id="rId15"/>
    <p:sldId id="279" r:id="rId16"/>
    <p:sldId id="280" r:id="rId17"/>
    <p:sldId id="281" r:id="rId18"/>
    <p:sldId id="282" r:id="rId19"/>
    <p:sldId id="283" r:id="rId20"/>
    <p:sldId id="284" r:id="rId21"/>
    <p:sldId id="285" r:id="rId22"/>
    <p:sldId id="286" r:id="rId23"/>
    <p:sldId id="287" r:id="rId24"/>
    <p:sldId id="288" r:id="rId25"/>
    <p:sldId id="289" r:id="rId26"/>
    <p:sldId id="290" r:id="rId27"/>
    <p:sldId id="291" r:id="rId28"/>
    <p:sldId id="292" r:id="rId29"/>
    <p:sldId id="293" r:id="rId30"/>
    <p:sldId id="294" r:id="rId31"/>
    <p:sldId id="295" r:id="rId32"/>
    <p:sldId id="296" r:id="rId33"/>
    <p:sldId id="297" r:id="rId34"/>
    <p:sldId id="298" r:id="rId35"/>
    <p:sldId id="299" r:id="rId36"/>
    <p:sldId id="300" r:id="rId37"/>
    <p:sldId id="301" r:id="rId38"/>
    <p:sldId id="302" r:id="rId39"/>
    <p:sldId id="303" r:id="rId40"/>
    <p:sldId id="304" r:id="rId41"/>
    <p:sldId id="305" r:id="rId42"/>
    <p:sldId id="306" r:id="rId43"/>
    <p:sldId id="307" r:id="rId44"/>
    <p:sldId id="308" r:id="rId45"/>
    <p:sldId id="309" r:id="rId46"/>
    <p:sldId id="310" r:id="rId47"/>
    <p:sldId id="311" r:id="rId48"/>
    <p:sldId id="312" r:id="rId49"/>
    <p:sldId id="313" r:id="rId50"/>
    <p:sldId id="314" r:id="rId51"/>
    <p:sldId id="315" r:id="rId52"/>
    <p:sldId id="316" r:id="rId53"/>
    <p:sldId id="317" r:id="rId54"/>
    <p:sldId id="318" r:id="rId55"/>
    <p:sldId id="319" r:id="rId56"/>
    <p:sldId id="320" r:id="rId57"/>
    <p:sldId id="321" r:id="rId58"/>
    <p:sldId id="322" r:id="rId59"/>
    <p:sldId id="323" r:id="rId60"/>
    <p:sldId id="324" r:id="rId61"/>
    <p:sldId id="325" r:id="rId62"/>
    <p:sldId id="326" r:id="rId63"/>
    <p:sldId id="327" r:id="rId64"/>
    <p:sldId id="328" r:id="rId6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Times New Roman" pitchFamily="18" charset="0"/>
      </a:defRPr>
    </a:lvl1pPr>
    <a:lvl2pPr marL="457200" algn="l" rtl="0" eaLnBrk="0" fontAlgn="base" hangingPunct="0">
      <a:spcBef>
        <a:spcPct val="0"/>
      </a:spcBef>
      <a:spcAft>
        <a:spcPct val="0"/>
      </a:spcAft>
      <a:defRPr kern="1200">
        <a:solidFill>
          <a:schemeClr val="tx1"/>
        </a:solidFill>
        <a:latin typeface="Arial" charset="0"/>
        <a:ea typeface="+mn-ea"/>
        <a:cs typeface="Times New Roman" pitchFamily="18" charset="0"/>
      </a:defRPr>
    </a:lvl2pPr>
    <a:lvl3pPr marL="914400" algn="l" rtl="0" eaLnBrk="0" fontAlgn="base" hangingPunct="0">
      <a:spcBef>
        <a:spcPct val="0"/>
      </a:spcBef>
      <a:spcAft>
        <a:spcPct val="0"/>
      </a:spcAft>
      <a:defRPr kern="1200">
        <a:solidFill>
          <a:schemeClr val="tx1"/>
        </a:solidFill>
        <a:latin typeface="Arial" charset="0"/>
        <a:ea typeface="+mn-ea"/>
        <a:cs typeface="Times New Roman" pitchFamily="18" charset="0"/>
      </a:defRPr>
    </a:lvl3pPr>
    <a:lvl4pPr marL="1371600" algn="l" rtl="0" eaLnBrk="0" fontAlgn="base" hangingPunct="0">
      <a:spcBef>
        <a:spcPct val="0"/>
      </a:spcBef>
      <a:spcAft>
        <a:spcPct val="0"/>
      </a:spcAft>
      <a:defRPr kern="1200">
        <a:solidFill>
          <a:schemeClr val="tx1"/>
        </a:solidFill>
        <a:latin typeface="Arial" charset="0"/>
        <a:ea typeface="+mn-ea"/>
        <a:cs typeface="Times New Roman" pitchFamily="18" charset="0"/>
      </a:defRPr>
    </a:lvl4pPr>
    <a:lvl5pPr marL="1828800" algn="l" rtl="0" eaLnBrk="0" fontAlgn="base" hangingPunct="0">
      <a:spcBef>
        <a:spcPct val="0"/>
      </a:spcBef>
      <a:spcAft>
        <a:spcPct val="0"/>
      </a:spcAft>
      <a:defRPr kern="1200">
        <a:solidFill>
          <a:schemeClr val="tx1"/>
        </a:solidFill>
        <a:latin typeface="Arial" charset="0"/>
        <a:ea typeface="+mn-ea"/>
        <a:cs typeface="Times New Roman" pitchFamily="18" charset="0"/>
      </a:defRPr>
    </a:lvl5pPr>
    <a:lvl6pPr marL="2286000" algn="l" defTabSz="914400" rtl="0" eaLnBrk="1" latinLnBrk="0" hangingPunct="1">
      <a:defRPr kern="1200">
        <a:solidFill>
          <a:schemeClr val="tx1"/>
        </a:solidFill>
        <a:latin typeface="Arial" charset="0"/>
        <a:ea typeface="+mn-ea"/>
        <a:cs typeface="Times New Roman" pitchFamily="18" charset="0"/>
      </a:defRPr>
    </a:lvl6pPr>
    <a:lvl7pPr marL="2743200" algn="l" defTabSz="914400" rtl="0" eaLnBrk="1" latinLnBrk="0" hangingPunct="1">
      <a:defRPr kern="1200">
        <a:solidFill>
          <a:schemeClr val="tx1"/>
        </a:solidFill>
        <a:latin typeface="Arial" charset="0"/>
        <a:ea typeface="+mn-ea"/>
        <a:cs typeface="Times New Roman" pitchFamily="18" charset="0"/>
      </a:defRPr>
    </a:lvl7pPr>
    <a:lvl8pPr marL="3200400" algn="l" defTabSz="914400" rtl="0" eaLnBrk="1" latinLnBrk="0" hangingPunct="1">
      <a:defRPr kern="1200">
        <a:solidFill>
          <a:schemeClr val="tx1"/>
        </a:solidFill>
        <a:latin typeface="Arial" charset="0"/>
        <a:ea typeface="+mn-ea"/>
        <a:cs typeface="Times New Roman" pitchFamily="18" charset="0"/>
      </a:defRPr>
    </a:lvl8pPr>
    <a:lvl9pPr marL="3657600" algn="l" defTabSz="914400" rtl="0" eaLnBrk="1" latinLnBrk="0" hangingPunct="1">
      <a:defRPr kern="1200">
        <a:solidFill>
          <a:schemeClr val="tx1"/>
        </a:solidFill>
        <a:latin typeface="Arial" charset="0"/>
        <a:ea typeface="+mn-ea"/>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5F5F5F"/>
    <a:srgbClr val="FFFF66"/>
    <a:srgbClr val="FFCC00"/>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0" autoAdjust="0"/>
    <p:restoredTop sz="94700" autoAdjust="0"/>
  </p:normalViewPr>
  <p:slideViewPr>
    <p:cSldViewPr>
      <p:cViewPr varScale="1">
        <p:scale>
          <a:sx n="66" d="100"/>
          <a:sy n="66" d="100"/>
        </p:scale>
        <p:origin x="-139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tr-TR" altLang="tr-TR"/>
          </a:p>
        </p:txBody>
      </p:sp>
      <p:sp>
        <p:nvSpPr>
          <p:cNvPr id="1536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tr-TR" altLang="tr-TR"/>
          </a:p>
        </p:txBody>
      </p:sp>
      <p:sp>
        <p:nvSpPr>
          <p:cNvPr id="1536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tr-TR" altLang="tr-TR"/>
          </a:p>
        </p:txBody>
      </p:sp>
      <p:sp>
        <p:nvSpPr>
          <p:cNvPr id="1536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94A48175-3C90-4596-9DFD-4EF62A00F8BA}" type="slidenum">
              <a:rPr lang="tr-TR" altLang="tr-TR"/>
              <a:pPr/>
              <a:t>‹#›</a:t>
            </a:fld>
            <a:endParaRPr lang="tr-TR" altLang="tr-TR"/>
          </a:p>
        </p:txBody>
      </p:sp>
    </p:spTree>
    <p:extLst>
      <p:ext uri="{BB962C8B-B14F-4D97-AF65-F5344CB8AC3E}">
        <p14:creationId xmlns:p14="http://schemas.microsoft.com/office/powerpoint/2010/main" val="29304575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tr-TR" altLang="tr-TR"/>
          </a:p>
        </p:txBody>
      </p:sp>
      <p:sp>
        <p:nvSpPr>
          <p:cNvPr id="17411"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tr-TR" altLang="tr-TR"/>
          </a:p>
        </p:txBody>
      </p:sp>
      <p:sp>
        <p:nvSpPr>
          <p:cNvPr id="17412"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741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altLang="tr-TR" smtClean="0"/>
              <a:t>Ana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17414"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tr-TR" altLang="tr-TR"/>
          </a:p>
        </p:txBody>
      </p:sp>
      <p:sp>
        <p:nvSpPr>
          <p:cNvPr id="17415"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1AABA0BE-DB3F-4D9E-82E4-A8A916FC5920}" type="slidenum">
              <a:rPr lang="tr-TR" altLang="tr-TR"/>
              <a:pPr/>
              <a:t>‹#›</a:t>
            </a:fld>
            <a:endParaRPr lang="tr-TR" altLang="tr-TR"/>
          </a:p>
        </p:txBody>
      </p:sp>
    </p:spTree>
    <p:extLst>
      <p:ext uri="{BB962C8B-B14F-4D97-AF65-F5344CB8AC3E}">
        <p14:creationId xmlns:p14="http://schemas.microsoft.com/office/powerpoint/2010/main" val="41587703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pic>
        <p:nvPicPr>
          <p:cNvPr id="26635" name="Picture 11" descr="scifair_fro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 y="-4763"/>
            <a:ext cx="9163050" cy="6867526"/>
          </a:xfrm>
          <a:prstGeom prst="rect">
            <a:avLst/>
          </a:prstGeom>
          <a:noFill/>
          <a:extLst>
            <a:ext uri="{909E8E84-426E-40DD-AFC4-6F175D3DCCD1}">
              <a14:hiddenFill xmlns:a14="http://schemas.microsoft.com/office/drawing/2010/main">
                <a:solidFill>
                  <a:srgbClr val="FFFFFF"/>
                </a:solidFill>
              </a14:hiddenFill>
            </a:ext>
          </a:extLst>
        </p:spPr>
      </p:pic>
      <p:sp>
        <p:nvSpPr>
          <p:cNvPr id="26626" name="Rectangle 2"/>
          <p:cNvSpPr>
            <a:spLocks noGrp="1" noChangeArrowheads="1"/>
          </p:cNvSpPr>
          <p:nvPr>
            <p:ph type="ctrTitle"/>
          </p:nvPr>
        </p:nvSpPr>
        <p:spPr>
          <a:xfrm>
            <a:off x="1905000" y="685800"/>
            <a:ext cx="6477000" cy="1752600"/>
          </a:xfrm>
        </p:spPr>
        <p:txBody>
          <a:bodyPr/>
          <a:lstStyle>
            <a:lvl1pPr algn="r">
              <a:defRPr sz="4400"/>
            </a:lvl1pPr>
          </a:lstStyle>
          <a:p>
            <a:pPr lvl="0"/>
            <a:r>
              <a:rPr lang="tr-TR" altLang="tr-TR" noProof="0" smtClean="0"/>
              <a:t>Asıl başlık stili için tıklatın</a:t>
            </a:r>
          </a:p>
        </p:txBody>
      </p:sp>
      <p:sp>
        <p:nvSpPr>
          <p:cNvPr id="26627" name="Rectangle 3"/>
          <p:cNvSpPr>
            <a:spLocks noGrp="1" noChangeArrowheads="1"/>
          </p:cNvSpPr>
          <p:nvPr>
            <p:ph type="subTitle" idx="1"/>
          </p:nvPr>
        </p:nvSpPr>
        <p:spPr>
          <a:xfrm>
            <a:off x="1676400" y="2133600"/>
            <a:ext cx="6477000" cy="1981200"/>
          </a:xfrm>
        </p:spPr>
        <p:txBody>
          <a:bodyPr/>
          <a:lstStyle>
            <a:lvl1pPr marL="0" indent="0" algn="r">
              <a:buFont typeface="Wingdings" pitchFamily="2" charset="2"/>
              <a:buNone/>
              <a:defRPr sz="1400" i="1"/>
            </a:lvl1pPr>
          </a:lstStyle>
          <a:p>
            <a:pPr lvl="0"/>
            <a:r>
              <a:rPr lang="tr-TR" altLang="tr-TR" noProof="0" smtClean="0"/>
              <a:t>Asıl alt başlık stilini düzenlemek için tıklatın</a:t>
            </a:r>
          </a:p>
        </p:txBody>
      </p:sp>
      <p:sp>
        <p:nvSpPr>
          <p:cNvPr id="26628" name="Rectangle 4"/>
          <p:cNvSpPr>
            <a:spLocks noGrp="1" noChangeArrowheads="1"/>
          </p:cNvSpPr>
          <p:nvPr>
            <p:ph type="dt" sz="half" idx="2"/>
          </p:nvPr>
        </p:nvSpPr>
        <p:spPr>
          <a:xfrm>
            <a:off x="7086600" y="6248400"/>
            <a:ext cx="1524000" cy="457200"/>
          </a:xfrm>
        </p:spPr>
        <p:txBody>
          <a:bodyPr/>
          <a:lstStyle>
            <a:lvl1pPr>
              <a:defRPr/>
            </a:lvl1pPr>
          </a:lstStyle>
          <a:p>
            <a:endParaRPr lang="tr-TR" altLang="tr-TR"/>
          </a:p>
        </p:txBody>
      </p:sp>
      <p:sp>
        <p:nvSpPr>
          <p:cNvPr id="26629" name="Rectangle 5"/>
          <p:cNvSpPr>
            <a:spLocks noGrp="1" noChangeArrowheads="1"/>
          </p:cNvSpPr>
          <p:nvPr>
            <p:ph type="ftr" sz="quarter" idx="3"/>
          </p:nvPr>
        </p:nvSpPr>
        <p:spPr>
          <a:xfrm>
            <a:off x="3810000" y="6248400"/>
            <a:ext cx="2895600" cy="457200"/>
          </a:xfrm>
        </p:spPr>
        <p:txBody>
          <a:bodyPr/>
          <a:lstStyle>
            <a:lvl1pPr>
              <a:defRPr/>
            </a:lvl1pPr>
          </a:lstStyle>
          <a:p>
            <a:endParaRPr lang="tr-TR" altLang="tr-TR"/>
          </a:p>
        </p:txBody>
      </p:sp>
      <p:sp>
        <p:nvSpPr>
          <p:cNvPr id="26630" name="Rectangle 6"/>
          <p:cNvSpPr>
            <a:spLocks noGrp="1" noChangeArrowheads="1"/>
          </p:cNvSpPr>
          <p:nvPr>
            <p:ph type="sldNum" sz="quarter" idx="4"/>
          </p:nvPr>
        </p:nvSpPr>
        <p:spPr>
          <a:xfrm>
            <a:off x="2209800" y="6248400"/>
            <a:ext cx="1219200" cy="457200"/>
          </a:xfrm>
        </p:spPr>
        <p:txBody>
          <a:bodyPr/>
          <a:lstStyle>
            <a:lvl1pPr>
              <a:defRPr/>
            </a:lvl1pPr>
          </a:lstStyle>
          <a:p>
            <a:fld id="{E42C382B-6C04-43DB-9B0A-F498C0A09ACB}" type="slidenum">
              <a:rPr lang="tr-TR" altLang="tr-TR"/>
              <a:pPr/>
              <a:t>‹#›</a:t>
            </a:fld>
            <a:endParaRPr lang="tr-TR" alt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ltLang="tr-TR"/>
          </a:p>
        </p:txBody>
      </p:sp>
      <p:sp>
        <p:nvSpPr>
          <p:cNvPr id="5" name="Altbilgi Yer Tutucusu 4"/>
          <p:cNvSpPr>
            <a:spLocks noGrp="1"/>
          </p:cNvSpPr>
          <p:nvPr>
            <p:ph type="ftr" sz="quarter" idx="11"/>
          </p:nvPr>
        </p:nvSpPr>
        <p:spPr/>
        <p:txBody>
          <a:bodyPr/>
          <a:lstStyle>
            <a:lvl1pPr>
              <a:defRPr/>
            </a:lvl1pPr>
          </a:lstStyle>
          <a:p>
            <a:endParaRPr lang="tr-TR" altLang="tr-TR"/>
          </a:p>
        </p:txBody>
      </p:sp>
      <p:sp>
        <p:nvSpPr>
          <p:cNvPr id="6" name="Slayt Numarası Yer Tutucusu 5"/>
          <p:cNvSpPr>
            <a:spLocks noGrp="1"/>
          </p:cNvSpPr>
          <p:nvPr>
            <p:ph type="sldNum" sz="quarter" idx="12"/>
          </p:nvPr>
        </p:nvSpPr>
        <p:spPr/>
        <p:txBody>
          <a:bodyPr/>
          <a:lstStyle>
            <a:lvl1pPr>
              <a:defRPr/>
            </a:lvl1pPr>
          </a:lstStyle>
          <a:p>
            <a:fld id="{76308706-AC52-4D23-BBA8-87C931E5A282}" type="slidenum">
              <a:rPr lang="tr-TR" altLang="tr-TR"/>
              <a:pPr/>
              <a:t>‹#›</a:t>
            </a:fld>
            <a:endParaRPr lang="tr-TR" altLang="tr-TR"/>
          </a:p>
        </p:txBody>
      </p:sp>
    </p:spTree>
    <p:extLst>
      <p:ext uri="{BB962C8B-B14F-4D97-AF65-F5344CB8AC3E}">
        <p14:creationId xmlns:p14="http://schemas.microsoft.com/office/powerpoint/2010/main" val="195202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838200"/>
            <a:ext cx="2286000" cy="5181600"/>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0" y="838200"/>
            <a:ext cx="6705600" cy="51816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ltLang="tr-TR"/>
          </a:p>
        </p:txBody>
      </p:sp>
      <p:sp>
        <p:nvSpPr>
          <p:cNvPr id="5" name="Altbilgi Yer Tutucusu 4"/>
          <p:cNvSpPr>
            <a:spLocks noGrp="1"/>
          </p:cNvSpPr>
          <p:nvPr>
            <p:ph type="ftr" sz="quarter" idx="11"/>
          </p:nvPr>
        </p:nvSpPr>
        <p:spPr/>
        <p:txBody>
          <a:bodyPr/>
          <a:lstStyle>
            <a:lvl1pPr>
              <a:defRPr/>
            </a:lvl1pPr>
          </a:lstStyle>
          <a:p>
            <a:endParaRPr lang="tr-TR" altLang="tr-TR"/>
          </a:p>
        </p:txBody>
      </p:sp>
      <p:sp>
        <p:nvSpPr>
          <p:cNvPr id="6" name="Slayt Numarası Yer Tutucusu 5"/>
          <p:cNvSpPr>
            <a:spLocks noGrp="1"/>
          </p:cNvSpPr>
          <p:nvPr>
            <p:ph type="sldNum" sz="quarter" idx="12"/>
          </p:nvPr>
        </p:nvSpPr>
        <p:spPr/>
        <p:txBody>
          <a:bodyPr/>
          <a:lstStyle>
            <a:lvl1pPr>
              <a:defRPr/>
            </a:lvl1pPr>
          </a:lstStyle>
          <a:p>
            <a:fld id="{F3C80B10-2E27-4191-A868-021947B1717E}" type="slidenum">
              <a:rPr lang="tr-TR" altLang="tr-TR"/>
              <a:pPr/>
              <a:t>‹#›</a:t>
            </a:fld>
            <a:endParaRPr lang="tr-TR" altLang="tr-TR"/>
          </a:p>
        </p:txBody>
      </p:sp>
    </p:spTree>
    <p:extLst>
      <p:ext uri="{BB962C8B-B14F-4D97-AF65-F5344CB8AC3E}">
        <p14:creationId xmlns:p14="http://schemas.microsoft.com/office/powerpoint/2010/main" val="3767019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ltLang="tr-TR"/>
          </a:p>
        </p:txBody>
      </p:sp>
      <p:sp>
        <p:nvSpPr>
          <p:cNvPr id="5" name="Altbilgi Yer Tutucusu 4"/>
          <p:cNvSpPr>
            <a:spLocks noGrp="1"/>
          </p:cNvSpPr>
          <p:nvPr>
            <p:ph type="ftr" sz="quarter" idx="11"/>
          </p:nvPr>
        </p:nvSpPr>
        <p:spPr/>
        <p:txBody>
          <a:bodyPr/>
          <a:lstStyle>
            <a:lvl1pPr>
              <a:defRPr/>
            </a:lvl1pPr>
          </a:lstStyle>
          <a:p>
            <a:endParaRPr lang="tr-TR" altLang="tr-TR"/>
          </a:p>
        </p:txBody>
      </p:sp>
      <p:sp>
        <p:nvSpPr>
          <p:cNvPr id="6" name="Slayt Numarası Yer Tutucusu 5"/>
          <p:cNvSpPr>
            <a:spLocks noGrp="1"/>
          </p:cNvSpPr>
          <p:nvPr>
            <p:ph type="sldNum" sz="quarter" idx="12"/>
          </p:nvPr>
        </p:nvSpPr>
        <p:spPr/>
        <p:txBody>
          <a:bodyPr/>
          <a:lstStyle>
            <a:lvl1pPr>
              <a:defRPr/>
            </a:lvl1pPr>
          </a:lstStyle>
          <a:p>
            <a:fld id="{ACB9B4A4-BAB9-4019-8AE6-B3EACFFE3232}" type="slidenum">
              <a:rPr lang="tr-TR" altLang="tr-TR"/>
              <a:pPr/>
              <a:t>‹#›</a:t>
            </a:fld>
            <a:endParaRPr lang="tr-TR" altLang="tr-TR"/>
          </a:p>
        </p:txBody>
      </p:sp>
    </p:spTree>
    <p:extLst>
      <p:ext uri="{BB962C8B-B14F-4D97-AF65-F5344CB8AC3E}">
        <p14:creationId xmlns:p14="http://schemas.microsoft.com/office/powerpoint/2010/main" val="3087786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endParaRPr lang="tr-TR" altLang="tr-TR"/>
          </a:p>
        </p:txBody>
      </p:sp>
      <p:sp>
        <p:nvSpPr>
          <p:cNvPr id="5" name="Altbilgi Yer Tutucusu 4"/>
          <p:cNvSpPr>
            <a:spLocks noGrp="1"/>
          </p:cNvSpPr>
          <p:nvPr>
            <p:ph type="ftr" sz="quarter" idx="11"/>
          </p:nvPr>
        </p:nvSpPr>
        <p:spPr/>
        <p:txBody>
          <a:bodyPr/>
          <a:lstStyle>
            <a:lvl1pPr>
              <a:defRPr/>
            </a:lvl1pPr>
          </a:lstStyle>
          <a:p>
            <a:endParaRPr lang="tr-TR" altLang="tr-TR"/>
          </a:p>
        </p:txBody>
      </p:sp>
      <p:sp>
        <p:nvSpPr>
          <p:cNvPr id="6" name="Slayt Numarası Yer Tutucusu 5"/>
          <p:cNvSpPr>
            <a:spLocks noGrp="1"/>
          </p:cNvSpPr>
          <p:nvPr>
            <p:ph type="sldNum" sz="quarter" idx="12"/>
          </p:nvPr>
        </p:nvSpPr>
        <p:spPr/>
        <p:txBody>
          <a:bodyPr/>
          <a:lstStyle>
            <a:lvl1pPr>
              <a:defRPr/>
            </a:lvl1pPr>
          </a:lstStyle>
          <a:p>
            <a:fld id="{2DF74B79-62B7-43FB-BC2C-F40D43466085}" type="slidenum">
              <a:rPr lang="tr-TR" altLang="tr-TR"/>
              <a:pPr/>
              <a:t>‹#›</a:t>
            </a:fld>
            <a:endParaRPr lang="tr-TR" altLang="tr-TR"/>
          </a:p>
        </p:txBody>
      </p:sp>
    </p:spTree>
    <p:extLst>
      <p:ext uri="{BB962C8B-B14F-4D97-AF65-F5344CB8AC3E}">
        <p14:creationId xmlns:p14="http://schemas.microsoft.com/office/powerpoint/2010/main" val="2796234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0" y="2667000"/>
            <a:ext cx="4419600" cy="335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572000" y="2667000"/>
            <a:ext cx="4419600" cy="335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lvl1pPr>
              <a:defRPr/>
            </a:lvl1pPr>
          </a:lstStyle>
          <a:p>
            <a:endParaRPr lang="tr-TR" altLang="tr-TR"/>
          </a:p>
        </p:txBody>
      </p:sp>
      <p:sp>
        <p:nvSpPr>
          <p:cNvPr id="6" name="Altbilgi Yer Tutucusu 5"/>
          <p:cNvSpPr>
            <a:spLocks noGrp="1"/>
          </p:cNvSpPr>
          <p:nvPr>
            <p:ph type="ftr" sz="quarter" idx="11"/>
          </p:nvPr>
        </p:nvSpPr>
        <p:spPr/>
        <p:txBody>
          <a:bodyPr/>
          <a:lstStyle>
            <a:lvl1pPr>
              <a:defRPr/>
            </a:lvl1pPr>
          </a:lstStyle>
          <a:p>
            <a:endParaRPr lang="tr-TR" altLang="tr-TR"/>
          </a:p>
        </p:txBody>
      </p:sp>
      <p:sp>
        <p:nvSpPr>
          <p:cNvPr id="7" name="Slayt Numarası Yer Tutucusu 6"/>
          <p:cNvSpPr>
            <a:spLocks noGrp="1"/>
          </p:cNvSpPr>
          <p:nvPr>
            <p:ph type="sldNum" sz="quarter" idx="12"/>
          </p:nvPr>
        </p:nvSpPr>
        <p:spPr/>
        <p:txBody>
          <a:bodyPr/>
          <a:lstStyle>
            <a:lvl1pPr>
              <a:defRPr/>
            </a:lvl1pPr>
          </a:lstStyle>
          <a:p>
            <a:fld id="{8477CE6A-6598-4FA8-B329-AB7C749D3E13}" type="slidenum">
              <a:rPr lang="tr-TR" altLang="tr-TR"/>
              <a:pPr/>
              <a:t>‹#›</a:t>
            </a:fld>
            <a:endParaRPr lang="tr-TR" altLang="tr-TR"/>
          </a:p>
        </p:txBody>
      </p:sp>
    </p:spTree>
    <p:extLst>
      <p:ext uri="{BB962C8B-B14F-4D97-AF65-F5344CB8AC3E}">
        <p14:creationId xmlns:p14="http://schemas.microsoft.com/office/powerpoint/2010/main" val="4284665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lvl1pPr>
              <a:defRPr/>
            </a:lvl1pPr>
          </a:lstStyle>
          <a:p>
            <a:endParaRPr lang="tr-TR" altLang="tr-TR"/>
          </a:p>
        </p:txBody>
      </p:sp>
      <p:sp>
        <p:nvSpPr>
          <p:cNvPr id="8" name="Altbilgi Yer Tutucusu 7"/>
          <p:cNvSpPr>
            <a:spLocks noGrp="1"/>
          </p:cNvSpPr>
          <p:nvPr>
            <p:ph type="ftr" sz="quarter" idx="11"/>
          </p:nvPr>
        </p:nvSpPr>
        <p:spPr/>
        <p:txBody>
          <a:bodyPr/>
          <a:lstStyle>
            <a:lvl1pPr>
              <a:defRPr/>
            </a:lvl1pPr>
          </a:lstStyle>
          <a:p>
            <a:endParaRPr lang="tr-TR" altLang="tr-TR"/>
          </a:p>
        </p:txBody>
      </p:sp>
      <p:sp>
        <p:nvSpPr>
          <p:cNvPr id="9" name="Slayt Numarası Yer Tutucusu 8"/>
          <p:cNvSpPr>
            <a:spLocks noGrp="1"/>
          </p:cNvSpPr>
          <p:nvPr>
            <p:ph type="sldNum" sz="quarter" idx="12"/>
          </p:nvPr>
        </p:nvSpPr>
        <p:spPr/>
        <p:txBody>
          <a:bodyPr/>
          <a:lstStyle>
            <a:lvl1pPr>
              <a:defRPr/>
            </a:lvl1pPr>
          </a:lstStyle>
          <a:p>
            <a:fld id="{8AB73135-2000-4EDD-94CE-D482B65A61C1}" type="slidenum">
              <a:rPr lang="tr-TR" altLang="tr-TR"/>
              <a:pPr/>
              <a:t>‹#›</a:t>
            </a:fld>
            <a:endParaRPr lang="tr-TR" altLang="tr-TR"/>
          </a:p>
        </p:txBody>
      </p:sp>
    </p:spTree>
    <p:extLst>
      <p:ext uri="{BB962C8B-B14F-4D97-AF65-F5344CB8AC3E}">
        <p14:creationId xmlns:p14="http://schemas.microsoft.com/office/powerpoint/2010/main" val="4282482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lvl1pPr>
              <a:defRPr/>
            </a:lvl1pPr>
          </a:lstStyle>
          <a:p>
            <a:endParaRPr lang="tr-TR" altLang="tr-TR"/>
          </a:p>
        </p:txBody>
      </p:sp>
      <p:sp>
        <p:nvSpPr>
          <p:cNvPr id="4" name="Altbilgi Yer Tutucusu 3"/>
          <p:cNvSpPr>
            <a:spLocks noGrp="1"/>
          </p:cNvSpPr>
          <p:nvPr>
            <p:ph type="ftr" sz="quarter" idx="11"/>
          </p:nvPr>
        </p:nvSpPr>
        <p:spPr/>
        <p:txBody>
          <a:bodyPr/>
          <a:lstStyle>
            <a:lvl1pPr>
              <a:defRPr/>
            </a:lvl1pPr>
          </a:lstStyle>
          <a:p>
            <a:endParaRPr lang="tr-TR" altLang="tr-TR"/>
          </a:p>
        </p:txBody>
      </p:sp>
      <p:sp>
        <p:nvSpPr>
          <p:cNvPr id="5" name="Slayt Numarası Yer Tutucusu 4"/>
          <p:cNvSpPr>
            <a:spLocks noGrp="1"/>
          </p:cNvSpPr>
          <p:nvPr>
            <p:ph type="sldNum" sz="quarter" idx="12"/>
          </p:nvPr>
        </p:nvSpPr>
        <p:spPr/>
        <p:txBody>
          <a:bodyPr/>
          <a:lstStyle>
            <a:lvl1pPr>
              <a:defRPr/>
            </a:lvl1pPr>
          </a:lstStyle>
          <a:p>
            <a:fld id="{C7D5BFFD-8679-4BD0-B8F4-EC00A0BACB9B}" type="slidenum">
              <a:rPr lang="tr-TR" altLang="tr-TR"/>
              <a:pPr/>
              <a:t>‹#›</a:t>
            </a:fld>
            <a:endParaRPr lang="tr-TR" altLang="tr-TR"/>
          </a:p>
        </p:txBody>
      </p:sp>
    </p:spTree>
    <p:extLst>
      <p:ext uri="{BB962C8B-B14F-4D97-AF65-F5344CB8AC3E}">
        <p14:creationId xmlns:p14="http://schemas.microsoft.com/office/powerpoint/2010/main" val="3405295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lvl1pPr>
              <a:defRPr/>
            </a:lvl1pPr>
          </a:lstStyle>
          <a:p>
            <a:endParaRPr lang="tr-TR" altLang="tr-TR"/>
          </a:p>
        </p:txBody>
      </p:sp>
      <p:sp>
        <p:nvSpPr>
          <p:cNvPr id="3" name="Altbilgi Yer Tutucusu 2"/>
          <p:cNvSpPr>
            <a:spLocks noGrp="1"/>
          </p:cNvSpPr>
          <p:nvPr>
            <p:ph type="ftr" sz="quarter" idx="11"/>
          </p:nvPr>
        </p:nvSpPr>
        <p:spPr/>
        <p:txBody>
          <a:bodyPr/>
          <a:lstStyle>
            <a:lvl1pPr>
              <a:defRPr/>
            </a:lvl1pPr>
          </a:lstStyle>
          <a:p>
            <a:endParaRPr lang="tr-TR" altLang="tr-TR"/>
          </a:p>
        </p:txBody>
      </p:sp>
      <p:sp>
        <p:nvSpPr>
          <p:cNvPr id="4" name="Slayt Numarası Yer Tutucusu 3"/>
          <p:cNvSpPr>
            <a:spLocks noGrp="1"/>
          </p:cNvSpPr>
          <p:nvPr>
            <p:ph type="sldNum" sz="quarter" idx="12"/>
          </p:nvPr>
        </p:nvSpPr>
        <p:spPr/>
        <p:txBody>
          <a:bodyPr/>
          <a:lstStyle>
            <a:lvl1pPr>
              <a:defRPr/>
            </a:lvl1pPr>
          </a:lstStyle>
          <a:p>
            <a:fld id="{84A4737A-84BC-4AAC-884E-D127E00BDDD9}" type="slidenum">
              <a:rPr lang="tr-TR" altLang="tr-TR"/>
              <a:pPr/>
              <a:t>‹#›</a:t>
            </a:fld>
            <a:endParaRPr lang="tr-TR" altLang="tr-TR"/>
          </a:p>
        </p:txBody>
      </p:sp>
    </p:spTree>
    <p:extLst>
      <p:ext uri="{BB962C8B-B14F-4D97-AF65-F5344CB8AC3E}">
        <p14:creationId xmlns:p14="http://schemas.microsoft.com/office/powerpoint/2010/main" val="4120412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ltLang="tr-TR"/>
          </a:p>
        </p:txBody>
      </p:sp>
      <p:sp>
        <p:nvSpPr>
          <p:cNvPr id="6" name="Altbilgi Yer Tutucusu 5"/>
          <p:cNvSpPr>
            <a:spLocks noGrp="1"/>
          </p:cNvSpPr>
          <p:nvPr>
            <p:ph type="ftr" sz="quarter" idx="11"/>
          </p:nvPr>
        </p:nvSpPr>
        <p:spPr/>
        <p:txBody>
          <a:bodyPr/>
          <a:lstStyle>
            <a:lvl1pPr>
              <a:defRPr/>
            </a:lvl1pPr>
          </a:lstStyle>
          <a:p>
            <a:endParaRPr lang="tr-TR" altLang="tr-TR"/>
          </a:p>
        </p:txBody>
      </p:sp>
      <p:sp>
        <p:nvSpPr>
          <p:cNvPr id="7" name="Slayt Numarası Yer Tutucusu 6"/>
          <p:cNvSpPr>
            <a:spLocks noGrp="1"/>
          </p:cNvSpPr>
          <p:nvPr>
            <p:ph type="sldNum" sz="quarter" idx="12"/>
          </p:nvPr>
        </p:nvSpPr>
        <p:spPr/>
        <p:txBody>
          <a:bodyPr/>
          <a:lstStyle>
            <a:lvl1pPr>
              <a:defRPr/>
            </a:lvl1pPr>
          </a:lstStyle>
          <a:p>
            <a:fld id="{C78DE853-F6BC-48A9-8EFD-B0E272CA33EB}" type="slidenum">
              <a:rPr lang="tr-TR" altLang="tr-TR"/>
              <a:pPr/>
              <a:t>‹#›</a:t>
            </a:fld>
            <a:endParaRPr lang="tr-TR" altLang="tr-TR"/>
          </a:p>
        </p:txBody>
      </p:sp>
    </p:spTree>
    <p:extLst>
      <p:ext uri="{BB962C8B-B14F-4D97-AF65-F5344CB8AC3E}">
        <p14:creationId xmlns:p14="http://schemas.microsoft.com/office/powerpoint/2010/main" val="1455182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ltLang="tr-TR"/>
          </a:p>
        </p:txBody>
      </p:sp>
      <p:sp>
        <p:nvSpPr>
          <p:cNvPr id="6" name="Altbilgi Yer Tutucusu 5"/>
          <p:cNvSpPr>
            <a:spLocks noGrp="1"/>
          </p:cNvSpPr>
          <p:nvPr>
            <p:ph type="ftr" sz="quarter" idx="11"/>
          </p:nvPr>
        </p:nvSpPr>
        <p:spPr/>
        <p:txBody>
          <a:bodyPr/>
          <a:lstStyle>
            <a:lvl1pPr>
              <a:defRPr/>
            </a:lvl1pPr>
          </a:lstStyle>
          <a:p>
            <a:endParaRPr lang="tr-TR" altLang="tr-TR"/>
          </a:p>
        </p:txBody>
      </p:sp>
      <p:sp>
        <p:nvSpPr>
          <p:cNvPr id="7" name="Slayt Numarası Yer Tutucusu 6"/>
          <p:cNvSpPr>
            <a:spLocks noGrp="1"/>
          </p:cNvSpPr>
          <p:nvPr>
            <p:ph type="sldNum" sz="quarter" idx="12"/>
          </p:nvPr>
        </p:nvSpPr>
        <p:spPr/>
        <p:txBody>
          <a:bodyPr/>
          <a:lstStyle>
            <a:lvl1pPr>
              <a:defRPr/>
            </a:lvl1pPr>
          </a:lstStyle>
          <a:p>
            <a:fld id="{9D92050C-81D1-45CA-8F4F-54333EBEE318}" type="slidenum">
              <a:rPr lang="tr-TR" altLang="tr-TR"/>
              <a:pPr/>
              <a:t>‹#›</a:t>
            </a:fld>
            <a:endParaRPr lang="tr-TR" altLang="tr-TR"/>
          </a:p>
        </p:txBody>
      </p:sp>
    </p:spTree>
    <p:extLst>
      <p:ext uri="{BB962C8B-B14F-4D97-AF65-F5344CB8AC3E}">
        <p14:creationId xmlns:p14="http://schemas.microsoft.com/office/powerpoint/2010/main" val="2377790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5613" name="Picture 13" descr="scifair_INSID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525" y="-4763"/>
            <a:ext cx="9163050" cy="6867526"/>
          </a:xfrm>
          <a:prstGeom prst="rect">
            <a:avLst/>
          </a:prstGeom>
          <a:noFill/>
          <a:extLst>
            <a:ext uri="{909E8E84-426E-40DD-AFC4-6F175D3DCCD1}">
              <a14:hiddenFill xmlns:a14="http://schemas.microsoft.com/office/drawing/2010/main">
                <a:solidFill>
                  <a:srgbClr val="FFFFFF"/>
                </a:solidFill>
              </a14:hiddenFill>
            </a:ext>
          </a:extLst>
        </p:spPr>
      </p:pic>
      <p:sp>
        <p:nvSpPr>
          <p:cNvPr id="25602" name="Rectangle 2"/>
          <p:cNvSpPr>
            <a:spLocks noGrp="1" noChangeArrowheads="1"/>
          </p:cNvSpPr>
          <p:nvPr>
            <p:ph type="title"/>
          </p:nvPr>
        </p:nvSpPr>
        <p:spPr bwMode="auto">
          <a:xfrm>
            <a:off x="0" y="838200"/>
            <a:ext cx="91440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altLang="tr-TR" smtClean="0"/>
              <a:t>Ana başlık stilini düzenlemek için tıklatın</a:t>
            </a:r>
          </a:p>
        </p:txBody>
      </p:sp>
      <p:sp>
        <p:nvSpPr>
          <p:cNvPr id="25603" name="Rectangle 3"/>
          <p:cNvSpPr>
            <a:spLocks noGrp="1" noChangeArrowheads="1"/>
          </p:cNvSpPr>
          <p:nvPr>
            <p:ph type="body" idx="1"/>
          </p:nvPr>
        </p:nvSpPr>
        <p:spPr bwMode="auto">
          <a:xfrm>
            <a:off x="0" y="2667000"/>
            <a:ext cx="8991600" cy="335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altLang="tr-TR" smtClean="0"/>
              <a:t>Ana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25604" name="Rectangle 4"/>
          <p:cNvSpPr>
            <a:spLocks noGrp="1" noChangeArrowheads="1"/>
          </p:cNvSpPr>
          <p:nvPr>
            <p:ph type="dt" sz="half" idx="2"/>
          </p:nvPr>
        </p:nvSpPr>
        <p:spPr bwMode="auto">
          <a:xfrm>
            <a:off x="66294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vl1pPr>
          </a:lstStyle>
          <a:p>
            <a:endParaRPr lang="tr-TR" altLang="tr-TR"/>
          </a:p>
        </p:txBody>
      </p:sp>
      <p:sp>
        <p:nvSpPr>
          <p:cNvPr id="25605" name="Rectangle 5"/>
          <p:cNvSpPr>
            <a:spLocks noGrp="1" noChangeArrowheads="1"/>
          </p:cNvSpPr>
          <p:nvPr>
            <p:ph type="ftr" sz="quarter" idx="3"/>
          </p:nvPr>
        </p:nvSpPr>
        <p:spPr bwMode="auto">
          <a:xfrm>
            <a:off x="32766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tr-TR" altLang="tr-TR"/>
          </a:p>
        </p:txBody>
      </p:sp>
      <p:sp>
        <p:nvSpPr>
          <p:cNvPr id="25606" name="Rectangle 6"/>
          <p:cNvSpPr>
            <a:spLocks noGrp="1" noChangeArrowheads="1"/>
          </p:cNvSpPr>
          <p:nvPr>
            <p:ph type="sldNum" sz="quarter" idx="4"/>
          </p:nvPr>
        </p:nvSpPr>
        <p:spPr bwMode="auto">
          <a:xfrm>
            <a:off x="1524000" y="6248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fld id="{EBB3C2BD-7441-4E97-A997-2B5947810016}" type="slidenum">
              <a:rPr lang="tr-TR" altLang="tr-TR"/>
              <a:pPr/>
              <a:t>‹#›</a:t>
            </a:fld>
            <a:endParaRPr lang="tr-TR" altLang="tr-TR"/>
          </a:p>
        </p:txBody>
      </p:sp>
      <p:sp>
        <p:nvSpPr>
          <p:cNvPr id="25615" name="Rectangle 15"/>
          <p:cNvSpPr>
            <a:spLocks noChangeArrowheads="1"/>
          </p:cNvSpPr>
          <p:nvPr/>
        </p:nvSpPr>
        <p:spPr bwMode="auto">
          <a:xfrm>
            <a:off x="1114425" y="1609725"/>
            <a:ext cx="6934200" cy="19050"/>
          </a:xfrm>
          <a:prstGeom prst="rect">
            <a:avLst/>
          </a:prstGeom>
          <a:solidFill>
            <a:srgbClr val="808080"/>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Verdana" pitchFamily="34" charset="0"/>
        </a:defRPr>
      </a:lvl2pPr>
      <a:lvl3pPr algn="ctr" rtl="0" eaLnBrk="1" fontAlgn="base" hangingPunct="1">
        <a:spcBef>
          <a:spcPct val="0"/>
        </a:spcBef>
        <a:spcAft>
          <a:spcPct val="0"/>
        </a:spcAft>
        <a:defRPr sz="3600">
          <a:solidFill>
            <a:schemeClr val="tx2"/>
          </a:solidFill>
          <a:latin typeface="Verdana" pitchFamily="34" charset="0"/>
        </a:defRPr>
      </a:lvl3pPr>
      <a:lvl4pPr algn="ctr" rtl="0" eaLnBrk="1" fontAlgn="base" hangingPunct="1">
        <a:spcBef>
          <a:spcPct val="0"/>
        </a:spcBef>
        <a:spcAft>
          <a:spcPct val="0"/>
        </a:spcAft>
        <a:defRPr sz="3600">
          <a:solidFill>
            <a:schemeClr val="tx2"/>
          </a:solidFill>
          <a:latin typeface="Verdana" pitchFamily="34" charset="0"/>
        </a:defRPr>
      </a:lvl4pPr>
      <a:lvl5pPr algn="ctr" rtl="0" eaLnBrk="1" fontAlgn="base" hangingPunct="1">
        <a:spcBef>
          <a:spcPct val="0"/>
        </a:spcBef>
        <a:spcAft>
          <a:spcPct val="0"/>
        </a:spcAft>
        <a:defRPr sz="3600">
          <a:solidFill>
            <a:schemeClr val="tx2"/>
          </a:solidFill>
          <a:latin typeface="Verdana" pitchFamily="34" charset="0"/>
        </a:defRPr>
      </a:lvl5pPr>
      <a:lvl6pPr marL="457200" algn="ctr" rtl="0" eaLnBrk="1" fontAlgn="base" hangingPunct="1">
        <a:spcBef>
          <a:spcPct val="0"/>
        </a:spcBef>
        <a:spcAft>
          <a:spcPct val="0"/>
        </a:spcAft>
        <a:defRPr sz="3600">
          <a:solidFill>
            <a:schemeClr val="tx2"/>
          </a:solidFill>
          <a:latin typeface="Verdana" pitchFamily="34" charset="0"/>
        </a:defRPr>
      </a:lvl6pPr>
      <a:lvl7pPr marL="914400" algn="ctr" rtl="0" eaLnBrk="1" fontAlgn="base" hangingPunct="1">
        <a:spcBef>
          <a:spcPct val="0"/>
        </a:spcBef>
        <a:spcAft>
          <a:spcPct val="0"/>
        </a:spcAft>
        <a:defRPr sz="3600">
          <a:solidFill>
            <a:schemeClr val="tx2"/>
          </a:solidFill>
          <a:latin typeface="Verdana" pitchFamily="34" charset="0"/>
        </a:defRPr>
      </a:lvl7pPr>
      <a:lvl8pPr marL="1371600" algn="ctr" rtl="0" eaLnBrk="1" fontAlgn="base" hangingPunct="1">
        <a:spcBef>
          <a:spcPct val="0"/>
        </a:spcBef>
        <a:spcAft>
          <a:spcPct val="0"/>
        </a:spcAft>
        <a:defRPr sz="3600">
          <a:solidFill>
            <a:schemeClr val="tx2"/>
          </a:solidFill>
          <a:latin typeface="Verdana" pitchFamily="34" charset="0"/>
        </a:defRPr>
      </a:lvl8pPr>
      <a:lvl9pPr marL="1828800" algn="ctr" rtl="0" eaLnBrk="1" fontAlgn="base" hangingPunct="1">
        <a:spcBef>
          <a:spcPct val="0"/>
        </a:spcBef>
        <a:spcAft>
          <a:spcPct val="0"/>
        </a:spcAft>
        <a:defRPr sz="3600">
          <a:solidFill>
            <a:schemeClr val="tx2"/>
          </a:solidFill>
          <a:latin typeface="Verdana" pitchFamily="34" charset="0"/>
        </a:defRPr>
      </a:lvl9pPr>
    </p:titleStyle>
    <p:bodyStyle>
      <a:lvl1pPr marL="342900" indent="-342900" algn="ctr" rtl="0" eaLnBrk="1" fontAlgn="base" hangingPunct="1">
        <a:spcBef>
          <a:spcPct val="20000"/>
        </a:spcBef>
        <a:spcAft>
          <a:spcPct val="0"/>
        </a:spcAft>
        <a:buClr>
          <a:srgbClr val="5F5F5F"/>
        </a:buClr>
        <a:buFont typeface="Wingdings" pitchFamily="2" charset="2"/>
        <a:buChar char="§"/>
        <a:defRPr>
          <a:solidFill>
            <a:schemeClr val="tx2"/>
          </a:solidFill>
          <a:latin typeface="+mn-lt"/>
          <a:ea typeface="+mn-ea"/>
          <a:cs typeface="+mn-cs"/>
        </a:defRPr>
      </a:lvl1pPr>
      <a:lvl2pPr marL="742950" indent="-285750" algn="ctr" rtl="0" eaLnBrk="1" fontAlgn="base" hangingPunct="1">
        <a:spcBef>
          <a:spcPct val="20000"/>
        </a:spcBef>
        <a:spcAft>
          <a:spcPct val="0"/>
        </a:spcAft>
        <a:buClr>
          <a:srgbClr val="5F5F5F"/>
        </a:buClr>
        <a:buFont typeface="Wingdings" pitchFamily="2" charset="2"/>
        <a:buChar char="§"/>
        <a:defRPr sz="1700">
          <a:solidFill>
            <a:schemeClr val="tx2"/>
          </a:solidFill>
          <a:latin typeface="+mn-lt"/>
        </a:defRPr>
      </a:lvl2pPr>
      <a:lvl3pPr marL="1143000" indent="-228600" algn="ctr" rtl="0" eaLnBrk="1" fontAlgn="base" hangingPunct="1">
        <a:spcBef>
          <a:spcPct val="20000"/>
        </a:spcBef>
        <a:spcAft>
          <a:spcPct val="0"/>
        </a:spcAft>
        <a:buClr>
          <a:srgbClr val="5F5F5F"/>
        </a:buClr>
        <a:buFont typeface="Wingdings" pitchFamily="2" charset="2"/>
        <a:buChar char="§"/>
        <a:defRPr sz="1600">
          <a:solidFill>
            <a:schemeClr val="tx2"/>
          </a:solidFill>
          <a:latin typeface="+mn-lt"/>
        </a:defRPr>
      </a:lvl3pPr>
      <a:lvl4pPr marL="1600200" indent="-228600" algn="ctr" rtl="0" eaLnBrk="1" fontAlgn="base" hangingPunct="1">
        <a:spcBef>
          <a:spcPct val="20000"/>
        </a:spcBef>
        <a:spcAft>
          <a:spcPct val="0"/>
        </a:spcAft>
        <a:buClr>
          <a:srgbClr val="5F5F5F"/>
        </a:buClr>
        <a:buFont typeface="Wingdings" pitchFamily="2" charset="2"/>
        <a:buChar char="§"/>
        <a:defRPr sz="1500">
          <a:solidFill>
            <a:schemeClr val="tx2"/>
          </a:solidFill>
          <a:latin typeface="+mn-lt"/>
        </a:defRPr>
      </a:lvl4pPr>
      <a:lvl5pPr marL="2057400" indent="-228600" algn="ctr" rtl="0" eaLnBrk="1" fontAlgn="base" hangingPunct="1">
        <a:spcBef>
          <a:spcPct val="20000"/>
        </a:spcBef>
        <a:spcAft>
          <a:spcPct val="0"/>
        </a:spcAft>
        <a:buClr>
          <a:srgbClr val="5F5F5F"/>
        </a:buClr>
        <a:buFont typeface="Wingdings" pitchFamily="2" charset="2"/>
        <a:buChar char="§"/>
        <a:defRPr sz="1400">
          <a:solidFill>
            <a:schemeClr val="tx2"/>
          </a:solidFill>
          <a:latin typeface="+mn-lt"/>
        </a:defRPr>
      </a:lvl5pPr>
      <a:lvl6pPr marL="2514600" indent="-228600" algn="ctr" rtl="0" eaLnBrk="1" fontAlgn="base" hangingPunct="1">
        <a:spcBef>
          <a:spcPct val="20000"/>
        </a:spcBef>
        <a:spcAft>
          <a:spcPct val="0"/>
        </a:spcAft>
        <a:buClr>
          <a:srgbClr val="5F5F5F"/>
        </a:buClr>
        <a:buFont typeface="Wingdings" pitchFamily="2" charset="2"/>
        <a:buChar char="§"/>
        <a:defRPr sz="1400">
          <a:solidFill>
            <a:schemeClr val="tx2"/>
          </a:solidFill>
          <a:latin typeface="+mn-lt"/>
        </a:defRPr>
      </a:lvl6pPr>
      <a:lvl7pPr marL="2971800" indent="-228600" algn="ctr" rtl="0" eaLnBrk="1" fontAlgn="base" hangingPunct="1">
        <a:spcBef>
          <a:spcPct val="20000"/>
        </a:spcBef>
        <a:spcAft>
          <a:spcPct val="0"/>
        </a:spcAft>
        <a:buClr>
          <a:srgbClr val="5F5F5F"/>
        </a:buClr>
        <a:buFont typeface="Wingdings" pitchFamily="2" charset="2"/>
        <a:buChar char="§"/>
        <a:defRPr sz="1400">
          <a:solidFill>
            <a:schemeClr val="tx2"/>
          </a:solidFill>
          <a:latin typeface="+mn-lt"/>
        </a:defRPr>
      </a:lvl7pPr>
      <a:lvl8pPr marL="3429000" indent="-228600" algn="ctr" rtl="0" eaLnBrk="1" fontAlgn="base" hangingPunct="1">
        <a:spcBef>
          <a:spcPct val="20000"/>
        </a:spcBef>
        <a:spcAft>
          <a:spcPct val="0"/>
        </a:spcAft>
        <a:buClr>
          <a:srgbClr val="5F5F5F"/>
        </a:buClr>
        <a:buFont typeface="Wingdings" pitchFamily="2" charset="2"/>
        <a:buChar char="§"/>
        <a:defRPr sz="1400">
          <a:solidFill>
            <a:schemeClr val="tx2"/>
          </a:solidFill>
          <a:latin typeface="+mn-lt"/>
        </a:defRPr>
      </a:lvl8pPr>
      <a:lvl9pPr marL="3886200" indent="-228600" algn="ctr" rtl="0" eaLnBrk="1" fontAlgn="base" hangingPunct="1">
        <a:spcBef>
          <a:spcPct val="20000"/>
        </a:spcBef>
        <a:spcAft>
          <a:spcPct val="0"/>
        </a:spcAft>
        <a:buClr>
          <a:srgbClr val="5F5F5F"/>
        </a:buClr>
        <a:buFont typeface="Wingdings" pitchFamily="2" charset="2"/>
        <a:buChar char="§"/>
        <a:defRPr sz="1400">
          <a:solidFill>
            <a:schemeClr val="tx2"/>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0" name="Rectangle 4"/>
          <p:cNvSpPr>
            <a:spLocks noGrp="1" noChangeArrowheads="1"/>
          </p:cNvSpPr>
          <p:nvPr>
            <p:ph type="ctrTitle"/>
          </p:nvPr>
        </p:nvSpPr>
        <p:spPr>
          <a:xfrm>
            <a:off x="0" y="838200"/>
            <a:ext cx="7924800" cy="1752600"/>
          </a:xfrm>
        </p:spPr>
        <p:txBody>
          <a:bodyPr/>
          <a:lstStyle/>
          <a:p>
            <a:r>
              <a:rPr lang="tr-TR" altLang="tr-TR"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PEDİATRİK ODYOLOJİ</a:t>
            </a:r>
            <a:endParaRPr lang="tr-TR" altLang="tr-TR"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4101" name="Rectangle 5"/>
          <p:cNvSpPr>
            <a:spLocks noGrp="1" noChangeArrowheads="1"/>
          </p:cNvSpPr>
          <p:nvPr>
            <p:ph type="subTitle" idx="1"/>
          </p:nvPr>
        </p:nvSpPr>
        <p:spPr>
          <a:xfrm>
            <a:off x="539552" y="3501008"/>
            <a:ext cx="7629128" cy="1296144"/>
          </a:xfrm>
        </p:spPr>
        <p:txBody>
          <a:bodyPr/>
          <a:lstStyle/>
          <a:p>
            <a:r>
              <a:rPr lang="tr-TR" altLang="tr-TR" sz="3600" b="1" dirty="0" smtClean="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rPr>
              <a:t>Yrd.  Doçent Doktor Kemal </a:t>
            </a:r>
            <a:r>
              <a:rPr lang="tr-TR" altLang="tr-TR" sz="3600" b="1" dirty="0" err="1" smtClean="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rPr>
              <a:t>Tuskan</a:t>
            </a:r>
            <a:endParaRPr lang="tr-TR" altLang="tr-TR" sz="3600" b="1" dirty="0" smtClean="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endParaRP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4100"/>
                                        </p:tgtEl>
                                        <p:attrNameLst>
                                          <p:attrName>style.visibility</p:attrName>
                                        </p:attrNameLst>
                                      </p:cBhvr>
                                      <p:to>
                                        <p:strVal val="visible"/>
                                      </p:to>
                                    </p:set>
                                    <p:anim calcmode="lin" valueType="num">
                                      <p:cBhvr additive="base">
                                        <p:cTn id="7" dur="500" fill="hold"/>
                                        <p:tgtEl>
                                          <p:spTgt spid="4100"/>
                                        </p:tgtEl>
                                        <p:attrNameLst>
                                          <p:attrName>ppt_x</p:attrName>
                                        </p:attrNameLst>
                                      </p:cBhvr>
                                      <p:tavLst>
                                        <p:tav tm="0">
                                          <p:val>
                                            <p:strVal val="#ppt_x"/>
                                          </p:val>
                                        </p:tav>
                                        <p:tav tm="100000">
                                          <p:val>
                                            <p:strVal val="#ppt_x"/>
                                          </p:val>
                                        </p:tav>
                                      </p:tavLst>
                                    </p:anim>
                                    <p:anim calcmode="lin" valueType="num">
                                      <p:cBhvr additive="base">
                                        <p:cTn id="8" dur="500" fill="hold"/>
                                        <p:tgtEl>
                                          <p:spTgt spid="4100"/>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9" presetClass="entr" presetSubtype="0" fill="hold" grpId="0" nodeType="afterEffect">
                                  <p:stCondLst>
                                    <p:cond delay="0"/>
                                  </p:stCondLst>
                                  <p:childTnLst>
                                    <p:set>
                                      <p:cBhvr>
                                        <p:cTn id="11" dur="1" fill="hold">
                                          <p:stCondLst>
                                            <p:cond delay="0"/>
                                          </p:stCondLst>
                                        </p:cTn>
                                        <p:tgtEl>
                                          <p:spTgt spid="4101"/>
                                        </p:tgtEl>
                                        <p:attrNameLst>
                                          <p:attrName>style.visibility</p:attrName>
                                        </p:attrNameLst>
                                      </p:cBhvr>
                                      <p:to>
                                        <p:strVal val="visible"/>
                                      </p:to>
                                    </p:set>
                                    <p:animEffect transition="in" filter="dissolve">
                                      <p:cBhvr>
                                        <p:cTn id="12" dur="500"/>
                                        <p:tgtEl>
                                          <p:spTgt spid="4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autoUpdateAnimBg="0"/>
      <p:bldP spid="4101"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25898"/>
            <a:ext cx="8568952" cy="4827438"/>
          </a:xfrm>
        </p:spPr>
        <p:txBody>
          <a:bodyPr/>
          <a:lstStyle/>
          <a:p>
            <a:pPr>
              <a:buNone/>
            </a:pPr>
            <a:r>
              <a:rPr lang="tr-TR" altLang="tr-TR" sz="2400" dirty="0" smtClean="0">
                <a:solidFill>
                  <a:srgbClr val="7030A0"/>
                </a:solidFill>
              </a:rPr>
              <a:t>	</a:t>
            </a:r>
            <a:r>
              <a:rPr lang="tr-TR" altLang="tr-TR" sz="4000" dirty="0" smtClean="0">
                <a:solidFill>
                  <a:srgbClr val="C00000"/>
                </a:solidFill>
              </a:rPr>
              <a:t>Uyaran Hızı Ve İşitsel Patolojiler</a:t>
            </a:r>
          </a:p>
          <a:p>
            <a:pPr>
              <a:buNone/>
            </a:pPr>
            <a:r>
              <a:rPr lang="tr-TR" altLang="tr-TR" sz="3200" b="1" dirty="0" smtClean="0">
                <a:solidFill>
                  <a:srgbClr val="7030A0"/>
                </a:solidFill>
              </a:rPr>
              <a:t>Eşik değer nasıl oluşur? </a:t>
            </a:r>
          </a:p>
          <a:p>
            <a:pPr>
              <a:buNone/>
            </a:pPr>
            <a:r>
              <a:rPr lang="tr-TR" altLang="tr-TR" sz="2800" b="1" dirty="0" smtClean="0">
                <a:solidFill>
                  <a:srgbClr val="FF0000"/>
                </a:solidFill>
              </a:rPr>
              <a:t>Eşik değer, bir nöronun </a:t>
            </a:r>
            <a:r>
              <a:rPr lang="tr-TR" altLang="tr-TR" sz="2800" b="1" dirty="0" err="1" smtClean="0">
                <a:solidFill>
                  <a:srgbClr val="FF0000"/>
                </a:solidFill>
              </a:rPr>
              <a:t>uyarılabilirlik</a:t>
            </a:r>
            <a:r>
              <a:rPr lang="tr-TR" altLang="tr-TR" sz="2800" b="1" dirty="0" smtClean="0">
                <a:solidFill>
                  <a:srgbClr val="FF0000"/>
                </a:solidFill>
              </a:rPr>
              <a:t> düzeyi altında uyarılması durumunda uyarana cevap vermemesi nedeniyle oluşan bir durumdur. </a:t>
            </a:r>
          </a:p>
          <a:p>
            <a:pPr algn="l">
              <a:buNone/>
            </a:pPr>
            <a:r>
              <a:rPr lang="tr-TR" altLang="tr-TR" sz="2800" b="1" dirty="0" smtClean="0">
                <a:solidFill>
                  <a:srgbClr val="FF0000"/>
                </a:solidFill>
              </a:rPr>
              <a:t>*  </a:t>
            </a:r>
            <a:r>
              <a:rPr lang="tr-TR" altLang="tr-TR" sz="2400" b="1" dirty="0" smtClean="0">
                <a:solidFill>
                  <a:srgbClr val="5F5F5F"/>
                </a:solidFill>
              </a:rPr>
              <a:t>Nöronlar hep ya da hiç kuralına göre çalışırlar. Eğer gelen uyaran o nöronu uyarabilecek düzeyin altında ise nöron bu uyarana hiç tepki vermez. Yani uyaran eşik altında kalmış olur. Eşik değeri ise pek çok durumdan etkilenen bir olaydır.</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092107126"/>
      </p:ext>
    </p:extLst>
  </p:cSld>
  <p:clrMapOvr>
    <a:masterClrMapping/>
  </p:clrMapOvr>
  <p:transition>
    <p:check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25898"/>
            <a:ext cx="8568952" cy="4827438"/>
          </a:xfrm>
        </p:spPr>
        <p:txBody>
          <a:bodyPr/>
          <a:lstStyle/>
          <a:p>
            <a:pPr>
              <a:buNone/>
            </a:pPr>
            <a:r>
              <a:rPr lang="tr-TR" altLang="tr-TR" sz="2400" dirty="0" smtClean="0">
                <a:solidFill>
                  <a:srgbClr val="7030A0"/>
                </a:solidFill>
              </a:rPr>
              <a:t>	</a:t>
            </a:r>
            <a:r>
              <a:rPr lang="tr-TR" altLang="tr-TR" sz="4000" dirty="0" smtClean="0">
                <a:solidFill>
                  <a:srgbClr val="C00000"/>
                </a:solidFill>
              </a:rPr>
              <a:t>Uyaran Hızı Ve İşitsel Patolojiler</a:t>
            </a:r>
          </a:p>
          <a:p>
            <a:pPr algn="l"/>
            <a:r>
              <a:rPr lang="tr-TR" altLang="tr-TR" sz="2800" b="1" dirty="0" smtClean="0">
                <a:solidFill>
                  <a:srgbClr val="5F5F5F"/>
                </a:solidFill>
              </a:rPr>
              <a:t>Uyaran hızını arttırmak klinikte bize bazı patolojilerin tespit edilmesi için olanak sağlamaktadır.</a:t>
            </a:r>
          </a:p>
          <a:p>
            <a:pPr algn="l"/>
            <a:r>
              <a:rPr lang="tr-TR" altLang="tr-TR" sz="2800" b="1" dirty="0" smtClean="0">
                <a:solidFill>
                  <a:srgbClr val="5F5F5F"/>
                </a:solidFill>
              </a:rPr>
              <a:t>Sinir sistemi fonksiyonel kapasitesi üstünde baskı altında kalırsa cevabında değişimler oluşur.</a:t>
            </a:r>
          </a:p>
          <a:p>
            <a:pPr algn="l"/>
            <a:r>
              <a:rPr lang="tr-TR" altLang="tr-TR" sz="2800" b="1" dirty="0" smtClean="0">
                <a:solidFill>
                  <a:srgbClr val="5F5F5F"/>
                </a:solidFill>
              </a:rPr>
              <a:t>Sinir sisteminde hızlı uyaranlara karşı ya </a:t>
            </a:r>
            <a:r>
              <a:rPr lang="tr-TR" altLang="tr-TR" sz="2800" b="1" dirty="0" err="1" smtClean="0">
                <a:solidFill>
                  <a:srgbClr val="5F5F5F"/>
                </a:solidFill>
              </a:rPr>
              <a:t>latanslarda</a:t>
            </a:r>
            <a:r>
              <a:rPr lang="tr-TR" altLang="tr-TR" sz="2800" b="1" dirty="0" smtClean="0">
                <a:solidFill>
                  <a:srgbClr val="5F5F5F"/>
                </a:solidFill>
              </a:rPr>
              <a:t> kayma ya da bir sonraki dalganın kaybolması görülür.</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025836039"/>
      </p:ext>
    </p:extLst>
  </p:cSld>
  <p:clrMapOvr>
    <a:masterClrMapping/>
  </p:clrMapOvr>
  <p:transition>
    <p:check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25898"/>
            <a:ext cx="8568952" cy="4827438"/>
          </a:xfrm>
        </p:spPr>
        <p:txBody>
          <a:bodyPr/>
          <a:lstStyle/>
          <a:p>
            <a:pPr>
              <a:buNone/>
            </a:pPr>
            <a:r>
              <a:rPr lang="tr-TR" altLang="tr-TR" sz="2400" dirty="0" smtClean="0">
                <a:solidFill>
                  <a:srgbClr val="7030A0"/>
                </a:solidFill>
              </a:rPr>
              <a:t>	</a:t>
            </a:r>
            <a:r>
              <a:rPr lang="tr-TR" altLang="tr-TR" sz="4000" dirty="0" smtClean="0">
                <a:solidFill>
                  <a:srgbClr val="C00000"/>
                </a:solidFill>
              </a:rPr>
              <a:t>Uyaran Hızı Ve İşitsel Patolojiler</a:t>
            </a:r>
            <a:endParaRPr lang="tr-TR" altLang="tr-TR" sz="3600" dirty="0" smtClean="0">
              <a:solidFill>
                <a:srgbClr val="C00000"/>
              </a:solidFill>
            </a:endParaRPr>
          </a:p>
          <a:p>
            <a:pPr algn="l"/>
            <a:r>
              <a:rPr lang="tr-TR" altLang="tr-TR" sz="2800" b="1" dirty="0" smtClean="0">
                <a:solidFill>
                  <a:srgbClr val="5F5F5F"/>
                </a:solidFill>
              </a:rPr>
              <a:t>Hızlı uyaranlar ile tespit edilebilen patolojiler</a:t>
            </a:r>
          </a:p>
          <a:p>
            <a:pPr lvl="1" algn="l"/>
            <a:r>
              <a:rPr lang="tr-TR" altLang="tr-TR" sz="2700" b="1" dirty="0" smtClean="0">
                <a:solidFill>
                  <a:srgbClr val="5F5F5F"/>
                </a:solidFill>
              </a:rPr>
              <a:t>Sekizinci sinir tümörleri</a:t>
            </a:r>
          </a:p>
          <a:p>
            <a:pPr lvl="1" algn="l"/>
            <a:r>
              <a:rPr lang="tr-TR" altLang="tr-TR" sz="2700" b="1" dirty="0" smtClean="0">
                <a:solidFill>
                  <a:srgbClr val="5F5F5F"/>
                </a:solidFill>
              </a:rPr>
              <a:t>Beyindeki dördüncü </a:t>
            </a:r>
            <a:r>
              <a:rPr lang="tr-TR" altLang="tr-TR" sz="2700" b="1" dirty="0" err="1" smtClean="0">
                <a:solidFill>
                  <a:srgbClr val="5F5F5F"/>
                </a:solidFill>
              </a:rPr>
              <a:t>ventrikülün</a:t>
            </a:r>
            <a:r>
              <a:rPr lang="tr-TR" altLang="tr-TR" sz="2700" b="1" dirty="0" smtClean="0">
                <a:solidFill>
                  <a:srgbClr val="5F5F5F"/>
                </a:solidFill>
              </a:rPr>
              <a:t> </a:t>
            </a:r>
            <a:r>
              <a:rPr lang="tr-TR" altLang="tr-TR" sz="2700" b="1" dirty="0" err="1" smtClean="0">
                <a:solidFill>
                  <a:srgbClr val="5F5F5F"/>
                </a:solidFill>
              </a:rPr>
              <a:t>epidermoid</a:t>
            </a:r>
            <a:r>
              <a:rPr lang="tr-TR" altLang="tr-TR" sz="2700" b="1" dirty="0" smtClean="0">
                <a:solidFill>
                  <a:srgbClr val="5F5F5F"/>
                </a:solidFill>
              </a:rPr>
              <a:t> tümörü</a:t>
            </a:r>
          </a:p>
          <a:p>
            <a:pPr lvl="1" algn="l"/>
            <a:r>
              <a:rPr lang="tr-TR" altLang="tr-TR" sz="2700" b="1" dirty="0" smtClean="0">
                <a:solidFill>
                  <a:srgbClr val="5F5F5F"/>
                </a:solidFill>
              </a:rPr>
              <a:t>Kafa travması ve </a:t>
            </a:r>
            <a:r>
              <a:rPr lang="tr-TR" altLang="tr-TR" sz="2700" b="1" dirty="0" err="1" smtClean="0">
                <a:solidFill>
                  <a:srgbClr val="5F5F5F"/>
                </a:solidFill>
              </a:rPr>
              <a:t>hipoksi</a:t>
            </a:r>
            <a:endParaRPr lang="tr-TR" altLang="tr-TR" sz="2700" b="1" dirty="0" smtClean="0">
              <a:solidFill>
                <a:srgbClr val="5F5F5F"/>
              </a:solidFill>
            </a:endParaRPr>
          </a:p>
          <a:p>
            <a:pPr lvl="1" algn="l"/>
            <a:r>
              <a:rPr lang="tr-TR" altLang="tr-TR" sz="2700" b="1" dirty="0" err="1" smtClean="0">
                <a:solidFill>
                  <a:srgbClr val="5F5F5F"/>
                </a:solidFill>
              </a:rPr>
              <a:t>Multiple</a:t>
            </a:r>
            <a:r>
              <a:rPr lang="tr-TR" altLang="tr-TR" sz="2700" b="1" dirty="0" smtClean="0">
                <a:solidFill>
                  <a:srgbClr val="5F5F5F"/>
                </a:solidFill>
              </a:rPr>
              <a:t> Skleroz</a:t>
            </a:r>
          </a:p>
          <a:p>
            <a:pPr lvl="1" algn="l"/>
            <a:r>
              <a:rPr lang="tr-TR" altLang="tr-TR" sz="2700" b="1" dirty="0" err="1" smtClean="0">
                <a:solidFill>
                  <a:srgbClr val="5F5F5F"/>
                </a:solidFill>
              </a:rPr>
              <a:t>Koklear</a:t>
            </a:r>
            <a:r>
              <a:rPr lang="tr-TR" altLang="tr-TR" sz="2700" b="1" dirty="0" smtClean="0">
                <a:solidFill>
                  <a:srgbClr val="5F5F5F"/>
                </a:solidFill>
              </a:rPr>
              <a:t> Bozukluklar</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877873005"/>
      </p:ext>
    </p:extLst>
  </p:cSld>
  <p:clrMapOvr>
    <a:masterClrMapping/>
  </p:clrMapOvr>
  <p:transition>
    <p:check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25898"/>
            <a:ext cx="8568952" cy="4827438"/>
          </a:xfrm>
        </p:spPr>
        <p:txBody>
          <a:bodyPr/>
          <a:lstStyle/>
          <a:p>
            <a:pPr>
              <a:buNone/>
            </a:pPr>
            <a:r>
              <a:rPr lang="tr-TR" altLang="tr-TR" sz="2400" dirty="0" smtClean="0">
                <a:solidFill>
                  <a:srgbClr val="7030A0"/>
                </a:solidFill>
              </a:rPr>
              <a:t>	</a:t>
            </a:r>
            <a:r>
              <a:rPr lang="tr-TR" altLang="tr-TR" sz="4000" dirty="0" err="1" smtClean="0">
                <a:solidFill>
                  <a:srgbClr val="C00000"/>
                </a:solidFill>
              </a:rPr>
              <a:t>Pencereleme</a:t>
            </a:r>
            <a:endParaRPr lang="tr-TR" altLang="tr-TR" sz="4000" dirty="0" smtClean="0">
              <a:solidFill>
                <a:srgbClr val="C00000"/>
              </a:solidFill>
            </a:endParaRPr>
          </a:p>
          <a:p>
            <a:pPr>
              <a:buNone/>
            </a:pPr>
            <a:endParaRPr lang="tr-TR" altLang="tr-TR" sz="3600" dirty="0" smtClean="0">
              <a:solidFill>
                <a:srgbClr val="C00000"/>
              </a:solidFill>
            </a:endParaRPr>
          </a:p>
          <a:p>
            <a:pPr algn="l"/>
            <a:r>
              <a:rPr lang="tr-TR" altLang="tr-TR" sz="2800" b="1" dirty="0" smtClean="0">
                <a:solidFill>
                  <a:srgbClr val="5F5F5F"/>
                </a:solidFill>
              </a:rPr>
              <a:t>Verilerin alındığı aralığa pencere denilmektedir.</a:t>
            </a:r>
          </a:p>
          <a:p>
            <a:pPr algn="l"/>
            <a:r>
              <a:rPr lang="tr-TR" altLang="tr-TR" sz="2800" b="1" dirty="0" err="1" smtClean="0">
                <a:solidFill>
                  <a:srgbClr val="5F5F5F"/>
                </a:solidFill>
              </a:rPr>
              <a:t>Pencereleme</a:t>
            </a:r>
            <a:r>
              <a:rPr lang="tr-TR" altLang="tr-TR" sz="2800" b="1" dirty="0" smtClean="0">
                <a:solidFill>
                  <a:srgbClr val="5F5F5F"/>
                </a:solidFill>
              </a:rPr>
              <a:t> ile </a:t>
            </a:r>
            <a:r>
              <a:rPr lang="tr-TR" altLang="tr-TR" sz="2800" b="1" u="sng" dirty="0" smtClean="0">
                <a:solidFill>
                  <a:srgbClr val="5F5F5F"/>
                </a:solidFill>
              </a:rPr>
              <a:t>belirli </a:t>
            </a:r>
            <a:r>
              <a:rPr lang="tr-TR" altLang="tr-TR" sz="2800" b="1" dirty="0" err="1" smtClean="0">
                <a:solidFill>
                  <a:srgbClr val="00B050"/>
                </a:solidFill>
              </a:rPr>
              <a:t>amplitüd</a:t>
            </a:r>
            <a:r>
              <a:rPr lang="tr-TR" altLang="tr-TR" sz="2800" b="1" dirty="0" smtClean="0">
                <a:solidFill>
                  <a:srgbClr val="00B050"/>
                </a:solidFill>
              </a:rPr>
              <a:t> ve zaman aralığındaki</a:t>
            </a:r>
            <a:r>
              <a:rPr lang="tr-TR" altLang="tr-TR" sz="2800" b="1" dirty="0" smtClean="0">
                <a:solidFill>
                  <a:srgbClr val="5F5F5F"/>
                </a:solidFill>
              </a:rPr>
              <a:t> cevaplar kayıt altına alınmaktadır.</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456654520"/>
      </p:ext>
    </p:extLst>
  </p:cSld>
  <p:clrMapOvr>
    <a:masterClrMapping/>
  </p:clrMapOvr>
  <p:transition>
    <p:check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25898"/>
            <a:ext cx="8568952" cy="4827438"/>
          </a:xfrm>
        </p:spPr>
        <p:txBody>
          <a:bodyPr/>
          <a:lstStyle/>
          <a:p>
            <a:pPr>
              <a:buNone/>
            </a:pPr>
            <a:r>
              <a:rPr lang="tr-TR" altLang="tr-TR" sz="2400" dirty="0" smtClean="0">
                <a:solidFill>
                  <a:srgbClr val="7030A0"/>
                </a:solidFill>
              </a:rPr>
              <a:t>	</a:t>
            </a:r>
            <a:r>
              <a:rPr lang="tr-TR" altLang="tr-TR" sz="4000" dirty="0" err="1" smtClean="0">
                <a:solidFill>
                  <a:srgbClr val="C00000"/>
                </a:solidFill>
              </a:rPr>
              <a:t>Pencereleme</a:t>
            </a:r>
            <a:endParaRPr lang="tr-TR" altLang="tr-TR" sz="4000" dirty="0" smtClean="0">
              <a:solidFill>
                <a:srgbClr val="C00000"/>
              </a:solidFill>
            </a:endParaRPr>
          </a:p>
          <a:p>
            <a:pPr algn="l"/>
            <a:r>
              <a:rPr lang="tr-TR" altLang="tr-TR" sz="2800" b="1" dirty="0" err="1" smtClean="0">
                <a:solidFill>
                  <a:srgbClr val="5F5F5F"/>
                </a:solidFill>
              </a:rPr>
              <a:t>Pencereleme</a:t>
            </a:r>
            <a:r>
              <a:rPr lang="tr-TR" altLang="tr-TR" sz="2800" b="1" dirty="0" smtClean="0">
                <a:solidFill>
                  <a:srgbClr val="5F5F5F"/>
                </a:solidFill>
              </a:rPr>
              <a:t> için çeşitli </a:t>
            </a:r>
            <a:r>
              <a:rPr lang="tr-TR" altLang="tr-TR" sz="2800" b="1" dirty="0" smtClean="0">
                <a:solidFill>
                  <a:srgbClr val="00B050"/>
                </a:solidFill>
              </a:rPr>
              <a:t>fonksiyonlar </a:t>
            </a:r>
            <a:r>
              <a:rPr lang="tr-TR" altLang="tr-TR" sz="2800" b="1" dirty="0" smtClean="0">
                <a:solidFill>
                  <a:srgbClr val="5F5F5F"/>
                </a:solidFill>
              </a:rPr>
              <a:t>kullanılmaktadır. Her bir fonksiyon belirli bir alanı tarayan pencere anlamına gelmektedir. </a:t>
            </a:r>
          </a:p>
          <a:p>
            <a:pPr algn="l"/>
            <a:r>
              <a:rPr lang="tr-TR" altLang="tr-TR" sz="2800" b="1" dirty="0" smtClean="0">
                <a:solidFill>
                  <a:srgbClr val="5F5F5F"/>
                </a:solidFill>
              </a:rPr>
              <a:t>Bu fonksiyonları büyükten küçüğe sıralamak gerekirse;</a:t>
            </a:r>
          </a:p>
          <a:p>
            <a:pPr lvl="1" algn="l"/>
            <a:r>
              <a:rPr lang="tr-TR" altLang="tr-TR" sz="2700" b="1" dirty="0" smtClean="0">
                <a:solidFill>
                  <a:srgbClr val="00B050"/>
                </a:solidFill>
              </a:rPr>
              <a:t>TRI 10 </a:t>
            </a:r>
            <a:r>
              <a:rPr lang="tr-TR" altLang="tr-TR" sz="2700" b="1" dirty="0" smtClean="0">
                <a:solidFill>
                  <a:srgbClr val="5F5F5F"/>
                </a:solidFill>
              </a:rPr>
              <a:t>Fonksiyonu</a:t>
            </a:r>
          </a:p>
          <a:p>
            <a:pPr lvl="1" algn="l"/>
            <a:r>
              <a:rPr lang="tr-TR" altLang="tr-TR" sz="2700" b="1" dirty="0" smtClean="0">
                <a:solidFill>
                  <a:srgbClr val="00B050"/>
                </a:solidFill>
              </a:rPr>
              <a:t>W 25 </a:t>
            </a:r>
            <a:r>
              <a:rPr lang="tr-TR" altLang="tr-TR" sz="2700" b="1" dirty="0" smtClean="0">
                <a:solidFill>
                  <a:srgbClr val="5F5F5F"/>
                </a:solidFill>
              </a:rPr>
              <a:t>Fonksiyonu</a:t>
            </a:r>
          </a:p>
          <a:p>
            <a:pPr lvl="1" algn="l"/>
            <a:r>
              <a:rPr lang="tr-TR" altLang="tr-TR" sz="2700" b="1" dirty="0" smtClean="0">
                <a:solidFill>
                  <a:srgbClr val="00B050"/>
                </a:solidFill>
              </a:rPr>
              <a:t>W 50 </a:t>
            </a:r>
            <a:r>
              <a:rPr lang="tr-TR" altLang="tr-TR" sz="2700" b="1" dirty="0" smtClean="0">
                <a:solidFill>
                  <a:srgbClr val="5F5F5F"/>
                </a:solidFill>
              </a:rPr>
              <a:t>Fonksiyonu</a:t>
            </a:r>
          </a:p>
          <a:p>
            <a:pPr algn="l"/>
            <a:endParaRPr lang="tr-TR" altLang="tr-TR" sz="2800" b="1" dirty="0" smtClean="0">
              <a:solidFill>
                <a:srgbClr val="5F5F5F"/>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862109481"/>
      </p:ext>
    </p:extLst>
  </p:cSld>
  <p:clrMapOvr>
    <a:masterClrMapping/>
  </p:clrMapOvr>
  <p:transition>
    <p:check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25898"/>
            <a:ext cx="8568952" cy="4827438"/>
          </a:xfrm>
        </p:spPr>
        <p:txBody>
          <a:bodyPr/>
          <a:lstStyle/>
          <a:p>
            <a:pPr>
              <a:buNone/>
            </a:pPr>
            <a:r>
              <a:rPr lang="tr-TR" altLang="tr-TR" sz="2400" dirty="0" smtClean="0">
                <a:solidFill>
                  <a:srgbClr val="7030A0"/>
                </a:solidFill>
              </a:rPr>
              <a:t>	</a:t>
            </a:r>
            <a:r>
              <a:rPr lang="tr-TR" altLang="tr-TR" sz="4000" dirty="0" err="1" smtClean="0">
                <a:solidFill>
                  <a:srgbClr val="C00000"/>
                </a:solidFill>
              </a:rPr>
              <a:t>Pencereleme</a:t>
            </a:r>
            <a:endParaRPr lang="tr-TR" altLang="tr-TR" sz="4000" dirty="0" smtClean="0">
              <a:solidFill>
                <a:srgbClr val="C00000"/>
              </a:solidFill>
            </a:endParaRPr>
          </a:p>
          <a:p>
            <a:pPr algn="l"/>
            <a:r>
              <a:rPr lang="tr-TR" altLang="tr-TR" sz="2800" b="1" dirty="0" smtClean="0">
                <a:solidFill>
                  <a:srgbClr val="5F5F5F"/>
                </a:solidFill>
              </a:rPr>
              <a:t>Çeşitli </a:t>
            </a:r>
            <a:r>
              <a:rPr lang="tr-TR" altLang="tr-TR" sz="2800" b="1" dirty="0" err="1" smtClean="0">
                <a:solidFill>
                  <a:srgbClr val="5F5F5F"/>
                </a:solidFill>
              </a:rPr>
              <a:t>pencereleme</a:t>
            </a:r>
            <a:r>
              <a:rPr lang="tr-TR" altLang="tr-TR" sz="2800" b="1" dirty="0" smtClean="0">
                <a:solidFill>
                  <a:srgbClr val="5F5F5F"/>
                </a:solidFill>
              </a:rPr>
              <a:t> metotları bulunmaktadır. </a:t>
            </a:r>
          </a:p>
          <a:p>
            <a:pPr algn="l"/>
            <a:r>
              <a:rPr lang="tr-TR" altLang="tr-TR" sz="2800" b="1" dirty="0" smtClean="0">
                <a:solidFill>
                  <a:srgbClr val="5F5F5F"/>
                </a:solidFill>
              </a:rPr>
              <a:t>Her bir </a:t>
            </a:r>
            <a:r>
              <a:rPr lang="tr-TR" altLang="tr-TR" sz="2800" b="1" dirty="0" err="1" smtClean="0">
                <a:solidFill>
                  <a:srgbClr val="5F5F5F"/>
                </a:solidFill>
              </a:rPr>
              <a:t>metod</a:t>
            </a:r>
            <a:r>
              <a:rPr lang="tr-TR" altLang="tr-TR" sz="2800" b="1" dirty="0" smtClean="0">
                <a:solidFill>
                  <a:srgbClr val="5F5F5F"/>
                </a:solidFill>
              </a:rPr>
              <a:t> farklı kombinasyonları temsil etmektedir. </a:t>
            </a:r>
          </a:p>
          <a:p>
            <a:pPr algn="l"/>
            <a:r>
              <a:rPr lang="tr-TR" altLang="tr-TR" sz="2800" b="1" dirty="0" smtClean="0">
                <a:solidFill>
                  <a:srgbClr val="5F5F5F"/>
                </a:solidFill>
              </a:rPr>
              <a:t>Bu </a:t>
            </a:r>
            <a:r>
              <a:rPr lang="tr-TR" altLang="tr-TR" sz="2800" b="1" dirty="0" err="1" smtClean="0">
                <a:solidFill>
                  <a:srgbClr val="5F5F5F"/>
                </a:solidFill>
              </a:rPr>
              <a:t>pencereleme</a:t>
            </a:r>
            <a:r>
              <a:rPr lang="tr-TR" altLang="tr-TR" sz="2800" b="1" dirty="0" smtClean="0">
                <a:solidFill>
                  <a:srgbClr val="5F5F5F"/>
                </a:solidFill>
              </a:rPr>
              <a:t> </a:t>
            </a:r>
            <a:r>
              <a:rPr lang="tr-TR" altLang="tr-TR" sz="2800" b="1" dirty="0" err="1" smtClean="0">
                <a:solidFill>
                  <a:srgbClr val="5F5F5F"/>
                </a:solidFill>
              </a:rPr>
              <a:t>metodları</a:t>
            </a:r>
            <a:r>
              <a:rPr lang="tr-TR" altLang="tr-TR" sz="2800" b="1" dirty="0" smtClean="0">
                <a:solidFill>
                  <a:srgbClr val="5F5F5F"/>
                </a:solidFill>
              </a:rPr>
              <a:t> şunlardır;</a:t>
            </a:r>
          </a:p>
          <a:p>
            <a:pPr lvl="1" algn="l"/>
            <a:r>
              <a:rPr lang="tr-TR" altLang="tr-TR" sz="2400" b="1" dirty="0" err="1" smtClean="0">
                <a:solidFill>
                  <a:srgbClr val="00B050"/>
                </a:solidFill>
              </a:rPr>
              <a:t>Blackmann</a:t>
            </a:r>
            <a:r>
              <a:rPr lang="tr-TR" altLang="tr-TR" sz="2400" b="1" dirty="0" smtClean="0">
                <a:solidFill>
                  <a:srgbClr val="00B050"/>
                </a:solidFill>
              </a:rPr>
              <a:t> Harris</a:t>
            </a:r>
          </a:p>
          <a:p>
            <a:pPr lvl="1" algn="l"/>
            <a:r>
              <a:rPr lang="tr-TR" altLang="tr-TR" sz="2400" b="1" dirty="0" err="1" smtClean="0">
                <a:solidFill>
                  <a:srgbClr val="00B050"/>
                </a:solidFill>
              </a:rPr>
              <a:t>Blackmann</a:t>
            </a:r>
            <a:endParaRPr lang="tr-TR" altLang="tr-TR" sz="2400" b="1" dirty="0" smtClean="0">
              <a:solidFill>
                <a:srgbClr val="00B050"/>
              </a:solidFill>
            </a:endParaRPr>
          </a:p>
          <a:p>
            <a:pPr lvl="1" algn="l"/>
            <a:r>
              <a:rPr lang="tr-TR" altLang="tr-TR" sz="2400" b="1" dirty="0" err="1" smtClean="0">
                <a:solidFill>
                  <a:srgbClr val="00B050"/>
                </a:solidFill>
              </a:rPr>
              <a:t>Hamming</a:t>
            </a:r>
            <a:endParaRPr lang="tr-TR" altLang="tr-TR" sz="2400" b="1" dirty="0" smtClean="0">
              <a:solidFill>
                <a:srgbClr val="00B050"/>
              </a:solidFill>
            </a:endParaRPr>
          </a:p>
          <a:p>
            <a:pPr lvl="1" algn="l"/>
            <a:r>
              <a:rPr lang="tr-TR" altLang="tr-TR" sz="2400" b="1" dirty="0" err="1" smtClean="0">
                <a:solidFill>
                  <a:srgbClr val="00B050"/>
                </a:solidFill>
              </a:rPr>
              <a:t>Kaiser</a:t>
            </a:r>
            <a:endParaRPr lang="tr-TR" altLang="tr-TR" sz="2400" b="1" dirty="0" smtClean="0">
              <a:solidFill>
                <a:srgbClr val="00B050"/>
              </a:solidFill>
            </a:endParaRPr>
          </a:p>
          <a:p>
            <a:pPr lvl="1" algn="l"/>
            <a:r>
              <a:rPr lang="tr-TR" altLang="tr-TR" sz="2400" b="1" dirty="0" err="1" smtClean="0">
                <a:solidFill>
                  <a:srgbClr val="00B050"/>
                </a:solidFill>
              </a:rPr>
              <a:t>Gaussian</a:t>
            </a:r>
            <a:endParaRPr lang="tr-TR" altLang="tr-TR" sz="2400" b="1" dirty="0" smtClean="0">
              <a:solidFill>
                <a:srgbClr val="00B050"/>
              </a:solidFill>
            </a:endParaRPr>
          </a:p>
          <a:p>
            <a:pPr algn="l"/>
            <a:endParaRPr lang="tr-TR" altLang="tr-TR" sz="2800" b="1" dirty="0" smtClean="0">
              <a:solidFill>
                <a:srgbClr val="5F5F5F"/>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12315726"/>
      </p:ext>
    </p:extLst>
  </p:cSld>
  <p:clrMapOvr>
    <a:masterClrMapping/>
  </p:clrMapOvr>
  <p:transition>
    <p:checke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25898"/>
            <a:ext cx="8568952" cy="4827438"/>
          </a:xfrm>
        </p:spPr>
        <p:txBody>
          <a:bodyPr/>
          <a:lstStyle/>
          <a:p>
            <a:pPr>
              <a:buNone/>
            </a:pPr>
            <a:r>
              <a:rPr lang="tr-TR" altLang="tr-TR" sz="2400" dirty="0" smtClean="0">
                <a:solidFill>
                  <a:srgbClr val="7030A0"/>
                </a:solidFill>
              </a:rPr>
              <a:t>	</a:t>
            </a:r>
            <a:r>
              <a:rPr lang="tr-TR" altLang="tr-TR" sz="4000" dirty="0" err="1" smtClean="0">
                <a:solidFill>
                  <a:srgbClr val="C00000"/>
                </a:solidFill>
              </a:rPr>
              <a:t>Pencereleme</a:t>
            </a:r>
            <a:endParaRPr lang="tr-TR" altLang="tr-TR" sz="4000" dirty="0" smtClean="0">
              <a:solidFill>
                <a:srgbClr val="C00000"/>
              </a:solidFill>
            </a:endParaRPr>
          </a:p>
          <a:p>
            <a:pPr algn="l"/>
            <a:r>
              <a:rPr lang="tr-TR" altLang="tr-TR" sz="2800" b="1" dirty="0" smtClean="0">
                <a:solidFill>
                  <a:srgbClr val="5F5F5F"/>
                </a:solidFill>
              </a:rPr>
              <a:t>Çeşitli </a:t>
            </a:r>
            <a:r>
              <a:rPr lang="tr-TR" altLang="tr-TR" sz="2800" b="1" dirty="0" err="1" smtClean="0">
                <a:solidFill>
                  <a:srgbClr val="5F5F5F"/>
                </a:solidFill>
              </a:rPr>
              <a:t>pencereleme</a:t>
            </a:r>
            <a:r>
              <a:rPr lang="tr-TR" altLang="tr-TR" sz="2800" b="1" dirty="0" smtClean="0">
                <a:solidFill>
                  <a:srgbClr val="5F5F5F"/>
                </a:solidFill>
              </a:rPr>
              <a:t> metotları bulunmaktadır. </a:t>
            </a:r>
          </a:p>
          <a:p>
            <a:pPr algn="l"/>
            <a:r>
              <a:rPr lang="tr-TR" altLang="tr-TR" sz="2800" b="1" dirty="0" smtClean="0">
                <a:solidFill>
                  <a:srgbClr val="5F5F5F"/>
                </a:solidFill>
              </a:rPr>
              <a:t>Her bir </a:t>
            </a:r>
            <a:r>
              <a:rPr lang="tr-TR" altLang="tr-TR" sz="2800" b="1" dirty="0" err="1" smtClean="0">
                <a:solidFill>
                  <a:srgbClr val="5F5F5F"/>
                </a:solidFill>
              </a:rPr>
              <a:t>metod</a:t>
            </a:r>
            <a:r>
              <a:rPr lang="tr-TR" altLang="tr-TR" sz="2800" b="1" dirty="0" smtClean="0">
                <a:solidFill>
                  <a:srgbClr val="5F5F5F"/>
                </a:solidFill>
              </a:rPr>
              <a:t> farklı kombinasyonları temsil etmektedir. </a:t>
            </a:r>
          </a:p>
          <a:p>
            <a:pPr algn="l"/>
            <a:r>
              <a:rPr lang="tr-TR" altLang="tr-TR" sz="2800" b="1" dirty="0" smtClean="0">
                <a:solidFill>
                  <a:srgbClr val="5F5F5F"/>
                </a:solidFill>
              </a:rPr>
              <a:t>Bu </a:t>
            </a:r>
            <a:r>
              <a:rPr lang="tr-TR" altLang="tr-TR" sz="2800" b="1" dirty="0" err="1" smtClean="0">
                <a:solidFill>
                  <a:srgbClr val="5F5F5F"/>
                </a:solidFill>
              </a:rPr>
              <a:t>pencereleme</a:t>
            </a:r>
            <a:r>
              <a:rPr lang="tr-TR" altLang="tr-TR" sz="2800" b="1" dirty="0" smtClean="0">
                <a:solidFill>
                  <a:srgbClr val="5F5F5F"/>
                </a:solidFill>
              </a:rPr>
              <a:t> </a:t>
            </a:r>
            <a:r>
              <a:rPr lang="tr-TR" altLang="tr-TR" sz="2800" b="1" dirty="0" err="1" smtClean="0">
                <a:solidFill>
                  <a:srgbClr val="5F5F5F"/>
                </a:solidFill>
              </a:rPr>
              <a:t>metodları</a:t>
            </a:r>
            <a:r>
              <a:rPr lang="tr-TR" altLang="tr-TR" sz="2800" b="1" dirty="0" smtClean="0">
                <a:solidFill>
                  <a:srgbClr val="5F5F5F"/>
                </a:solidFill>
              </a:rPr>
              <a:t> şunlardır;</a:t>
            </a:r>
          </a:p>
          <a:p>
            <a:pPr lvl="1" algn="l"/>
            <a:r>
              <a:rPr lang="tr-TR" altLang="tr-TR" sz="2400" b="1" dirty="0" err="1" smtClean="0">
                <a:solidFill>
                  <a:srgbClr val="00B050"/>
                </a:solidFill>
              </a:rPr>
              <a:t>Blackmann</a:t>
            </a:r>
            <a:r>
              <a:rPr lang="tr-TR" altLang="tr-TR" sz="2400" b="1" dirty="0" smtClean="0">
                <a:solidFill>
                  <a:srgbClr val="00B050"/>
                </a:solidFill>
              </a:rPr>
              <a:t> Harris</a:t>
            </a:r>
          </a:p>
          <a:p>
            <a:pPr lvl="1" algn="l"/>
            <a:r>
              <a:rPr lang="tr-TR" altLang="tr-TR" sz="2400" b="1" dirty="0" err="1" smtClean="0">
                <a:solidFill>
                  <a:srgbClr val="00B050"/>
                </a:solidFill>
              </a:rPr>
              <a:t>Blackmann</a:t>
            </a:r>
            <a:endParaRPr lang="tr-TR" altLang="tr-TR" sz="2400" b="1" dirty="0" smtClean="0">
              <a:solidFill>
                <a:srgbClr val="00B050"/>
              </a:solidFill>
            </a:endParaRPr>
          </a:p>
          <a:p>
            <a:pPr lvl="1" algn="l"/>
            <a:r>
              <a:rPr lang="tr-TR" altLang="tr-TR" sz="2400" b="1" dirty="0" err="1" smtClean="0">
                <a:solidFill>
                  <a:srgbClr val="00B050"/>
                </a:solidFill>
              </a:rPr>
              <a:t>Hamming</a:t>
            </a:r>
            <a:endParaRPr lang="tr-TR" altLang="tr-TR" sz="2400" b="1" dirty="0" smtClean="0">
              <a:solidFill>
                <a:srgbClr val="00B050"/>
              </a:solidFill>
            </a:endParaRPr>
          </a:p>
          <a:p>
            <a:pPr lvl="1" algn="l"/>
            <a:r>
              <a:rPr lang="tr-TR" altLang="tr-TR" sz="2400" b="1" dirty="0" err="1" smtClean="0">
                <a:solidFill>
                  <a:srgbClr val="00B050"/>
                </a:solidFill>
              </a:rPr>
              <a:t>Kaiser</a:t>
            </a:r>
            <a:endParaRPr lang="tr-TR" altLang="tr-TR" sz="2400" b="1" dirty="0" smtClean="0">
              <a:solidFill>
                <a:srgbClr val="00B050"/>
              </a:solidFill>
            </a:endParaRPr>
          </a:p>
          <a:p>
            <a:pPr lvl="1" algn="l"/>
            <a:r>
              <a:rPr lang="tr-TR" altLang="tr-TR" sz="2400" b="1" dirty="0" err="1" smtClean="0">
                <a:solidFill>
                  <a:srgbClr val="00B050"/>
                </a:solidFill>
              </a:rPr>
              <a:t>Gaussian</a:t>
            </a:r>
            <a:endParaRPr lang="tr-TR" altLang="tr-TR" sz="2400" b="1" dirty="0" smtClean="0">
              <a:solidFill>
                <a:srgbClr val="00B050"/>
              </a:solidFill>
            </a:endParaRPr>
          </a:p>
          <a:p>
            <a:pPr algn="l"/>
            <a:endParaRPr lang="tr-TR" altLang="tr-TR" sz="2800" b="1" dirty="0" smtClean="0">
              <a:solidFill>
                <a:srgbClr val="5F5F5F"/>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793093219"/>
      </p:ext>
    </p:extLst>
  </p:cSld>
  <p:clrMapOvr>
    <a:masterClrMapping/>
  </p:clrMapOvr>
  <p:transition>
    <p:checke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25898"/>
            <a:ext cx="8568952" cy="4827438"/>
          </a:xfrm>
        </p:spPr>
        <p:txBody>
          <a:bodyPr/>
          <a:lstStyle/>
          <a:p>
            <a:pPr>
              <a:buNone/>
            </a:pPr>
            <a:r>
              <a:rPr lang="tr-TR" altLang="tr-TR" sz="2400" dirty="0" smtClean="0">
                <a:solidFill>
                  <a:srgbClr val="7030A0"/>
                </a:solidFill>
              </a:rPr>
              <a:t>	</a:t>
            </a:r>
            <a:r>
              <a:rPr lang="it-IT" altLang="tr-TR" sz="4000" dirty="0" smtClean="0">
                <a:solidFill>
                  <a:srgbClr val="C00000"/>
                </a:solidFill>
              </a:rPr>
              <a:t>Sinyal İşleme ve Veri Analizi</a:t>
            </a:r>
            <a:endParaRPr lang="tr-TR" altLang="tr-TR" sz="4000" dirty="0" smtClean="0">
              <a:solidFill>
                <a:srgbClr val="C00000"/>
              </a:solidFill>
            </a:endParaRPr>
          </a:p>
          <a:p>
            <a:pPr algn="l"/>
            <a:r>
              <a:rPr lang="tr-TR" altLang="tr-TR" sz="2800" b="1" dirty="0" err="1" smtClean="0">
                <a:solidFill>
                  <a:srgbClr val="5F5F5F"/>
                </a:solidFill>
              </a:rPr>
              <a:t>ABR’de</a:t>
            </a:r>
            <a:r>
              <a:rPr lang="tr-TR" altLang="tr-TR" sz="2800" b="1" dirty="0" smtClean="0">
                <a:solidFill>
                  <a:srgbClr val="5F5F5F"/>
                </a:solidFill>
              </a:rPr>
              <a:t> temel olarak EEG aktivitesindeki değişimleri gözlemlemekteyiz.</a:t>
            </a:r>
          </a:p>
          <a:p>
            <a:pPr algn="l"/>
            <a:r>
              <a:rPr lang="tr-TR" altLang="tr-TR" sz="2800" b="1" dirty="0" smtClean="0">
                <a:solidFill>
                  <a:srgbClr val="5F5F5F"/>
                </a:solidFill>
              </a:rPr>
              <a:t>EEG’de oluşacak gürültüler </a:t>
            </a:r>
            <a:r>
              <a:rPr lang="tr-TR" altLang="tr-TR" sz="2800" b="1" dirty="0" err="1" smtClean="0">
                <a:solidFill>
                  <a:srgbClr val="5F5F5F"/>
                </a:solidFill>
              </a:rPr>
              <a:t>ABR’yi</a:t>
            </a:r>
            <a:r>
              <a:rPr lang="tr-TR" altLang="tr-TR" sz="2800" b="1" dirty="0" smtClean="0">
                <a:solidFill>
                  <a:srgbClr val="5F5F5F"/>
                </a:solidFill>
              </a:rPr>
              <a:t> direk olarak etkilemektedir. </a:t>
            </a:r>
          </a:p>
          <a:p>
            <a:pPr algn="l"/>
            <a:r>
              <a:rPr lang="tr-TR" altLang="tr-TR" sz="2800" b="1" dirty="0" smtClean="0">
                <a:solidFill>
                  <a:srgbClr val="5F5F5F"/>
                </a:solidFill>
              </a:rPr>
              <a:t>Daha temiz veriye ulaşabilmek için sinyal </a:t>
            </a:r>
            <a:r>
              <a:rPr lang="tr-TR" altLang="tr-TR" sz="2800" b="1" dirty="0" err="1" smtClean="0">
                <a:solidFill>
                  <a:srgbClr val="5F5F5F"/>
                </a:solidFill>
              </a:rPr>
              <a:t>averajlama</a:t>
            </a:r>
            <a:r>
              <a:rPr lang="tr-TR" altLang="tr-TR" sz="2800" b="1" dirty="0" smtClean="0">
                <a:solidFill>
                  <a:srgbClr val="5F5F5F"/>
                </a:solidFill>
              </a:rPr>
              <a:t> ve filtreleme tekniklerini kullanmaktayız. </a:t>
            </a:r>
          </a:p>
          <a:p>
            <a:pPr algn="l"/>
            <a:endParaRPr lang="tr-TR" altLang="tr-TR" sz="2800" b="1" dirty="0" smtClean="0">
              <a:solidFill>
                <a:srgbClr val="5F5F5F"/>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114580252"/>
      </p:ext>
    </p:extLst>
  </p:cSld>
  <p:clrMapOvr>
    <a:masterClrMapping/>
  </p:clrMapOvr>
  <p:transition>
    <p:checke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25898"/>
            <a:ext cx="8568952" cy="4827438"/>
          </a:xfrm>
        </p:spPr>
        <p:txBody>
          <a:bodyPr/>
          <a:lstStyle/>
          <a:p>
            <a:pPr>
              <a:buNone/>
            </a:pPr>
            <a:r>
              <a:rPr lang="tr-TR" altLang="tr-TR" sz="2400" dirty="0" smtClean="0">
                <a:solidFill>
                  <a:srgbClr val="7030A0"/>
                </a:solidFill>
              </a:rPr>
              <a:t>	</a:t>
            </a:r>
            <a:r>
              <a:rPr lang="it-IT" altLang="tr-TR" sz="4000" dirty="0" smtClean="0">
                <a:solidFill>
                  <a:srgbClr val="C00000"/>
                </a:solidFill>
              </a:rPr>
              <a:t>Sinyal İşleme ve Veri Analizi</a:t>
            </a:r>
            <a:endParaRPr lang="tr-TR" altLang="tr-TR" sz="4000" dirty="0" smtClean="0">
              <a:solidFill>
                <a:srgbClr val="C00000"/>
              </a:solidFill>
            </a:endParaRPr>
          </a:p>
          <a:p>
            <a:pPr>
              <a:buNone/>
            </a:pPr>
            <a:endParaRPr lang="tr-TR" altLang="tr-TR" sz="4000" dirty="0" smtClean="0">
              <a:solidFill>
                <a:srgbClr val="C00000"/>
              </a:solidFill>
            </a:endParaRPr>
          </a:p>
          <a:p>
            <a:pPr marL="0" indent="0">
              <a:buNone/>
            </a:pPr>
            <a:r>
              <a:rPr lang="tr-TR" altLang="tr-TR" sz="2800" b="1" dirty="0" err="1" smtClean="0">
                <a:solidFill>
                  <a:srgbClr val="C00000"/>
                </a:solidFill>
              </a:rPr>
              <a:t>Averajlama</a:t>
            </a:r>
            <a:r>
              <a:rPr lang="tr-TR" altLang="tr-TR" sz="2800" b="1" dirty="0" smtClean="0">
                <a:solidFill>
                  <a:srgbClr val="C00000"/>
                </a:solidFill>
              </a:rPr>
              <a:t> tekniği</a:t>
            </a:r>
            <a:r>
              <a:rPr lang="tr-TR" altLang="tr-TR" sz="2800" b="1" dirty="0" smtClean="0">
                <a:solidFill>
                  <a:srgbClr val="5F5F5F"/>
                </a:solidFill>
              </a:rPr>
              <a:t>nde uyaran defalarca verilmekte oluşan cevaplar depolanıp </a:t>
            </a:r>
            <a:r>
              <a:rPr lang="tr-TR" altLang="tr-TR" sz="2800" b="1" dirty="0" smtClean="0">
                <a:solidFill>
                  <a:srgbClr val="00B050"/>
                </a:solidFill>
              </a:rPr>
              <a:t>ortalaması</a:t>
            </a:r>
            <a:r>
              <a:rPr lang="tr-TR" altLang="tr-TR" sz="2800" b="1" dirty="0" smtClean="0">
                <a:solidFill>
                  <a:srgbClr val="5F5F5F"/>
                </a:solidFill>
              </a:rPr>
              <a:t> alınmaktadır. Böylece </a:t>
            </a:r>
            <a:r>
              <a:rPr lang="tr-TR" altLang="tr-TR" sz="2800" b="1" dirty="0" smtClean="0">
                <a:solidFill>
                  <a:srgbClr val="00B050"/>
                </a:solidFill>
              </a:rPr>
              <a:t>gürültünün etkisi </a:t>
            </a:r>
            <a:r>
              <a:rPr lang="tr-TR" altLang="tr-TR" sz="2800" b="1" dirty="0" smtClean="0">
                <a:solidFill>
                  <a:srgbClr val="7030A0"/>
                </a:solidFill>
              </a:rPr>
              <a:t>azaltılmaktadır</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666874381"/>
      </p:ext>
    </p:extLst>
  </p:cSld>
  <p:clrMapOvr>
    <a:masterClrMapping/>
  </p:clrMapOvr>
  <p:transition>
    <p:checke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25898"/>
            <a:ext cx="8568952" cy="4827438"/>
          </a:xfrm>
        </p:spPr>
        <p:txBody>
          <a:bodyPr/>
          <a:lstStyle/>
          <a:p>
            <a:pPr>
              <a:buNone/>
            </a:pPr>
            <a:r>
              <a:rPr lang="tr-TR" altLang="tr-TR" sz="2400" dirty="0" smtClean="0">
                <a:solidFill>
                  <a:srgbClr val="7030A0"/>
                </a:solidFill>
              </a:rPr>
              <a:t>	</a:t>
            </a:r>
            <a:r>
              <a:rPr lang="it-IT" altLang="tr-TR" sz="4000" dirty="0" smtClean="0">
                <a:solidFill>
                  <a:srgbClr val="C00000"/>
                </a:solidFill>
              </a:rPr>
              <a:t>Sinyal İşleme ve Veri Analizi</a:t>
            </a:r>
            <a:endParaRPr lang="tr-TR" altLang="tr-TR" sz="4000" dirty="0" smtClean="0">
              <a:solidFill>
                <a:srgbClr val="C00000"/>
              </a:solidFill>
            </a:endParaRPr>
          </a:p>
          <a:p>
            <a:pPr marL="0" indent="0">
              <a:buNone/>
            </a:pPr>
            <a:r>
              <a:rPr lang="tr-TR" altLang="tr-TR" sz="2800" b="1" dirty="0" smtClean="0">
                <a:solidFill>
                  <a:srgbClr val="5F5F5F"/>
                </a:solidFill>
              </a:rPr>
              <a:t>Bir sinyalin kayıt edilebilir özellikte olabilmesi için </a:t>
            </a:r>
            <a:r>
              <a:rPr lang="tr-TR" altLang="tr-TR" sz="2800" b="1" dirty="0" smtClean="0">
                <a:solidFill>
                  <a:srgbClr val="00B050"/>
                </a:solidFill>
              </a:rPr>
              <a:t>üç</a:t>
            </a:r>
            <a:r>
              <a:rPr lang="tr-TR" altLang="tr-TR" sz="2800" b="1" dirty="0" smtClean="0">
                <a:solidFill>
                  <a:srgbClr val="5F5F5F"/>
                </a:solidFill>
              </a:rPr>
              <a:t> kriteri yerine getiriyor olması gerekmektedir</a:t>
            </a:r>
          </a:p>
          <a:p>
            <a:pPr algn="l"/>
            <a:r>
              <a:rPr lang="tr-TR" altLang="tr-TR" sz="2800" b="1" dirty="0" smtClean="0">
                <a:solidFill>
                  <a:srgbClr val="5F5F5F"/>
                </a:solidFill>
              </a:rPr>
              <a:t>Elde edilmiş potansiyellerin (cevapların) </a:t>
            </a:r>
            <a:r>
              <a:rPr lang="tr-TR" altLang="tr-TR" sz="2800" b="1" dirty="0" smtClean="0">
                <a:solidFill>
                  <a:srgbClr val="7030A0"/>
                </a:solidFill>
              </a:rPr>
              <a:t>özel uyaranları ile benzer dalga formunda </a:t>
            </a:r>
            <a:r>
              <a:rPr lang="tr-TR" altLang="tr-TR" sz="2800" b="1" dirty="0" smtClean="0">
                <a:solidFill>
                  <a:srgbClr val="5F5F5F"/>
                </a:solidFill>
              </a:rPr>
              <a:t>olması gerekmektedir.</a:t>
            </a:r>
          </a:p>
          <a:p>
            <a:pPr algn="l"/>
            <a:r>
              <a:rPr lang="tr-TR" altLang="tr-TR" sz="2800" b="1" dirty="0" smtClean="0">
                <a:solidFill>
                  <a:srgbClr val="5F5F5F"/>
                </a:solidFill>
              </a:rPr>
              <a:t>Her uyaran belli </a:t>
            </a:r>
            <a:r>
              <a:rPr lang="tr-TR" altLang="tr-TR" sz="2800" b="1" dirty="0" smtClean="0">
                <a:solidFill>
                  <a:srgbClr val="7030A0"/>
                </a:solidFill>
              </a:rPr>
              <a:t>bir gecikme süresi </a:t>
            </a:r>
            <a:r>
              <a:rPr lang="tr-TR" altLang="tr-TR" sz="2800" b="1" dirty="0" smtClean="0">
                <a:solidFill>
                  <a:srgbClr val="5F5F5F"/>
                </a:solidFill>
              </a:rPr>
              <a:t>bir cevap yaratması beklenmektedir. Bu sürenin üstünde veya altında oluşan cevaplar silinir.</a:t>
            </a:r>
          </a:p>
          <a:p>
            <a:pPr algn="l"/>
            <a:r>
              <a:rPr lang="tr-TR" altLang="tr-TR" sz="2800" b="1" dirty="0" smtClean="0">
                <a:solidFill>
                  <a:srgbClr val="7030A0"/>
                </a:solidFill>
              </a:rPr>
              <a:t>Arka plan gürültüsü </a:t>
            </a:r>
            <a:r>
              <a:rPr lang="tr-TR" altLang="tr-TR" sz="2800" b="1" dirty="0" smtClean="0">
                <a:solidFill>
                  <a:srgbClr val="5F5F5F"/>
                </a:solidFill>
              </a:rPr>
              <a:t>ile zaman ilişkisi yoktur.</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221034472"/>
      </p:ext>
    </p:extLst>
  </p:cSld>
  <p:clrMapOvr>
    <a:masterClrMapping/>
  </p:clrMapOvr>
  <p:transition>
    <p:check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0" name="Rectangle 4"/>
          <p:cNvSpPr>
            <a:spLocks noGrp="1" noChangeArrowheads="1"/>
          </p:cNvSpPr>
          <p:nvPr>
            <p:ph type="ctrTitle"/>
          </p:nvPr>
        </p:nvSpPr>
        <p:spPr>
          <a:xfrm>
            <a:off x="0" y="838200"/>
            <a:ext cx="7924800" cy="1752600"/>
          </a:xfrm>
        </p:spPr>
        <p:txBody>
          <a:bodyPr/>
          <a:lstStyle/>
          <a:p>
            <a:r>
              <a:rPr lang="tr-TR" altLang="tr-TR"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PEDİATRİK ODYOLOJİ</a:t>
            </a:r>
            <a:endParaRPr lang="tr-TR" altLang="tr-TR"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4101" name="Rectangle 5"/>
          <p:cNvSpPr>
            <a:spLocks noGrp="1" noChangeArrowheads="1"/>
          </p:cNvSpPr>
          <p:nvPr>
            <p:ph type="subTitle" idx="1"/>
          </p:nvPr>
        </p:nvSpPr>
        <p:spPr>
          <a:xfrm>
            <a:off x="539552" y="2420888"/>
            <a:ext cx="7629128" cy="3744416"/>
          </a:xfrm>
        </p:spPr>
        <p:txBody>
          <a:bodyPr/>
          <a:lstStyle/>
          <a:p>
            <a:pPr algn="l"/>
            <a:r>
              <a:rPr lang="tr-TR" altLang="tr-TR" sz="3600" b="1" dirty="0" smtClean="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rPr>
              <a:t>Yrd. Doçent Doktor Kemal </a:t>
            </a:r>
            <a:r>
              <a:rPr lang="tr-TR" altLang="tr-TR" sz="3600" b="1" dirty="0" err="1" smtClean="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rPr>
              <a:t>Tuskan</a:t>
            </a:r>
            <a:endParaRPr lang="tr-TR" altLang="tr-TR" sz="3600" b="1" dirty="0" smtClean="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endParaRPr>
          </a:p>
          <a:p>
            <a:pPr algn="l"/>
            <a:r>
              <a:rPr lang="tr-TR" altLang="tr-TR" sz="3600" b="1" dirty="0" smtClean="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rPr>
              <a:t>kemaltuskan@yahoo.com</a:t>
            </a:r>
          </a:p>
          <a:p>
            <a:pPr algn="l"/>
            <a:r>
              <a:rPr lang="tr-TR" altLang="tr-TR" sz="3600" b="1" dirty="0" smtClean="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rPr>
              <a:t>Telefon +90 533 6854293</a:t>
            </a:r>
          </a:p>
          <a:p>
            <a:pPr algn="l"/>
            <a:r>
              <a:rPr lang="tr-TR" altLang="tr-TR" sz="2400" b="1" dirty="0" smtClean="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rPr>
              <a:t>https://kemaltuskan.wixsite.com/yrddocdrkemaltuskan</a:t>
            </a:r>
          </a:p>
        </p:txBody>
      </p:sp>
    </p:spTree>
    <p:extLst>
      <p:ext uri="{BB962C8B-B14F-4D97-AF65-F5344CB8AC3E}">
        <p14:creationId xmlns:p14="http://schemas.microsoft.com/office/powerpoint/2010/main" val="450470973"/>
      </p:ext>
    </p:extLst>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4100"/>
                                        </p:tgtEl>
                                        <p:attrNameLst>
                                          <p:attrName>style.visibility</p:attrName>
                                        </p:attrNameLst>
                                      </p:cBhvr>
                                      <p:to>
                                        <p:strVal val="visible"/>
                                      </p:to>
                                    </p:set>
                                    <p:anim calcmode="lin" valueType="num">
                                      <p:cBhvr additive="base">
                                        <p:cTn id="7" dur="500" fill="hold"/>
                                        <p:tgtEl>
                                          <p:spTgt spid="4100"/>
                                        </p:tgtEl>
                                        <p:attrNameLst>
                                          <p:attrName>ppt_x</p:attrName>
                                        </p:attrNameLst>
                                      </p:cBhvr>
                                      <p:tavLst>
                                        <p:tav tm="0">
                                          <p:val>
                                            <p:strVal val="#ppt_x"/>
                                          </p:val>
                                        </p:tav>
                                        <p:tav tm="100000">
                                          <p:val>
                                            <p:strVal val="#ppt_x"/>
                                          </p:val>
                                        </p:tav>
                                      </p:tavLst>
                                    </p:anim>
                                    <p:anim calcmode="lin" valueType="num">
                                      <p:cBhvr additive="base">
                                        <p:cTn id="8" dur="500" fill="hold"/>
                                        <p:tgtEl>
                                          <p:spTgt spid="4100"/>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9" presetClass="entr" presetSubtype="0" fill="hold" grpId="0" nodeType="afterEffect">
                                  <p:stCondLst>
                                    <p:cond delay="0"/>
                                  </p:stCondLst>
                                  <p:childTnLst>
                                    <p:set>
                                      <p:cBhvr>
                                        <p:cTn id="11" dur="1" fill="hold">
                                          <p:stCondLst>
                                            <p:cond delay="0"/>
                                          </p:stCondLst>
                                        </p:cTn>
                                        <p:tgtEl>
                                          <p:spTgt spid="4101"/>
                                        </p:tgtEl>
                                        <p:attrNameLst>
                                          <p:attrName>style.visibility</p:attrName>
                                        </p:attrNameLst>
                                      </p:cBhvr>
                                      <p:to>
                                        <p:strVal val="visible"/>
                                      </p:to>
                                    </p:set>
                                    <p:animEffect transition="in" filter="dissolve">
                                      <p:cBhvr>
                                        <p:cTn id="12" dur="500"/>
                                        <p:tgtEl>
                                          <p:spTgt spid="4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autoUpdateAnimBg="0"/>
      <p:bldP spid="4101"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25898"/>
            <a:ext cx="8568952" cy="4827438"/>
          </a:xfrm>
        </p:spPr>
        <p:txBody>
          <a:bodyPr/>
          <a:lstStyle/>
          <a:p>
            <a:pPr>
              <a:buNone/>
            </a:pPr>
            <a:r>
              <a:rPr lang="tr-TR" altLang="tr-TR" sz="2400" dirty="0" smtClean="0">
                <a:solidFill>
                  <a:srgbClr val="7030A0"/>
                </a:solidFill>
              </a:rPr>
              <a:t>	</a:t>
            </a:r>
            <a:r>
              <a:rPr lang="it-IT" altLang="tr-TR" sz="4400" dirty="0" smtClean="0">
                <a:solidFill>
                  <a:srgbClr val="C00000"/>
                </a:solidFill>
              </a:rPr>
              <a:t>Sinyal İşleme ve Veri Analizi</a:t>
            </a:r>
            <a:endParaRPr lang="tr-TR" altLang="tr-TR" sz="4000" dirty="0" smtClean="0">
              <a:solidFill>
                <a:srgbClr val="C00000"/>
              </a:solidFill>
            </a:endParaRPr>
          </a:p>
          <a:p>
            <a:pPr>
              <a:buNone/>
            </a:pPr>
            <a:endParaRPr lang="tr-TR" altLang="tr-TR" sz="4000" dirty="0" smtClean="0">
              <a:solidFill>
                <a:srgbClr val="C00000"/>
              </a:solidFill>
            </a:endParaRPr>
          </a:p>
          <a:p>
            <a:pPr marL="0" indent="0">
              <a:buNone/>
            </a:pPr>
            <a:r>
              <a:rPr lang="tr-TR" altLang="tr-TR" sz="3200" b="1" dirty="0" smtClean="0">
                <a:solidFill>
                  <a:srgbClr val="7030A0"/>
                </a:solidFill>
              </a:rPr>
              <a:t>Gürültü rasgele oluştuğunda belirli bir yoğunlukta sinyal oluşturamaz. Yapılan dört kayıt üst üste konarak </a:t>
            </a:r>
            <a:r>
              <a:rPr lang="tr-TR" altLang="tr-TR" sz="3200" b="1" dirty="0" smtClean="0">
                <a:solidFill>
                  <a:srgbClr val="FF0000"/>
                </a:solidFill>
              </a:rPr>
              <a:t>Sinyal/Gürültü (S/N oranı) oranının en 2 olması </a:t>
            </a:r>
            <a:r>
              <a:rPr lang="tr-TR" altLang="tr-TR" sz="3200" b="1" dirty="0" smtClean="0">
                <a:solidFill>
                  <a:srgbClr val="7030A0"/>
                </a:solidFill>
              </a:rPr>
              <a:t>durumunda cevap var demektedir.</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253146965"/>
      </p:ext>
    </p:extLst>
  </p:cSld>
  <p:clrMapOvr>
    <a:masterClrMapping/>
  </p:clrMapOvr>
  <p:transition>
    <p:checke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25898"/>
            <a:ext cx="8568952" cy="4827438"/>
          </a:xfrm>
        </p:spPr>
        <p:txBody>
          <a:bodyPr/>
          <a:lstStyle/>
          <a:p>
            <a:pPr>
              <a:buNone/>
            </a:pPr>
            <a:r>
              <a:rPr lang="tr-TR" altLang="tr-TR" sz="2400" dirty="0" smtClean="0">
                <a:solidFill>
                  <a:srgbClr val="7030A0"/>
                </a:solidFill>
              </a:rPr>
              <a:t>	</a:t>
            </a:r>
            <a:r>
              <a:rPr lang="it-IT" altLang="tr-TR" sz="4400" dirty="0" smtClean="0">
                <a:solidFill>
                  <a:srgbClr val="C00000"/>
                </a:solidFill>
              </a:rPr>
              <a:t>Hoparlörler</a:t>
            </a:r>
            <a:endParaRPr lang="tr-TR" altLang="tr-TR" sz="4400" dirty="0" smtClean="0">
              <a:solidFill>
                <a:srgbClr val="C00000"/>
              </a:solidFill>
            </a:endParaRPr>
          </a:p>
          <a:p>
            <a:pPr>
              <a:buNone/>
            </a:pPr>
            <a:endParaRPr lang="tr-TR" altLang="tr-TR" sz="4000" dirty="0" smtClean="0">
              <a:solidFill>
                <a:srgbClr val="C00000"/>
              </a:solidFill>
            </a:endParaRPr>
          </a:p>
          <a:p>
            <a:pPr marL="0" indent="0">
              <a:buNone/>
            </a:pPr>
            <a:r>
              <a:rPr lang="tr-TR" altLang="tr-TR" sz="3600" b="1" u="sng" dirty="0" smtClean="0">
                <a:solidFill>
                  <a:srgbClr val="C00000"/>
                </a:solidFill>
              </a:rPr>
              <a:t>Kemik ve Hava </a:t>
            </a:r>
            <a:r>
              <a:rPr lang="tr-TR" altLang="tr-TR" sz="3600" b="1" dirty="0" smtClean="0">
                <a:solidFill>
                  <a:srgbClr val="5F5F5F"/>
                </a:solidFill>
              </a:rPr>
              <a:t>yolu kullanan hoparlörler kullanılabilir</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238206937"/>
      </p:ext>
    </p:extLst>
  </p:cSld>
  <p:clrMapOvr>
    <a:masterClrMapping/>
  </p:clrMapOvr>
  <p:transition>
    <p:checke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25898"/>
            <a:ext cx="8568952" cy="4827438"/>
          </a:xfrm>
        </p:spPr>
        <p:txBody>
          <a:bodyPr/>
          <a:lstStyle/>
          <a:p>
            <a:pPr>
              <a:buNone/>
            </a:pPr>
            <a:r>
              <a:rPr lang="tr-TR" altLang="tr-TR" sz="2400" dirty="0" smtClean="0">
                <a:solidFill>
                  <a:srgbClr val="7030A0"/>
                </a:solidFill>
              </a:rPr>
              <a:t>	</a:t>
            </a:r>
            <a:r>
              <a:rPr lang="it-IT" altLang="tr-TR" sz="4400" dirty="0" smtClean="0">
                <a:solidFill>
                  <a:srgbClr val="C00000"/>
                </a:solidFill>
              </a:rPr>
              <a:t>Hoparlörler</a:t>
            </a:r>
            <a:endParaRPr lang="tr-TR" altLang="tr-TR" sz="4400" dirty="0" smtClean="0">
              <a:solidFill>
                <a:srgbClr val="C00000"/>
              </a:solidFill>
            </a:endParaRPr>
          </a:p>
          <a:p>
            <a:pPr>
              <a:buNone/>
            </a:pPr>
            <a:endParaRPr lang="tr-TR" altLang="tr-TR" sz="4000" dirty="0" smtClean="0">
              <a:solidFill>
                <a:srgbClr val="C00000"/>
              </a:solidFill>
            </a:endParaRPr>
          </a:p>
          <a:p>
            <a:pPr marL="0" indent="0">
              <a:buNone/>
            </a:pPr>
            <a:r>
              <a:rPr lang="tr-TR" altLang="tr-TR" sz="3600" b="1" u="sng" dirty="0" smtClean="0">
                <a:solidFill>
                  <a:srgbClr val="C00000"/>
                </a:solidFill>
              </a:rPr>
              <a:t>Kemik ve Hava </a:t>
            </a:r>
            <a:r>
              <a:rPr lang="tr-TR" altLang="tr-TR" sz="3600" b="1" dirty="0" smtClean="0">
                <a:solidFill>
                  <a:srgbClr val="5F5F5F"/>
                </a:solidFill>
              </a:rPr>
              <a:t>yolu kullanan hoparlörler kullanılabilir</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008590417"/>
      </p:ext>
    </p:extLst>
  </p:cSld>
  <p:clrMapOvr>
    <a:masterClrMapping/>
  </p:clrMapOvr>
  <p:transition>
    <p:checke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25898"/>
            <a:ext cx="8568952" cy="4827438"/>
          </a:xfrm>
        </p:spPr>
        <p:txBody>
          <a:bodyPr/>
          <a:lstStyle/>
          <a:p>
            <a:pPr>
              <a:buNone/>
            </a:pPr>
            <a:r>
              <a:rPr lang="tr-TR" altLang="tr-TR" sz="2400" dirty="0" smtClean="0">
                <a:solidFill>
                  <a:srgbClr val="7030A0"/>
                </a:solidFill>
              </a:rPr>
              <a:t>	</a:t>
            </a:r>
            <a:r>
              <a:rPr lang="it-IT" altLang="tr-TR" sz="4400" dirty="0" smtClean="0">
                <a:solidFill>
                  <a:srgbClr val="C00000"/>
                </a:solidFill>
              </a:rPr>
              <a:t>Hoparlörler</a:t>
            </a:r>
            <a:endParaRPr lang="tr-TR" altLang="tr-TR" sz="4000" dirty="0" smtClean="0">
              <a:solidFill>
                <a:srgbClr val="C00000"/>
              </a:solidFill>
            </a:endParaRPr>
          </a:p>
          <a:p>
            <a:pPr algn="l"/>
            <a:r>
              <a:rPr lang="tr-TR" altLang="tr-TR" sz="2800" b="1" dirty="0" smtClean="0">
                <a:solidFill>
                  <a:srgbClr val="5F5F5F"/>
                </a:solidFill>
              </a:rPr>
              <a:t>Kemik yolunda ABR için en etkili şiddetin 30-40 </a:t>
            </a:r>
            <a:r>
              <a:rPr lang="tr-TR" altLang="tr-TR" sz="2800" b="1" dirty="0" err="1" smtClean="0">
                <a:solidFill>
                  <a:srgbClr val="5F5F5F"/>
                </a:solidFill>
              </a:rPr>
              <a:t>dB</a:t>
            </a:r>
            <a:r>
              <a:rPr lang="tr-TR" altLang="tr-TR" sz="2800" b="1" dirty="0" smtClean="0">
                <a:solidFill>
                  <a:srgbClr val="5F5F5F"/>
                </a:solidFill>
              </a:rPr>
              <a:t> olduğu bilindiğinden ve </a:t>
            </a:r>
            <a:r>
              <a:rPr lang="tr-TR" altLang="tr-TR" sz="2800" b="1" dirty="0" smtClean="0">
                <a:solidFill>
                  <a:srgbClr val="C00000"/>
                </a:solidFill>
              </a:rPr>
              <a:t>eşik değerleri bu değerin aşması mümkün olmadığından</a:t>
            </a:r>
            <a:r>
              <a:rPr lang="tr-TR" altLang="tr-TR" sz="2800" b="1" dirty="0" smtClean="0">
                <a:solidFill>
                  <a:srgbClr val="5F5F5F"/>
                </a:solidFill>
              </a:rPr>
              <a:t> kemik yollu </a:t>
            </a:r>
            <a:r>
              <a:rPr lang="tr-TR" altLang="tr-TR" sz="2800" b="1" dirty="0" err="1" smtClean="0">
                <a:solidFill>
                  <a:srgbClr val="5F5F5F"/>
                </a:solidFill>
              </a:rPr>
              <a:t>ABR’nin</a:t>
            </a:r>
            <a:r>
              <a:rPr lang="tr-TR" altLang="tr-TR" sz="2800" b="1" dirty="0" smtClean="0">
                <a:solidFill>
                  <a:srgbClr val="5F5F5F"/>
                </a:solidFill>
              </a:rPr>
              <a:t> klinik kullanımı sınırlıdır.</a:t>
            </a:r>
          </a:p>
          <a:p>
            <a:pPr algn="l"/>
            <a:r>
              <a:rPr lang="tr-TR" altLang="tr-TR" sz="2800" b="1" dirty="0" smtClean="0">
                <a:solidFill>
                  <a:srgbClr val="5F5F5F"/>
                </a:solidFill>
              </a:rPr>
              <a:t>Kemik yoluyla uyarı vibrasyon şeklinde verilmekte olduğundan ve vibrasyon </a:t>
            </a:r>
            <a:r>
              <a:rPr lang="tr-TR" altLang="tr-TR" sz="2800" b="1" dirty="0" err="1" smtClean="0">
                <a:solidFill>
                  <a:srgbClr val="C00000"/>
                </a:solidFill>
              </a:rPr>
              <a:t>artefakta</a:t>
            </a:r>
            <a:r>
              <a:rPr lang="tr-TR" altLang="tr-TR" sz="2800" b="1" dirty="0" smtClean="0">
                <a:solidFill>
                  <a:srgbClr val="5F5F5F"/>
                </a:solidFill>
              </a:rPr>
              <a:t> yol açmakta olduğundan yine klinik kullanım bakımından kemik yolu elverişli değildir.</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329546355"/>
      </p:ext>
    </p:extLst>
  </p:cSld>
  <p:clrMapOvr>
    <a:masterClrMapping/>
  </p:clrMapOvr>
  <p:transition>
    <p:checke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25898"/>
            <a:ext cx="8568952" cy="4827438"/>
          </a:xfrm>
        </p:spPr>
        <p:txBody>
          <a:bodyPr/>
          <a:lstStyle/>
          <a:p>
            <a:pPr>
              <a:buNone/>
            </a:pPr>
            <a:r>
              <a:rPr lang="tr-TR" altLang="tr-TR" sz="2400" dirty="0" smtClean="0">
                <a:solidFill>
                  <a:srgbClr val="7030A0"/>
                </a:solidFill>
              </a:rPr>
              <a:t>	</a:t>
            </a:r>
            <a:r>
              <a:rPr lang="it-IT" altLang="tr-TR" sz="4400" dirty="0" smtClean="0">
                <a:solidFill>
                  <a:srgbClr val="C00000"/>
                </a:solidFill>
              </a:rPr>
              <a:t>Hoparlörler</a:t>
            </a:r>
            <a:endParaRPr lang="tr-TR" altLang="tr-TR" sz="4000" dirty="0" smtClean="0">
              <a:solidFill>
                <a:srgbClr val="C00000"/>
              </a:solidFill>
            </a:endParaRPr>
          </a:p>
          <a:p>
            <a:pPr marL="0" indent="0" algn="l">
              <a:buNone/>
            </a:pPr>
            <a:endParaRPr lang="tr-TR" altLang="tr-TR" sz="2800" b="1" dirty="0">
              <a:solidFill>
                <a:srgbClr val="5F5F5F"/>
              </a:solidFill>
            </a:endParaRPr>
          </a:p>
          <a:p>
            <a:pPr marL="0" indent="0">
              <a:buNone/>
            </a:pPr>
            <a:r>
              <a:rPr lang="tr-TR" altLang="tr-TR" sz="2800" b="1" dirty="0" smtClean="0">
                <a:solidFill>
                  <a:srgbClr val="5F5F5F"/>
                </a:solidFill>
              </a:rPr>
              <a:t>Kemik yollu ABR yapılması istendiğinde </a:t>
            </a:r>
            <a:r>
              <a:rPr lang="tr-TR" altLang="tr-TR" sz="2800" b="1" dirty="0" err="1" smtClean="0">
                <a:solidFill>
                  <a:srgbClr val="C00000"/>
                </a:solidFill>
              </a:rPr>
              <a:t>altering</a:t>
            </a:r>
            <a:r>
              <a:rPr lang="tr-TR" altLang="tr-TR" sz="2800" b="1" dirty="0" smtClean="0">
                <a:solidFill>
                  <a:srgbClr val="C00000"/>
                </a:solidFill>
              </a:rPr>
              <a:t> </a:t>
            </a:r>
            <a:r>
              <a:rPr lang="tr-TR" altLang="tr-TR" sz="2800" b="1" dirty="0" err="1" smtClean="0">
                <a:solidFill>
                  <a:srgbClr val="C00000"/>
                </a:solidFill>
              </a:rPr>
              <a:t>polerite</a:t>
            </a:r>
            <a:r>
              <a:rPr lang="tr-TR" altLang="tr-TR" sz="2800" b="1" dirty="0" smtClean="0">
                <a:solidFill>
                  <a:srgbClr val="C00000"/>
                </a:solidFill>
              </a:rPr>
              <a:t> kullanımı ve </a:t>
            </a:r>
            <a:r>
              <a:rPr lang="tr-TR" altLang="tr-TR" sz="2800" b="1" dirty="0" err="1" smtClean="0">
                <a:solidFill>
                  <a:srgbClr val="C00000"/>
                </a:solidFill>
              </a:rPr>
              <a:t>inverting</a:t>
            </a:r>
            <a:r>
              <a:rPr lang="tr-TR" altLang="tr-TR" sz="2800" b="1" dirty="0" smtClean="0">
                <a:solidFill>
                  <a:srgbClr val="C00000"/>
                </a:solidFill>
              </a:rPr>
              <a:t> </a:t>
            </a:r>
            <a:r>
              <a:rPr lang="tr-TR" altLang="tr-TR" sz="2800" b="1" dirty="0" err="1" smtClean="0">
                <a:solidFill>
                  <a:srgbClr val="C00000"/>
                </a:solidFill>
              </a:rPr>
              <a:t>elektrodun</a:t>
            </a:r>
            <a:r>
              <a:rPr lang="tr-TR" altLang="tr-TR" sz="2800" b="1" dirty="0" smtClean="0">
                <a:solidFill>
                  <a:srgbClr val="C00000"/>
                </a:solidFill>
              </a:rPr>
              <a:t> kulak memesine yerleştirilmesi</a:t>
            </a:r>
            <a:r>
              <a:rPr lang="tr-TR" altLang="tr-TR" sz="2800" b="1" dirty="0" smtClean="0">
                <a:solidFill>
                  <a:srgbClr val="5F5F5F"/>
                </a:solidFill>
              </a:rPr>
              <a:t> </a:t>
            </a:r>
            <a:r>
              <a:rPr lang="tr-TR" altLang="tr-TR" sz="2800" b="1" dirty="0" err="1" smtClean="0">
                <a:solidFill>
                  <a:srgbClr val="5F5F5F"/>
                </a:solidFill>
              </a:rPr>
              <a:t>artefakt</a:t>
            </a:r>
            <a:r>
              <a:rPr lang="tr-TR" altLang="tr-TR" sz="2800" b="1" dirty="0" smtClean="0">
                <a:solidFill>
                  <a:srgbClr val="5F5F5F"/>
                </a:solidFill>
              </a:rPr>
              <a:t> oluşumunu azaltacaktır</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160777324"/>
      </p:ext>
    </p:extLst>
  </p:cSld>
  <p:clrMapOvr>
    <a:masterClrMapping/>
  </p:clrMapOvr>
  <p:transition>
    <p:checke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25898"/>
            <a:ext cx="8568952" cy="4827438"/>
          </a:xfrm>
        </p:spPr>
        <p:txBody>
          <a:bodyPr/>
          <a:lstStyle/>
          <a:p>
            <a:pPr>
              <a:buNone/>
            </a:pPr>
            <a:r>
              <a:rPr lang="tr-TR" altLang="tr-TR" sz="2400" dirty="0" smtClean="0">
                <a:solidFill>
                  <a:srgbClr val="7030A0"/>
                </a:solidFill>
              </a:rPr>
              <a:t>	</a:t>
            </a:r>
            <a:r>
              <a:rPr lang="it-IT" altLang="tr-TR" sz="4400" dirty="0" smtClean="0">
                <a:solidFill>
                  <a:srgbClr val="C00000"/>
                </a:solidFill>
              </a:rPr>
              <a:t>Elektrotlar</a:t>
            </a:r>
            <a:endParaRPr lang="tr-TR" altLang="tr-TR" sz="2800" b="1" dirty="0">
              <a:solidFill>
                <a:srgbClr val="5F5F5F"/>
              </a:solidFill>
            </a:endParaRPr>
          </a:p>
          <a:p>
            <a:pPr algn="l"/>
            <a:r>
              <a:rPr lang="tr-TR" altLang="tr-TR" sz="2800" b="1" dirty="0" smtClean="0">
                <a:solidFill>
                  <a:srgbClr val="5F5F5F"/>
                </a:solidFill>
              </a:rPr>
              <a:t>Yapımı kolay ve ucuz olan ve gürültüye(kararlı) yol açmadıklarından </a:t>
            </a:r>
            <a:r>
              <a:rPr lang="tr-TR" altLang="tr-TR" sz="2800" b="1" dirty="0" err="1" smtClean="0">
                <a:solidFill>
                  <a:srgbClr val="C00000"/>
                </a:solidFill>
              </a:rPr>
              <a:t>Ag-AgCl</a:t>
            </a:r>
            <a:r>
              <a:rPr lang="tr-TR" altLang="tr-TR" sz="2800" b="1" dirty="0" smtClean="0">
                <a:solidFill>
                  <a:srgbClr val="C00000"/>
                </a:solidFill>
              </a:rPr>
              <a:t> (Gümüş-Gümüş Klorür) </a:t>
            </a:r>
            <a:r>
              <a:rPr lang="tr-TR" altLang="tr-TR" sz="2800" b="1" dirty="0" smtClean="0">
                <a:solidFill>
                  <a:srgbClr val="5F5F5F"/>
                </a:solidFill>
              </a:rPr>
              <a:t>elektrotlar tercih edilen </a:t>
            </a:r>
            <a:r>
              <a:rPr lang="tr-TR" altLang="tr-TR" sz="2800" b="1" dirty="0" err="1" smtClean="0">
                <a:solidFill>
                  <a:srgbClr val="5F5F5F"/>
                </a:solidFill>
              </a:rPr>
              <a:t>eletrotlardır</a:t>
            </a:r>
            <a:endParaRPr lang="tr-TR" altLang="tr-TR" sz="2800" b="1" dirty="0" smtClean="0">
              <a:solidFill>
                <a:srgbClr val="5F5F5F"/>
              </a:solidFill>
            </a:endParaRPr>
          </a:p>
          <a:p>
            <a:pPr algn="l"/>
            <a:r>
              <a:rPr lang="tr-TR" altLang="tr-TR" sz="2800" b="1" dirty="0" smtClean="0">
                <a:solidFill>
                  <a:srgbClr val="5F5F5F"/>
                </a:solidFill>
              </a:rPr>
              <a:t>Bağlantı noktaları anatomik konumlarına göre isimlendirilmektedir. </a:t>
            </a:r>
          </a:p>
          <a:p>
            <a:pPr algn="l"/>
            <a:r>
              <a:rPr lang="tr-TR" altLang="tr-TR" sz="2800" b="1" dirty="0" smtClean="0">
                <a:solidFill>
                  <a:srgbClr val="5F5F5F"/>
                </a:solidFill>
              </a:rPr>
              <a:t>Ne kadar çok çok kanallı kayıt yapılmak isteniyorsa o kadar fazla elektrot yerleştirilmesi gerekmektedir.</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059474323"/>
      </p:ext>
    </p:extLst>
  </p:cSld>
  <p:clrMapOvr>
    <a:masterClrMapping/>
  </p:clrMapOvr>
  <p:transition>
    <p:checke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25898"/>
            <a:ext cx="8568952" cy="4827438"/>
          </a:xfrm>
        </p:spPr>
        <p:txBody>
          <a:bodyPr/>
          <a:lstStyle/>
          <a:p>
            <a:pPr>
              <a:buNone/>
            </a:pPr>
            <a:r>
              <a:rPr lang="tr-TR" altLang="tr-TR" sz="2400" dirty="0" smtClean="0">
                <a:solidFill>
                  <a:srgbClr val="7030A0"/>
                </a:solidFill>
              </a:rPr>
              <a:t>	</a:t>
            </a:r>
            <a:r>
              <a:rPr lang="it-IT" altLang="tr-TR" sz="4400" dirty="0" smtClean="0">
                <a:solidFill>
                  <a:srgbClr val="C00000"/>
                </a:solidFill>
              </a:rPr>
              <a:t>Elektrotlar</a:t>
            </a:r>
            <a:endParaRPr lang="tr-TR" altLang="tr-TR" sz="2800" b="1" dirty="0">
              <a:solidFill>
                <a:srgbClr val="5F5F5F"/>
              </a:solidFill>
            </a:endParaRPr>
          </a:p>
          <a:p>
            <a:pPr algn="l"/>
            <a:r>
              <a:rPr lang="tr-TR" altLang="tr-TR" sz="2400" b="1" dirty="0" smtClean="0">
                <a:solidFill>
                  <a:srgbClr val="5F5F5F"/>
                </a:solidFill>
              </a:rPr>
              <a:t>Kayıt yaparken </a:t>
            </a:r>
            <a:r>
              <a:rPr lang="tr-TR" altLang="tr-TR" sz="2400" b="1" dirty="0" err="1" smtClean="0">
                <a:solidFill>
                  <a:srgbClr val="7030A0"/>
                </a:solidFill>
              </a:rPr>
              <a:t>elektrodlar</a:t>
            </a:r>
            <a:r>
              <a:rPr lang="tr-TR" altLang="tr-TR" sz="2400" b="1" dirty="0" smtClean="0">
                <a:solidFill>
                  <a:srgbClr val="7030A0"/>
                </a:solidFill>
              </a:rPr>
              <a:t> hem ipsi yani uyarı verilecek tarafa hem de kontra </a:t>
            </a:r>
            <a:r>
              <a:rPr lang="tr-TR" altLang="tr-TR" sz="2400" b="1" dirty="0" smtClean="0">
                <a:solidFill>
                  <a:srgbClr val="5F5F5F"/>
                </a:solidFill>
              </a:rPr>
              <a:t>yani uyarı verilmeyen yani pasif tarafa yerleştirilerek her iki taraftan da kayıt yapılmaktadır. </a:t>
            </a:r>
          </a:p>
          <a:p>
            <a:pPr algn="l"/>
            <a:r>
              <a:rPr lang="tr-TR" altLang="tr-TR" sz="2400" b="1" dirty="0" err="1" smtClean="0">
                <a:solidFill>
                  <a:srgbClr val="5F5F5F"/>
                </a:solidFill>
              </a:rPr>
              <a:t>Elektrodlardan</a:t>
            </a:r>
            <a:r>
              <a:rPr lang="tr-TR" altLang="tr-TR" sz="2400" b="1" dirty="0" smtClean="0">
                <a:solidFill>
                  <a:srgbClr val="5F5F5F"/>
                </a:solidFill>
              </a:rPr>
              <a:t> pozitif yani aktif </a:t>
            </a:r>
            <a:r>
              <a:rPr lang="tr-TR" altLang="tr-TR" sz="2400" b="1" dirty="0" smtClean="0">
                <a:solidFill>
                  <a:srgbClr val="7030A0"/>
                </a:solidFill>
              </a:rPr>
              <a:t>olana </a:t>
            </a:r>
            <a:r>
              <a:rPr lang="tr-TR" altLang="tr-TR" sz="2400" b="1" dirty="0" err="1" smtClean="0">
                <a:solidFill>
                  <a:srgbClr val="7030A0"/>
                </a:solidFill>
              </a:rPr>
              <a:t>non-inverting</a:t>
            </a:r>
            <a:r>
              <a:rPr lang="tr-TR" altLang="tr-TR" sz="2400" b="1" dirty="0" smtClean="0">
                <a:solidFill>
                  <a:srgbClr val="5F5F5F"/>
                </a:solidFill>
              </a:rPr>
              <a:t>, negatif yani referans olana ise </a:t>
            </a:r>
            <a:r>
              <a:rPr lang="tr-TR" altLang="tr-TR" sz="2400" b="1" dirty="0" err="1" smtClean="0">
                <a:solidFill>
                  <a:srgbClr val="7030A0"/>
                </a:solidFill>
              </a:rPr>
              <a:t>inverting</a:t>
            </a:r>
            <a:r>
              <a:rPr lang="tr-TR" altLang="tr-TR" sz="2400" b="1" dirty="0" smtClean="0">
                <a:solidFill>
                  <a:srgbClr val="7030A0"/>
                </a:solidFill>
              </a:rPr>
              <a:t> </a:t>
            </a:r>
            <a:r>
              <a:rPr lang="tr-TR" altLang="tr-TR" sz="2400" b="1" dirty="0" err="1" smtClean="0">
                <a:solidFill>
                  <a:srgbClr val="7030A0"/>
                </a:solidFill>
              </a:rPr>
              <a:t>elektrod</a:t>
            </a:r>
            <a:r>
              <a:rPr lang="tr-TR" altLang="tr-TR" sz="2400" b="1" dirty="0" smtClean="0">
                <a:solidFill>
                  <a:srgbClr val="C00000"/>
                </a:solidFill>
              </a:rPr>
              <a:t> </a:t>
            </a:r>
            <a:r>
              <a:rPr lang="tr-TR" altLang="tr-TR" sz="2400" b="1" dirty="0" smtClean="0">
                <a:solidFill>
                  <a:srgbClr val="5F5F5F"/>
                </a:solidFill>
              </a:rPr>
              <a:t>adı verilir.</a:t>
            </a:r>
          </a:p>
          <a:p>
            <a:pPr algn="l"/>
            <a:r>
              <a:rPr lang="tr-TR" altLang="tr-TR" sz="2400" b="1" dirty="0" smtClean="0">
                <a:solidFill>
                  <a:srgbClr val="7030A0"/>
                </a:solidFill>
              </a:rPr>
              <a:t>Pozitif yani aktif olan </a:t>
            </a:r>
            <a:r>
              <a:rPr lang="tr-TR" altLang="tr-TR" sz="2400" b="1" dirty="0" err="1" smtClean="0">
                <a:solidFill>
                  <a:srgbClr val="7030A0"/>
                </a:solidFill>
              </a:rPr>
              <a:t>non-inverting</a:t>
            </a:r>
            <a:r>
              <a:rPr lang="tr-TR" altLang="tr-TR" sz="2400" b="1" dirty="0" smtClean="0">
                <a:solidFill>
                  <a:srgbClr val="7030A0"/>
                </a:solidFill>
              </a:rPr>
              <a:t> </a:t>
            </a:r>
            <a:r>
              <a:rPr lang="tr-TR" altLang="tr-TR" sz="2400" b="1" dirty="0" err="1" smtClean="0">
                <a:solidFill>
                  <a:srgbClr val="7030A0"/>
                </a:solidFill>
              </a:rPr>
              <a:t>elektrod</a:t>
            </a:r>
            <a:r>
              <a:rPr lang="tr-TR" altLang="tr-TR" sz="2400" b="1" dirty="0" smtClean="0">
                <a:solidFill>
                  <a:srgbClr val="7030A0"/>
                </a:solidFill>
              </a:rPr>
              <a:t> </a:t>
            </a:r>
            <a:r>
              <a:rPr lang="tr-TR" altLang="tr-TR" sz="2400" b="1" dirty="0" err="1" smtClean="0">
                <a:solidFill>
                  <a:srgbClr val="7030A0"/>
                </a:solidFill>
              </a:rPr>
              <a:t>verteks</a:t>
            </a:r>
            <a:r>
              <a:rPr lang="tr-TR" altLang="tr-TR" sz="2400" b="1" dirty="0" smtClean="0">
                <a:solidFill>
                  <a:srgbClr val="7030A0"/>
                </a:solidFill>
              </a:rPr>
              <a:t> yani orta hatta yerleştirilirken </a:t>
            </a:r>
            <a:r>
              <a:rPr lang="tr-TR" altLang="tr-TR" sz="2400" b="1" dirty="0" smtClean="0">
                <a:solidFill>
                  <a:srgbClr val="0070C0"/>
                </a:solidFill>
              </a:rPr>
              <a:t>negatif yani referans olan </a:t>
            </a:r>
            <a:r>
              <a:rPr lang="tr-TR" altLang="tr-TR" sz="2400" b="1" dirty="0" err="1" smtClean="0">
                <a:solidFill>
                  <a:srgbClr val="0070C0"/>
                </a:solidFill>
              </a:rPr>
              <a:t>inverting</a:t>
            </a:r>
            <a:r>
              <a:rPr lang="tr-TR" altLang="tr-TR" sz="2400" b="1" dirty="0" smtClean="0">
                <a:solidFill>
                  <a:srgbClr val="0070C0"/>
                </a:solidFill>
              </a:rPr>
              <a:t> </a:t>
            </a:r>
            <a:r>
              <a:rPr lang="tr-TR" altLang="tr-TR" sz="2400" b="1" dirty="0" err="1" smtClean="0">
                <a:solidFill>
                  <a:srgbClr val="0070C0"/>
                </a:solidFill>
              </a:rPr>
              <a:t>elektrod</a:t>
            </a:r>
            <a:r>
              <a:rPr lang="tr-TR" altLang="tr-TR" sz="2400" b="1" dirty="0" smtClean="0">
                <a:solidFill>
                  <a:srgbClr val="0070C0"/>
                </a:solidFill>
              </a:rPr>
              <a:t> ise kayıt yapılan yere göre ipsi veya </a:t>
            </a:r>
            <a:r>
              <a:rPr lang="tr-TR" altLang="tr-TR" sz="2400" b="1" dirty="0" err="1" smtClean="0">
                <a:solidFill>
                  <a:srgbClr val="0070C0"/>
                </a:solidFill>
              </a:rPr>
              <a:t>kontralateralde</a:t>
            </a:r>
            <a:r>
              <a:rPr lang="tr-TR" altLang="tr-TR" sz="2400" b="1" dirty="0" smtClean="0">
                <a:solidFill>
                  <a:srgbClr val="0070C0"/>
                </a:solidFill>
              </a:rPr>
              <a:t> bulunur.</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462469129"/>
      </p:ext>
    </p:extLst>
  </p:cSld>
  <p:clrMapOvr>
    <a:masterClrMapping/>
  </p:clrMapOvr>
  <p:transition>
    <p:checke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25898"/>
            <a:ext cx="8568952" cy="4827438"/>
          </a:xfrm>
        </p:spPr>
        <p:txBody>
          <a:bodyPr/>
          <a:lstStyle/>
          <a:p>
            <a:pPr>
              <a:buNone/>
            </a:pPr>
            <a:r>
              <a:rPr lang="tr-TR" altLang="tr-TR" sz="2400" dirty="0" smtClean="0">
                <a:solidFill>
                  <a:srgbClr val="7030A0"/>
                </a:solidFill>
              </a:rPr>
              <a:t>	</a:t>
            </a:r>
            <a:r>
              <a:rPr lang="it-IT" altLang="tr-TR" sz="4400" dirty="0" smtClean="0">
                <a:solidFill>
                  <a:srgbClr val="C00000"/>
                </a:solidFill>
              </a:rPr>
              <a:t>Elektrotlar</a:t>
            </a:r>
            <a:endParaRPr lang="tr-TR" altLang="tr-TR" sz="4400" dirty="0" smtClean="0">
              <a:solidFill>
                <a:srgbClr val="C00000"/>
              </a:solidFill>
            </a:endParaRPr>
          </a:p>
          <a:p>
            <a:pPr>
              <a:buNone/>
            </a:pPr>
            <a:endParaRPr lang="tr-TR" altLang="tr-TR" sz="2800" b="1" dirty="0">
              <a:solidFill>
                <a:srgbClr val="5F5F5F"/>
              </a:solidFill>
            </a:endParaRPr>
          </a:p>
          <a:p>
            <a:pPr algn="l"/>
            <a:r>
              <a:rPr lang="tr-TR" altLang="tr-TR" sz="2400" b="1" dirty="0" smtClean="0">
                <a:solidFill>
                  <a:srgbClr val="5F5F5F"/>
                </a:solidFill>
              </a:rPr>
              <a:t>Elektrotlar yerleştirildikleri anatomik konumun baş harfleri ile adlandırılmaktadırlar.</a:t>
            </a:r>
          </a:p>
          <a:p>
            <a:pPr lvl="1" algn="l"/>
            <a:r>
              <a:rPr lang="tr-TR" altLang="tr-TR" sz="2300" b="1" dirty="0" smtClean="0">
                <a:solidFill>
                  <a:srgbClr val="0070C0"/>
                </a:solidFill>
              </a:rPr>
              <a:t>F; </a:t>
            </a:r>
            <a:r>
              <a:rPr lang="tr-TR" altLang="tr-TR" sz="2300" b="1" dirty="0" err="1" smtClean="0">
                <a:solidFill>
                  <a:srgbClr val="0070C0"/>
                </a:solidFill>
              </a:rPr>
              <a:t>Frontal</a:t>
            </a:r>
            <a:endParaRPr lang="tr-TR" altLang="tr-TR" sz="2300" b="1" dirty="0" smtClean="0">
              <a:solidFill>
                <a:srgbClr val="0070C0"/>
              </a:solidFill>
            </a:endParaRPr>
          </a:p>
          <a:p>
            <a:pPr lvl="1" algn="l"/>
            <a:r>
              <a:rPr lang="tr-TR" altLang="tr-TR" sz="2300" b="1" dirty="0" smtClean="0">
                <a:solidFill>
                  <a:srgbClr val="0070C0"/>
                </a:solidFill>
              </a:rPr>
              <a:t>T; </a:t>
            </a:r>
            <a:r>
              <a:rPr lang="tr-TR" altLang="tr-TR" sz="2300" b="1" dirty="0" err="1" smtClean="0">
                <a:solidFill>
                  <a:srgbClr val="0070C0"/>
                </a:solidFill>
              </a:rPr>
              <a:t>Temporal</a:t>
            </a:r>
            <a:endParaRPr lang="tr-TR" altLang="tr-TR" sz="2300" b="1" dirty="0" smtClean="0">
              <a:solidFill>
                <a:srgbClr val="0070C0"/>
              </a:solidFill>
            </a:endParaRPr>
          </a:p>
          <a:p>
            <a:pPr lvl="1" algn="l"/>
            <a:r>
              <a:rPr lang="tr-TR" altLang="tr-TR" sz="2300" b="1" dirty="0" smtClean="0">
                <a:solidFill>
                  <a:srgbClr val="0070C0"/>
                </a:solidFill>
              </a:rPr>
              <a:t>P; </a:t>
            </a:r>
            <a:r>
              <a:rPr lang="tr-TR" altLang="tr-TR" sz="2300" b="1" dirty="0" err="1" smtClean="0">
                <a:solidFill>
                  <a:srgbClr val="0070C0"/>
                </a:solidFill>
              </a:rPr>
              <a:t>Parietal</a:t>
            </a:r>
            <a:endParaRPr lang="tr-TR" altLang="tr-TR" sz="2300" b="1" dirty="0" smtClean="0">
              <a:solidFill>
                <a:srgbClr val="0070C0"/>
              </a:solidFill>
            </a:endParaRPr>
          </a:p>
          <a:p>
            <a:pPr lvl="1" algn="l"/>
            <a:r>
              <a:rPr lang="tr-TR" altLang="tr-TR" sz="2300" b="1" dirty="0" smtClean="0">
                <a:solidFill>
                  <a:srgbClr val="0070C0"/>
                </a:solidFill>
              </a:rPr>
              <a:t>C; </a:t>
            </a:r>
            <a:r>
              <a:rPr lang="tr-TR" altLang="tr-TR" sz="2300" b="1" dirty="0" err="1" smtClean="0">
                <a:solidFill>
                  <a:srgbClr val="0070C0"/>
                </a:solidFill>
              </a:rPr>
              <a:t>Koronal</a:t>
            </a:r>
            <a:r>
              <a:rPr lang="tr-TR" altLang="tr-TR" sz="2300" b="1" dirty="0" smtClean="0">
                <a:solidFill>
                  <a:srgbClr val="0070C0"/>
                </a:solidFill>
              </a:rPr>
              <a:t> (orta hat)</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772574460"/>
      </p:ext>
    </p:extLst>
  </p:cSld>
  <p:clrMapOvr>
    <a:masterClrMapping/>
  </p:clrMapOvr>
  <p:transition>
    <p:checke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25898"/>
            <a:ext cx="8568952" cy="4827438"/>
          </a:xfrm>
        </p:spPr>
        <p:txBody>
          <a:bodyPr/>
          <a:lstStyle/>
          <a:p>
            <a:pPr>
              <a:buNone/>
            </a:pPr>
            <a:r>
              <a:rPr lang="tr-TR" altLang="tr-TR" sz="2400" dirty="0" smtClean="0">
                <a:solidFill>
                  <a:srgbClr val="7030A0"/>
                </a:solidFill>
              </a:rPr>
              <a:t>	</a:t>
            </a:r>
            <a:r>
              <a:rPr lang="it-IT" altLang="tr-TR" sz="4400" dirty="0" smtClean="0">
                <a:solidFill>
                  <a:srgbClr val="C00000"/>
                </a:solidFill>
              </a:rPr>
              <a:t>Elektrotlar</a:t>
            </a:r>
            <a:endParaRPr lang="tr-TR" altLang="tr-TR" sz="4400" dirty="0" smtClean="0">
              <a:solidFill>
                <a:srgbClr val="C00000"/>
              </a:solidFill>
            </a:endParaRPr>
          </a:p>
          <a:p>
            <a:pPr>
              <a:buNone/>
            </a:pPr>
            <a:endParaRPr lang="tr-TR" altLang="tr-TR" sz="2800" b="1" dirty="0">
              <a:solidFill>
                <a:srgbClr val="5F5F5F"/>
              </a:solidFill>
            </a:endParaRPr>
          </a:p>
          <a:p>
            <a:pPr algn="l"/>
            <a:r>
              <a:rPr lang="tr-TR" altLang="tr-TR" sz="2400" b="1" dirty="0" smtClean="0">
                <a:solidFill>
                  <a:srgbClr val="5F5F5F"/>
                </a:solidFill>
              </a:rPr>
              <a:t>Elektrotlar yerleştirildikleri anatomik konumun baş harfleri ile adlandırılmaktadırlar.</a:t>
            </a:r>
          </a:p>
          <a:p>
            <a:pPr lvl="1" algn="l"/>
            <a:r>
              <a:rPr lang="tr-TR" altLang="tr-TR" sz="2300" b="1" dirty="0" smtClean="0">
                <a:solidFill>
                  <a:srgbClr val="0070C0"/>
                </a:solidFill>
              </a:rPr>
              <a:t>F; </a:t>
            </a:r>
            <a:r>
              <a:rPr lang="tr-TR" altLang="tr-TR" sz="2300" b="1" dirty="0" err="1" smtClean="0">
                <a:solidFill>
                  <a:srgbClr val="0070C0"/>
                </a:solidFill>
              </a:rPr>
              <a:t>Frontal</a:t>
            </a:r>
            <a:endParaRPr lang="tr-TR" altLang="tr-TR" sz="2300" b="1" dirty="0" smtClean="0">
              <a:solidFill>
                <a:srgbClr val="0070C0"/>
              </a:solidFill>
            </a:endParaRPr>
          </a:p>
          <a:p>
            <a:pPr lvl="1" algn="l"/>
            <a:r>
              <a:rPr lang="tr-TR" altLang="tr-TR" sz="2300" b="1" dirty="0" smtClean="0">
                <a:solidFill>
                  <a:srgbClr val="0070C0"/>
                </a:solidFill>
              </a:rPr>
              <a:t>T; </a:t>
            </a:r>
            <a:r>
              <a:rPr lang="tr-TR" altLang="tr-TR" sz="2300" b="1" dirty="0" err="1" smtClean="0">
                <a:solidFill>
                  <a:srgbClr val="0070C0"/>
                </a:solidFill>
              </a:rPr>
              <a:t>Temporal</a:t>
            </a:r>
            <a:endParaRPr lang="tr-TR" altLang="tr-TR" sz="2300" b="1" dirty="0" smtClean="0">
              <a:solidFill>
                <a:srgbClr val="0070C0"/>
              </a:solidFill>
            </a:endParaRPr>
          </a:p>
          <a:p>
            <a:pPr lvl="1" algn="l"/>
            <a:r>
              <a:rPr lang="tr-TR" altLang="tr-TR" sz="2300" b="1" dirty="0" smtClean="0">
                <a:solidFill>
                  <a:srgbClr val="0070C0"/>
                </a:solidFill>
              </a:rPr>
              <a:t>P; </a:t>
            </a:r>
            <a:r>
              <a:rPr lang="tr-TR" altLang="tr-TR" sz="2300" b="1" dirty="0" err="1" smtClean="0">
                <a:solidFill>
                  <a:srgbClr val="0070C0"/>
                </a:solidFill>
              </a:rPr>
              <a:t>Parietal</a:t>
            </a:r>
            <a:endParaRPr lang="tr-TR" altLang="tr-TR" sz="2300" b="1" dirty="0" smtClean="0">
              <a:solidFill>
                <a:srgbClr val="0070C0"/>
              </a:solidFill>
            </a:endParaRPr>
          </a:p>
          <a:p>
            <a:pPr lvl="1" algn="l"/>
            <a:r>
              <a:rPr lang="tr-TR" altLang="tr-TR" sz="2300" b="1" dirty="0" smtClean="0">
                <a:solidFill>
                  <a:srgbClr val="0070C0"/>
                </a:solidFill>
              </a:rPr>
              <a:t>C; </a:t>
            </a:r>
            <a:r>
              <a:rPr lang="tr-TR" altLang="tr-TR" sz="2300" b="1" dirty="0" err="1" smtClean="0">
                <a:solidFill>
                  <a:srgbClr val="0070C0"/>
                </a:solidFill>
              </a:rPr>
              <a:t>Koronal</a:t>
            </a:r>
            <a:r>
              <a:rPr lang="tr-TR" altLang="tr-TR" sz="2300" b="1" dirty="0" smtClean="0">
                <a:solidFill>
                  <a:srgbClr val="0070C0"/>
                </a:solidFill>
              </a:rPr>
              <a:t> (orta hat)</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53382562"/>
      </p:ext>
    </p:extLst>
  </p:cSld>
  <p:clrMapOvr>
    <a:masterClrMapping/>
  </p:clrMapOvr>
  <p:transition>
    <p:checke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25898"/>
            <a:ext cx="8568952" cy="4827438"/>
          </a:xfrm>
        </p:spPr>
        <p:txBody>
          <a:bodyPr/>
          <a:lstStyle/>
          <a:p>
            <a:pPr>
              <a:buNone/>
            </a:pPr>
            <a:r>
              <a:rPr lang="tr-TR" altLang="tr-TR" sz="2400" dirty="0" smtClean="0">
                <a:solidFill>
                  <a:srgbClr val="7030A0"/>
                </a:solidFill>
              </a:rPr>
              <a:t>	</a:t>
            </a:r>
            <a:r>
              <a:rPr lang="it-IT" altLang="tr-TR" sz="2400" b="1" u="sng" dirty="0" smtClean="0">
                <a:solidFill>
                  <a:srgbClr val="C00000"/>
                </a:solidFill>
              </a:rPr>
              <a:t>YENİDOĞAN VE ÇOCUKLARDA ABR-İŞİTSEL UYARILMIŞ POTANSİYELLER</a:t>
            </a:r>
            <a:endParaRPr lang="tr-TR" altLang="tr-TR" sz="1600" b="1" u="sng" dirty="0">
              <a:solidFill>
                <a:srgbClr val="5F5F5F"/>
              </a:solidFill>
            </a:endParaRPr>
          </a:p>
          <a:p>
            <a:pPr marL="0" indent="0" algn="l">
              <a:buNone/>
            </a:pPr>
            <a:r>
              <a:rPr lang="tr-TR" altLang="tr-TR" sz="2400" b="1" dirty="0" smtClean="0">
                <a:solidFill>
                  <a:srgbClr val="5F5F5F"/>
                </a:solidFill>
              </a:rPr>
              <a:t>İşitsel uyandırılmış potansiyeller başlığı altında klinikte en çok kullanılan yaklaşımlar ABR ve ASSR olmakla birlikte işitsel uyandırılmış potansiyeller şunlardır;</a:t>
            </a:r>
          </a:p>
          <a:p>
            <a:pPr lvl="1" algn="l"/>
            <a:r>
              <a:rPr lang="tr-TR" altLang="tr-TR" sz="2300" b="1" dirty="0">
                <a:solidFill>
                  <a:srgbClr val="0070C0"/>
                </a:solidFill>
              </a:rPr>
              <a:t>A</a:t>
            </a:r>
            <a:r>
              <a:rPr lang="tr-TR" altLang="tr-TR" sz="2300" b="1" dirty="0" smtClean="0">
                <a:solidFill>
                  <a:srgbClr val="0070C0"/>
                </a:solidFill>
              </a:rPr>
              <a:t>BR (</a:t>
            </a:r>
            <a:r>
              <a:rPr lang="tr-TR" altLang="tr-TR" sz="2300" b="1" dirty="0" err="1" smtClean="0">
                <a:solidFill>
                  <a:srgbClr val="0070C0"/>
                </a:solidFill>
              </a:rPr>
              <a:t>Auditory</a:t>
            </a:r>
            <a:r>
              <a:rPr lang="tr-TR" altLang="tr-TR" sz="2300" b="1" dirty="0" smtClean="0">
                <a:solidFill>
                  <a:srgbClr val="0070C0"/>
                </a:solidFill>
              </a:rPr>
              <a:t> Brain </a:t>
            </a:r>
            <a:r>
              <a:rPr lang="tr-TR" altLang="tr-TR" sz="2300" b="1" dirty="0" err="1" smtClean="0">
                <a:solidFill>
                  <a:srgbClr val="0070C0"/>
                </a:solidFill>
              </a:rPr>
              <a:t>Responses</a:t>
            </a:r>
            <a:r>
              <a:rPr lang="tr-TR" altLang="tr-TR" sz="2300" b="1" dirty="0" smtClean="0">
                <a:solidFill>
                  <a:srgbClr val="0070C0"/>
                </a:solidFill>
              </a:rPr>
              <a:t>)</a:t>
            </a:r>
          </a:p>
          <a:p>
            <a:pPr lvl="1" algn="l"/>
            <a:r>
              <a:rPr lang="tr-TR" altLang="tr-TR" sz="2300" b="1" dirty="0" smtClean="0">
                <a:solidFill>
                  <a:srgbClr val="0070C0"/>
                </a:solidFill>
              </a:rPr>
              <a:t>ASSR (</a:t>
            </a:r>
            <a:r>
              <a:rPr lang="tr-TR" altLang="tr-TR" sz="2300" b="1" dirty="0" err="1" smtClean="0">
                <a:solidFill>
                  <a:srgbClr val="0070C0"/>
                </a:solidFill>
              </a:rPr>
              <a:t>Auditory</a:t>
            </a:r>
            <a:r>
              <a:rPr lang="tr-TR" altLang="tr-TR" sz="2300" b="1" dirty="0" smtClean="0">
                <a:solidFill>
                  <a:srgbClr val="0070C0"/>
                </a:solidFill>
              </a:rPr>
              <a:t> </a:t>
            </a:r>
            <a:r>
              <a:rPr lang="tr-TR" altLang="tr-TR" sz="2300" b="1" dirty="0" err="1" smtClean="0">
                <a:solidFill>
                  <a:srgbClr val="0070C0"/>
                </a:solidFill>
              </a:rPr>
              <a:t>Stady</a:t>
            </a:r>
            <a:r>
              <a:rPr lang="tr-TR" altLang="tr-TR" sz="2300" b="1" dirty="0" smtClean="0">
                <a:solidFill>
                  <a:srgbClr val="0070C0"/>
                </a:solidFill>
              </a:rPr>
              <a:t> </a:t>
            </a:r>
            <a:r>
              <a:rPr lang="tr-TR" altLang="tr-TR" sz="2300" b="1" dirty="0" err="1" smtClean="0">
                <a:solidFill>
                  <a:srgbClr val="0070C0"/>
                </a:solidFill>
              </a:rPr>
              <a:t>State</a:t>
            </a:r>
            <a:r>
              <a:rPr lang="tr-TR" altLang="tr-TR" sz="2300" b="1" dirty="0" smtClean="0">
                <a:solidFill>
                  <a:srgbClr val="0070C0"/>
                </a:solidFill>
              </a:rPr>
              <a:t> </a:t>
            </a:r>
            <a:r>
              <a:rPr lang="tr-TR" altLang="tr-TR" sz="2300" b="1" dirty="0" err="1" smtClean="0">
                <a:solidFill>
                  <a:srgbClr val="0070C0"/>
                </a:solidFill>
              </a:rPr>
              <a:t>Res</a:t>
            </a:r>
            <a:endParaRPr lang="tr-TR" altLang="tr-TR" sz="2300" b="1" dirty="0" smtClean="0">
              <a:solidFill>
                <a:srgbClr val="0070C0"/>
              </a:solidFill>
            </a:endParaRPr>
          </a:p>
          <a:p>
            <a:pPr lvl="1" algn="l"/>
            <a:r>
              <a:rPr lang="tr-TR" altLang="tr-TR" sz="2300" b="1" dirty="0" err="1" smtClean="0">
                <a:solidFill>
                  <a:srgbClr val="0070C0"/>
                </a:solidFill>
              </a:rPr>
              <a:t>EcoGh</a:t>
            </a:r>
            <a:endParaRPr lang="tr-TR" altLang="tr-TR" sz="2300" b="1" dirty="0" smtClean="0">
              <a:solidFill>
                <a:srgbClr val="0070C0"/>
              </a:solidFill>
            </a:endParaRPr>
          </a:p>
          <a:p>
            <a:pPr lvl="1" algn="l"/>
            <a:r>
              <a:rPr lang="tr-TR" altLang="tr-TR" sz="2300" b="1" dirty="0" smtClean="0">
                <a:solidFill>
                  <a:srgbClr val="0070C0"/>
                </a:solidFill>
              </a:rPr>
              <a:t>MLR</a:t>
            </a:r>
          </a:p>
          <a:p>
            <a:pPr lvl="1" algn="l"/>
            <a:r>
              <a:rPr lang="tr-TR" altLang="tr-TR" sz="2300" b="1" dirty="0" err="1" smtClean="0">
                <a:solidFill>
                  <a:srgbClr val="0070C0"/>
                </a:solidFill>
              </a:rPr>
              <a:t>CEAPs</a:t>
            </a:r>
            <a:endParaRPr lang="tr-TR" altLang="tr-TR" sz="2300" b="1" dirty="0" smtClean="0">
              <a:solidFill>
                <a:srgbClr val="0070C0"/>
              </a:solidFill>
            </a:endParaRPr>
          </a:p>
          <a:p>
            <a:pPr lvl="1" algn="l"/>
            <a:r>
              <a:rPr lang="tr-TR" altLang="tr-TR" sz="2300" b="1" dirty="0" smtClean="0">
                <a:solidFill>
                  <a:srgbClr val="0070C0"/>
                </a:solidFill>
              </a:rPr>
              <a:t>LLR</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604797300"/>
      </p:ext>
    </p:extLst>
  </p:cSld>
  <p:clrMapOvr>
    <a:masterClrMapping/>
  </p:clrMapOvr>
  <p:transition>
    <p:check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2362200"/>
            <a:ext cx="8568952" cy="3657600"/>
          </a:xfrm>
        </p:spPr>
        <p:txBody>
          <a:bodyPr/>
          <a:lstStyle/>
          <a:p>
            <a:pPr>
              <a:buNone/>
            </a:pPr>
            <a:r>
              <a:rPr lang="tr-TR" altLang="tr-TR" sz="4400" b="1" dirty="0" smtClean="0">
                <a:solidFill>
                  <a:srgbClr val="C00000"/>
                </a:solidFill>
              </a:rPr>
              <a:t>GİRİŞ</a:t>
            </a:r>
          </a:p>
          <a:p>
            <a:pPr>
              <a:buNone/>
            </a:pPr>
            <a:r>
              <a:rPr lang="tr-TR" altLang="tr-TR" sz="2400" dirty="0" smtClean="0">
                <a:solidFill>
                  <a:srgbClr val="7030A0"/>
                </a:solidFill>
              </a:rPr>
              <a:t>GEREKLİ EKİPMAN</a:t>
            </a:r>
          </a:p>
          <a:p>
            <a:pPr>
              <a:buNone/>
            </a:pPr>
            <a:r>
              <a:rPr lang="tr-TR" altLang="tr-TR" sz="2000" b="1" dirty="0" smtClean="0"/>
              <a:t>ABR cihazı temelinde EEG’nin olduğu bir cihazdır. Bu cihaz da EEG kayıtlarını yapmakta ancak uyaranlara karşı özel cevapları aramaktadır. Bu cihazlarda aranan temel özellik EEG </a:t>
            </a:r>
            <a:r>
              <a:rPr lang="tr-TR" altLang="tr-TR" sz="2000" b="1" dirty="0" err="1" smtClean="0"/>
              <a:t>modaliteleri</a:t>
            </a:r>
            <a:r>
              <a:rPr lang="tr-TR" altLang="tr-TR" sz="2000" b="1" dirty="0" smtClean="0"/>
              <a:t> ile çok kanallı ve gerçek zamanlı kayıt yapabilen cihazlar olmalarıdır.</a:t>
            </a:r>
            <a:endParaRPr lang="tr-TR" altLang="tr-TR" sz="2000" b="1" dirty="0"/>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ransition>
    <p:checke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25898"/>
            <a:ext cx="8568952" cy="4827438"/>
          </a:xfrm>
        </p:spPr>
        <p:txBody>
          <a:bodyPr/>
          <a:lstStyle/>
          <a:p>
            <a:pPr>
              <a:buNone/>
            </a:pPr>
            <a:r>
              <a:rPr lang="tr-TR" altLang="tr-TR" sz="2400" dirty="0" smtClean="0">
                <a:solidFill>
                  <a:srgbClr val="7030A0"/>
                </a:solidFill>
              </a:rPr>
              <a:t>	</a:t>
            </a:r>
            <a:r>
              <a:rPr lang="it-IT" altLang="tr-TR" sz="2000" b="1" u="sng" dirty="0" smtClean="0">
                <a:solidFill>
                  <a:srgbClr val="C00000"/>
                </a:solidFill>
              </a:rPr>
              <a:t>YENİDOĞAN VE ÇOCUKLARDA ABR-İŞİTSEL UYARILMIŞ POTANSİYELLER</a:t>
            </a:r>
            <a:endParaRPr lang="tr-TR" altLang="tr-TR" sz="1400" b="1" u="sng" dirty="0">
              <a:solidFill>
                <a:srgbClr val="5F5F5F"/>
              </a:solidFill>
            </a:endParaRPr>
          </a:p>
          <a:p>
            <a:pPr marL="457200" lvl="1" indent="0">
              <a:buNone/>
            </a:pPr>
            <a:r>
              <a:rPr lang="tr-TR" altLang="tr-TR" sz="1800" b="1" dirty="0" smtClean="0">
                <a:solidFill>
                  <a:srgbClr val="0070C0"/>
                </a:solidFill>
              </a:rPr>
              <a:t>ABR (</a:t>
            </a:r>
            <a:r>
              <a:rPr lang="tr-TR" altLang="tr-TR" sz="1800" b="1" dirty="0" err="1" smtClean="0">
                <a:solidFill>
                  <a:srgbClr val="0070C0"/>
                </a:solidFill>
              </a:rPr>
              <a:t>Auditory</a:t>
            </a:r>
            <a:r>
              <a:rPr lang="tr-TR" altLang="tr-TR" sz="1800" b="1" dirty="0" smtClean="0">
                <a:solidFill>
                  <a:srgbClr val="0070C0"/>
                </a:solidFill>
              </a:rPr>
              <a:t> Brain </a:t>
            </a:r>
            <a:r>
              <a:rPr lang="tr-TR" altLang="tr-TR" sz="1800" b="1" dirty="0" err="1" smtClean="0">
                <a:solidFill>
                  <a:srgbClr val="0070C0"/>
                </a:solidFill>
              </a:rPr>
              <a:t>Responses</a:t>
            </a:r>
            <a:r>
              <a:rPr lang="tr-TR" altLang="tr-TR" sz="1800" b="1" dirty="0" smtClean="0">
                <a:solidFill>
                  <a:srgbClr val="0070C0"/>
                </a:solidFill>
              </a:rPr>
              <a:t>)</a:t>
            </a:r>
          </a:p>
          <a:p>
            <a:pPr marL="457200" lvl="1" indent="0">
              <a:buNone/>
            </a:pPr>
            <a:r>
              <a:rPr lang="tr-TR" altLang="tr-TR" sz="1800" b="1" dirty="0" smtClean="0">
                <a:solidFill>
                  <a:srgbClr val="0070C0"/>
                </a:solidFill>
              </a:rPr>
              <a:t>ASSR (</a:t>
            </a:r>
            <a:r>
              <a:rPr lang="tr-TR" altLang="tr-TR" sz="1800" b="1" dirty="0" err="1" smtClean="0">
                <a:solidFill>
                  <a:srgbClr val="0070C0"/>
                </a:solidFill>
              </a:rPr>
              <a:t>Auditory</a:t>
            </a:r>
            <a:r>
              <a:rPr lang="tr-TR" altLang="tr-TR" sz="1800" b="1" dirty="0" smtClean="0">
                <a:solidFill>
                  <a:srgbClr val="0070C0"/>
                </a:solidFill>
              </a:rPr>
              <a:t> </a:t>
            </a:r>
            <a:r>
              <a:rPr lang="tr-TR" altLang="tr-TR" sz="1800" b="1" dirty="0" err="1" smtClean="0">
                <a:solidFill>
                  <a:srgbClr val="0070C0"/>
                </a:solidFill>
              </a:rPr>
              <a:t>Stady</a:t>
            </a:r>
            <a:r>
              <a:rPr lang="tr-TR" altLang="tr-TR" sz="1800" b="1" dirty="0" smtClean="0">
                <a:solidFill>
                  <a:srgbClr val="0070C0"/>
                </a:solidFill>
              </a:rPr>
              <a:t> </a:t>
            </a:r>
            <a:r>
              <a:rPr lang="tr-TR" altLang="tr-TR" sz="1800" b="1" dirty="0" err="1" smtClean="0">
                <a:solidFill>
                  <a:srgbClr val="0070C0"/>
                </a:solidFill>
              </a:rPr>
              <a:t>State</a:t>
            </a:r>
            <a:r>
              <a:rPr lang="tr-TR" altLang="tr-TR" sz="1800" b="1" dirty="0" smtClean="0">
                <a:solidFill>
                  <a:srgbClr val="0070C0"/>
                </a:solidFill>
              </a:rPr>
              <a:t> </a:t>
            </a:r>
            <a:r>
              <a:rPr lang="tr-TR" altLang="tr-TR" sz="1800" b="1" dirty="0" err="1" smtClean="0">
                <a:solidFill>
                  <a:srgbClr val="0070C0"/>
                </a:solidFill>
              </a:rPr>
              <a:t>Res</a:t>
            </a:r>
            <a:endParaRPr lang="tr-TR" altLang="tr-TR" sz="1800" b="1" dirty="0" smtClean="0">
              <a:solidFill>
                <a:srgbClr val="0070C0"/>
              </a:solidFill>
            </a:endParaRPr>
          </a:p>
          <a:p>
            <a:pPr marL="457200" lvl="1" indent="0">
              <a:buNone/>
            </a:pPr>
            <a:r>
              <a:rPr lang="tr-TR" altLang="tr-TR" sz="1800" b="1" dirty="0" err="1" smtClean="0">
                <a:solidFill>
                  <a:srgbClr val="0070C0"/>
                </a:solidFill>
              </a:rPr>
              <a:t>EcoGh</a:t>
            </a:r>
            <a:endParaRPr lang="tr-TR" altLang="tr-TR" sz="1800" b="1" dirty="0" smtClean="0">
              <a:solidFill>
                <a:srgbClr val="0070C0"/>
              </a:solidFill>
            </a:endParaRPr>
          </a:p>
          <a:p>
            <a:pPr marL="457200" lvl="1" indent="0">
              <a:buNone/>
            </a:pPr>
            <a:r>
              <a:rPr lang="tr-TR" altLang="tr-TR" sz="1800" b="1" dirty="0" smtClean="0">
                <a:solidFill>
                  <a:srgbClr val="0070C0"/>
                </a:solidFill>
              </a:rPr>
              <a:t>MLR</a:t>
            </a:r>
          </a:p>
          <a:p>
            <a:pPr marL="457200" lvl="1" indent="0">
              <a:buNone/>
            </a:pPr>
            <a:r>
              <a:rPr lang="tr-TR" altLang="tr-TR" sz="1800" b="1" dirty="0" err="1" smtClean="0">
                <a:solidFill>
                  <a:srgbClr val="0070C0"/>
                </a:solidFill>
              </a:rPr>
              <a:t>CEAPs</a:t>
            </a:r>
            <a:endParaRPr lang="tr-TR" altLang="tr-TR" sz="1800" b="1" dirty="0" smtClean="0">
              <a:solidFill>
                <a:srgbClr val="0070C0"/>
              </a:solidFill>
            </a:endParaRPr>
          </a:p>
          <a:p>
            <a:pPr marL="457200" lvl="1" indent="0">
              <a:buNone/>
            </a:pPr>
            <a:r>
              <a:rPr lang="tr-TR" altLang="tr-TR" sz="1800" b="1" dirty="0" smtClean="0">
                <a:solidFill>
                  <a:srgbClr val="0070C0"/>
                </a:solidFill>
              </a:rPr>
              <a:t>LLR</a:t>
            </a:r>
          </a:p>
          <a:p>
            <a:pPr marL="457200" lvl="1" indent="0">
              <a:buNone/>
            </a:pPr>
            <a:r>
              <a:rPr lang="tr-TR" altLang="tr-TR" sz="2800" b="1" dirty="0" smtClean="0">
                <a:solidFill>
                  <a:srgbClr val="5F5F5F"/>
                </a:solidFill>
              </a:rPr>
              <a:t>*Bu potansiyeller isimlerini, </a:t>
            </a:r>
            <a:r>
              <a:rPr lang="tr-TR" altLang="tr-TR" sz="2800" b="1" dirty="0" smtClean="0">
                <a:solidFill>
                  <a:srgbClr val="FF0000"/>
                </a:solidFill>
              </a:rPr>
              <a:t>kaynaklandıkları bölgelerden ve uyarıdan sonra farklı zamanlarda ortaya çıkmalarına göre almışlardır</a:t>
            </a:r>
            <a:r>
              <a:rPr lang="tr-TR" altLang="tr-TR" sz="2800" b="1" dirty="0" smtClean="0">
                <a:solidFill>
                  <a:srgbClr val="5F5F5F"/>
                </a:solidFill>
              </a:rPr>
              <a:t>. Dolayısıyla optimal uyarı ve cevap süreleri de birbirlerinden farklılık göstermektedir</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683710416"/>
      </p:ext>
    </p:extLst>
  </p:cSld>
  <p:clrMapOvr>
    <a:masterClrMapping/>
  </p:clrMapOvr>
  <p:transition>
    <p:checke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25898"/>
            <a:ext cx="8568952" cy="4827438"/>
          </a:xfrm>
        </p:spPr>
        <p:txBody>
          <a:bodyPr/>
          <a:lstStyle/>
          <a:p>
            <a:pPr>
              <a:buNone/>
            </a:pPr>
            <a:r>
              <a:rPr lang="tr-TR" altLang="tr-TR" sz="2400" dirty="0" smtClean="0">
                <a:solidFill>
                  <a:srgbClr val="7030A0"/>
                </a:solidFill>
              </a:rPr>
              <a:t>	</a:t>
            </a:r>
            <a:r>
              <a:rPr lang="it-IT" altLang="tr-TR" sz="2000" b="1" u="sng" dirty="0" smtClean="0">
                <a:solidFill>
                  <a:srgbClr val="C00000"/>
                </a:solidFill>
              </a:rPr>
              <a:t>YENİDOĞAN VE ÇOCUKLARDA ABR-İŞİTSEL UYARILMIŞ POTANSİYELLER</a:t>
            </a:r>
            <a:endParaRPr lang="tr-TR" altLang="tr-TR" sz="1400" b="1" u="sng" dirty="0">
              <a:solidFill>
                <a:srgbClr val="5F5F5F"/>
              </a:solidFill>
            </a:endParaRPr>
          </a:p>
          <a:p>
            <a:pPr marL="457200" lvl="1" indent="0">
              <a:buNone/>
            </a:pPr>
            <a:r>
              <a:rPr lang="tr-TR" altLang="tr-TR" sz="2000" b="1" dirty="0" smtClean="0">
                <a:solidFill>
                  <a:srgbClr val="0070C0"/>
                </a:solidFill>
              </a:rPr>
              <a:t>ABR (</a:t>
            </a:r>
            <a:r>
              <a:rPr lang="tr-TR" altLang="tr-TR" sz="2000" b="1" dirty="0" err="1" smtClean="0">
                <a:solidFill>
                  <a:srgbClr val="0070C0"/>
                </a:solidFill>
              </a:rPr>
              <a:t>Auditory</a:t>
            </a:r>
            <a:r>
              <a:rPr lang="tr-TR" altLang="tr-TR" sz="2000" b="1" dirty="0" smtClean="0">
                <a:solidFill>
                  <a:srgbClr val="0070C0"/>
                </a:solidFill>
              </a:rPr>
              <a:t> Brain </a:t>
            </a:r>
            <a:r>
              <a:rPr lang="tr-TR" altLang="tr-TR" sz="2000" b="1" dirty="0" err="1" smtClean="0">
                <a:solidFill>
                  <a:srgbClr val="0070C0"/>
                </a:solidFill>
              </a:rPr>
              <a:t>Responses</a:t>
            </a:r>
            <a:r>
              <a:rPr lang="tr-TR" altLang="tr-TR" sz="2000" b="1" dirty="0" smtClean="0">
                <a:solidFill>
                  <a:srgbClr val="0070C0"/>
                </a:solidFill>
              </a:rPr>
              <a:t>)</a:t>
            </a:r>
          </a:p>
          <a:p>
            <a:pPr marL="457200" lvl="1" indent="0">
              <a:buNone/>
            </a:pPr>
            <a:r>
              <a:rPr lang="tr-TR" altLang="tr-TR" sz="2000" b="1" dirty="0" smtClean="0">
                <a:solidFill>
                  <a:srgbClr val="0070C0"/>
                </a:solidFill>
              </a:rPr>
              <a:t>ASSR (</a:t>
            </a:r>
            <a:r>
              <a:rPr lang="tr-TR" altLang="tr-TR" sz="2000" b="1" dirty="0" err="1" smtClean="0">
                <a:solidFill>
                  <a:srgbClr val="0070C0"/>
                </a:solidFill>
              </a:rPr>
              <a:t>Auditory</a:t>
            </a:r>
            <a:r>
              <a:rPr lang="tr-TR" altLang="tr-TR" sz="2000" b="1" dirty="0" smtClean="0">
                <a:solidFill>
                  <a:srgbClr val="0070C0"/>
                </a:solidFill>
              </a:rPr>
              <a:t> </a:t>
            </a:r>
            <a:r>
              <a:rPr lang="tr-TR" altLang="tr-TR" sz="2000" b="1" dirty="0" err="1" smtClean="0">
                <a:solidFill>
                  <a:srgbClr val="0070C0"/>
                </a:solidFill>
              </a:rPr>
              <a:t>Stady</a:t>
            </a:r>
            <a:r>
              <a:rPr lang="tr-TR" altLang="tr-TR" sz="2000" b="1" dirty="0" smtClean="0">
                <a:solidFill>
                  <a:srgbClr val="0070C0"/>
                </a:solidFill>
              </a:rPr>
              <a:t> </a:t>
            </a:r>
            <a:r>
              <a:rPr lang="tr-TR" altLang="tr-TR" sz="2000" b="1" dirty="0" err="1" smtClean="0">
                <a:solidFill>
                  <a:srgbClr val="0070C0"/>
                </a:solidFill>
              </a:rPr>
              <a:t>State</a:t>
            </a:r>
            <a:r>
              <a:rPr lang="tr-TR" altLang="tr-TR" sz="2000" b="1" dirty="0" smtClean="0">
                <a:solidFill>
                  <a:srgbClr val="0070C0"/>
                </a:solidFill>
              </a:rPr>
              <a:t> </a:t>
            </a:r>
            <a:r>
              <a:rPr lang="tr-TR" altLang="tr-TR" sz="2000" b="1" dirty="0" err="1" smtClean="0">
                <a:solidFill>
                  <a:srgbClr val="0070C0"/>
                </a:solidFill>
              </a:rPr>
              <a:t>Res</a:t>
            </a:r>
            <a:endParaRPr lang="tr-TR" altLang="tr-TR" sz="2000" b="1" dirty="0" smtClean="0">
              <a:solidFill>
                <a:srgbClr val="0070C0"/>
              </a:solidFill>
            </a:endParaRPr>
          </a:p>
          <a:p>
            <a:pPr marL="457200" lvl="1" indent="0">
              <a:buNone/>
            </a:pPr>
            <a:r>
              <a:rPr lang="tr-TR" altLang="tr-TR" sz="2000" b="1" dirty="0" err="1" smtClean="0">
                <a:solidFill>
                  <a:srgbClr val="0070C0"/>
                </a:solidFill>
              </a:rPr>
              <a:t>EcoGh</a:t>
            </a:r>
            <a:endParaRPr lang="tr-TR" altLang="tr-TR" sz="2000" b="1" dirty="0" smtClean="0">
              <a:solidFill>
                <a:srgbClr val="0070C0"/>
              </a:solidFill>
            </a:endParaRPr>
          </a:p>
          <a:p>
            <a:pPr marL="457200" lvl="1" indent="0">
              <a:buNone/>
            </a:pPr>
            <a:r>
              <a:rPr lang="tr-TR" altLang="tr-TR" sz="2000" b="1" dirty="0" smtClean="0">
                <a:solidFill>
                  <a:srgbClr val="0070C0"/>
                </a:solidFill>
              </a:rPr>
              <a:t>MLR</a:t>
            </a:r>
          </a:p>
          <a:p>
            <a:pPr marL="457200" lvl="1" indent="0">
              <a:buNone/>
            </a:pPr>
            <a:r>
              <a:rPr lang="tr-TR" altLang="tr-TR" sz="2000" b="1" dirty="0" err="1" smtClean="0">
                <a:solidFill>
                  <a:srgbClr val="0070C0"/>
                </a:solidFill>
              </a:rPr>
              <a:t>CEAPs</a:t>
            </a:r>
            <a:endParaRPr lang="tr-TR" altLang="tr-TR" sz="2000" b="1" dirty="0" smtClean="0">
              <a:solidFill>
                <a:srgbClr val="0070C0"/>
              </a:solidFill>
            </a:endParaRPr>
          </a:p>
          <a:p>
            <a:pPr marL="457200" lvl="1" indent="0">
              <a:buNone/>
            </a:pPr>
            <a:r>
              <a:rPr lang="tr-TR" altLang="tr-TR" sz="2000" b="1" dirty="0" smtClean="0">
                <a:solidFill>
                  <a:srgbClr val="0070C0"/>
                </a:solidFill>
              </a:rPr>
              <a:t>LLR</a:t>
            </a:r>
          </a:p>
          <a:p>
            <a:pPr marL="457200" lvl="1" indent="0">
              <a:buNone/>
            </a:pPr>
            <a:r>
              <a:rPr lang="tr-TR" altLang="tr-TR" sz="2800" b="1" dirty="0" smtClean="0">
                <a:solidFill>
                  <a:srgbClr val="5F5F5F"/>
                </a:solidFill>
              </a:rPr>
              <a:t>*</a:t>
            </a:r>
            <a:r>
              <a:rPr lang="tr-TR" altLang="tr-TR" sz="2800" b="1" dirty="0" smtClean="0">
                <a:solidFill>
                  <a:srgbClr val="0070C0"/>
                </a:solidFill>
              </a:rPr>
              <a:t>ASSR</a:t>
            </a:r>
            <a:r>
              <a:rPr lang="tr-TR" altLang="tr-TR" sz="2800" b="1" dirty="0" smtClean="0">
                <a:solidFill>
                  <a:srgbClr val="5F5F5F"/>
                </a:solidFill>
              </a:rPr>
              <a:t> dışında kalan tüm uyarılmış potansiyeller zamana karşı gelişen aksiyon potansiyellerinin dalga formlarıdır</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128206891"/>
      </p:ext>
    </p:extLst>
  </p:cSld>
  <p:clrMapOvr>
    <a:masterClrMapping/>
  </p:clrMapOvr>
  <p:transition>
    <p:checke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25898"/>
            <a:ext cx="8568952" cy="4827438"/>
          </a:xfrm>
        </p:spPr>
        <p:txBody>
          <a:bodyPr/>
          <a:lstStyle/>
          <a:p>
            <a:pPr>
              <a:buNone/>
            </a:pPr>
            <a:r>
              <a:rPr lang="tr-TR" altLang="tr-TR" sz="2400" dirty="0" smtClean="0">
                <a:solidFill>
                  <a:srgbClr val="7030A0"/>
                </a:solidFill>
              </a:rPr>
              <a:t>	</a:t>
            </a:r>
            <a:r>
              <a:rPr lang="it-IT" altLang="tr-TR" sz="2000" b="1" u="sng" dirty="0" smtClean="0">
                <a:solidFill>
                  <a:srgbClr val="C00000"/>
                </a:solidFill>
              </a:rPr>
              <a:t>YENİDOĞAN VE ÇOCUKLARDA ABR-İŞİTSEL UYARILMIŞ POTANSİYELLER</a:t>
            </a:r>
            <a:endParaRPr lang="tr-TR" altLang="tr-TR" sz="2000" b="1" u="sng" dirty="0" smtClean="0">
              <a:solidFill>
                <a:srgbClr val="C00000"/>
              </a:solidFill>
            </a:endParaRPr>
          </a:p>
          <a:p>
            <a:pPr>
              <a:buNone/>
            </a:pPr>
            <a:endParaRPr lang="tr-TR" altLang="tr-TR" sz="2000" b="1" u="sng" dirty="0">
              <a:solidFill>
                <a:srgbClr val="C00000"/>
              </a:solidFill>
            </a:endParaRPr>
          </a:p>
          <a:p>
            <a:pPr>
              <a:buNone/>
            </a:pPr>
            <a:endParaRPr lang="tr-TR" altLang="tr-TR" sz="1400" b="1" u="sng" dirty="0">
              <a:solidFill>
                <a:srgbClr val="5F5F5F"/>
              </a:solidFill>
            </a:endParaRPr>
          </a:p>
          <a:p>
            <a:pPr marL="457200" lvl="1" indent="0">
              <a:buNone/>
            </a:pPr>
            <a:r>
              <a:rPr lang="tr-TR" altLang="tr-TR" sz="3200" b="1" dirty="0" err="1" smtClean="0">
                <a:solidFill>
                  <a:srgbClr val="7030A0"/>
                </a:solidFill>
              </a:rPr>
              <a:t>ABR’de</a:t>
            </a:r>
            <a:r>
              <a:rPr lang="tr-TR" altLang="tr-TR" sz="3200" b="1" dirty="0" smtClean="0">
                <a:solidFill>
                  <a:srgbClr val="7030A0"/>
                </a:solidFill>
              </a:rPr>
              <a:t> kayıt etmekte olduğumuz dalgalar </a:t>
            </a:r>
            <a:r>
              <a:rPr lang="tr-TR" altLang="tr-TR" sz="3200" b="1" dirty="0" smtClean="0">
                <a:solidFill>
                  <a:srgbClr val="FF0000"/>
                </a:solidFill>
              </a:rPr>
              <a:t>işitsel sinir ve bu sinire bağlı sinirsel yollar ve beyin sapı çekirdeklerinin</a:t>
            </a:r>
            <a:r>
              <a:rPr lang="tr-TR" altLang="tr-TR" sz="3200" b="1" dirty="0" smtClean="0">
                <a:solidFill>
                  <a:srgbClr val="7030A0"/>
                </a:solidFill>
              </a:rPr>
              <a:t> üst üste binmiş aksiyon potansiyeli aktivitelerini göstermektedir.</a:t>
            </a:r>
            <a:endParaRPr lang="tr-TR" altLang="tr-TR" sz="4000" b="1" dirty="0" smtClean="0">
              <a:solidFill>
                <a:srgbClr val="7030A0"/>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722536602"/>
      </p:ext>
    </p:extLst>
  </p:cSld>
  <p:clrMapOvr>
    <a:masterClrMapping/>
  </p:clrMapOvr>
  <p:transition>
    <p:checke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25898"/>
            <a:ext cx="8568952" cy="4827438"/>
          </a:xfrm>
        </p:spPr>
        <p:txBody>
          <a:bodyPr/>
          <a:lstStyle/>
          <a:p>
            <a:pPr>
              <a:buNone/>
            </a:pPr>
            <a:r>
              <a:rPr lang="tr-TR" altLang="tr-TR" sz="2400" dirty="0" smtClean="0">
                <a:solidFill>
                  <a:srgbClr val="7030A0"/>
                </a:solidFill>
              </a:rPr>
              <a:t>	</a:t>
            </a:r>
            <a:r>
              <a:rPr lang="it-IT" altLang="tr-TR" sz="2000" b="1" u="sng" dirty="0" smtClean="0">
                <a:solidFill>
                  <a:srgbClr val="C00000"/>
                </a:solidFill>
              </a:rPr>
              <a:t>YENİDOĞAN VE ÇOCUKLARDA ABR-İŞİTSEL UYARILMIŞ POTANSİYELLER</a:t>
            </a:r>
            <a:endParaRPr lang="tr-TR" altLang="tr-TR" sz="2000" b="1" u="sng" dirty="0" smtClean="0">
              <a:solidFill>
                <a:srgbClr val="C00000"/>
              </a:solidFill>
            </a:endParaRPr>
          </a:p>
          <a:p>
            <a:pPr>
              <a:buNone/>
            </a:pPr>
            <a:endParaRPr lang="tr-TR" altLang="tr-TR" sz="2000" b="1" u="sng" dirty="0">
              <a:solidFill>
                <a:srgbClr val="C00000"/>
              </a:solidFill>
            </a:endParaRPr>
          </a:p>
          <a:p>
            <a:pPr>
              <a:buNone/>
            </a:pPr>
            <a:endParaRPr lang="tr-TR" altLang="tr-TR" sz="1400" b="1" u="sng" dirty="0">
              <a:solidFill>
                <a:srgbClr val="5F5F5F"/>
              </a:solidFill>
            </a:endParaRPr>
          </a:p>
          <a:p>
            <a:pPr marL="457200" lvl="1" indent="0">
              <a:buNone/>
            </a:pPr>
            <a:r>
              <a:rPr lang="tr-TR" altLang="tr-TR" sz="3200" b="1" dirty="0" smtClean="0">
                <a:solidFill>
                  <a:srgbClr val="7030A0"/>
                </a:solidFill>
              </a:rPr>
              <a:t>Uyarı verildikten </a:t>
            </a:r>
            <a:r>
              <a:rPr lang="tr-TR" altLang="tr-TR" sz="3200" b="1" dirty="0" smtClean="0">
                <a:solidFill>
                  <a:srgbClr val="FF0000"/>
                </a:solidFill>
              </a:rPr>
              <a:t>1,6 milisaniye ile 10 milisaniye sonra </a:t>
            </a:r>
            <a:r>
              <a:rPr lang="tr-TR" altLang="tr-TR" sz="3200" b="1" dirty="0" err="1" smtClean="0">
                <a:solidFill>
                  <a:srgbClr val="FF0000"/>
                </a:solidFill>
              </a:rPr>
              <a:t>I’den</a:t>
            </a:r>
            <a:r>
              <a:rPr lang="tr-TR" altLang="tr-TR" sz="3200" b="1" dirty="0" smtClean="0">
                <a:solidFill>
                  <a:srgbClr val="FF0000"/>
                </a:solidFill>
              </a:rPr>
              <a:t> </a:t>
            </a:r>
            <a:r>
              <a:rPr lang="tr-TR" altLang="tr-TR" sz="3200" b="1" dirty="0" err="1" smtClean="0">
                <a:solidFill>
                  <a:srgbClr val="FF0000"/>
                </a:solidFill>
              </a:rPr>
              <a:t>V’e</a:t>
            </a:r>
            <a:r>
              <a:rPr lang="tr-TR" altLang="tr-TR" sz="3200" b="1" dirty="0" smtClean="0">
                <a:solidFill>
                  <a:srgbClr val="FF0000"/>
                </a:solidFill>
              </a:rPr>
              <a:t> kadar çeşitli dalgalar</a:t>
            </a:r>
            <a:r>
              <a:rPr lang="tr-TR" altLang="tr-TR" sz="3200" b="1" dirty="0" smtClean="0">
                <a:solidFill>
                  <a:srgbClr val="7030A0"/>
                </a:solidFill>
              </a:rPr>
              <a:t> kayıt edilmekte olup IV-V kompleksinin işitme yönünde en kuvvetli delili içerdiği bilinmektedir. </a:t>
            </a:r>
            <a:endParaRPr lang="tr-TR" altLang="tr-TR" sz="4000" b="1" dirty="0" smtClean="0">
              <a:solidFill>
                <a:srgbClr val="7030A0"/>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780611171"/>
      </p:ext>
    </p:extLst>
  </p:cSld>
  <p:clrMapOvr>
    <a:masterClrMapping/>
  </p:clrMapOvr>
  <p:transition>
    <p:checke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25898"/>
            <a:ext cx="8568952" cy="4899446"/>
          </a:xfrm>
        </p:spPr>
        <p:txBody>
          <a:bodyPr/>
          <a:lstStyle/>
          <a:p>
            <a:pPr>
              <a:buNone/>
            </a:pPr>
            <a:r>
              <a:rPr lang="tr-TR" altLang="tr-TR" sz="2400" dirty="0" smtClean="0">
                <a:solidFill>
                  <a:srgbClr val="7030A0"/>
                </a:solidFill>
              </a:rPr>
              <a:t>	</a:t>
            </a:r>
            <a:r>
              <a:rPr lang="it-IT" altLang="tr-TR" sz="2000" b="1" u="sng" dirty="0" smtClean="0">
                <a:solidFill>
                  <a:srgbClr val="C00000"/>
                </a:solidFill>
              </a:rPr>
              <a:t>YENİDOĞAN VE ÇOCUKLARDA ABR-İŞİTSEL UYARILMIŞ POTANSİYELLER</a:t>
            </a:r>
            <a:endParaRPr lang="tr-TR" altLang="tr-TR" sz="2000" b="1" u="sng" dirty="0">
              <a:solidFill>
                <a:srgbClr val="C00000"/>
              </a:solidFill>
            </a:endParaRPr>
          </a:p>
          <a:p>
            <a:pPr>
              <a:buNone/>
            </a:pPr>
            <a:endParaRPr lang="tr-TR" altLang="tr-TR" sz="1400" b="1" u="sng" dirty="0">
              <a:solidFill>
                <a:srgbClr val="5F5F5F"/>
              </a:solidFill>
            </a:endParaRPr>
          </a:p>
          <a:p>
            <a:pPr lvl="1" algn="l"/>
            <a:r>
              <a:rPr lang="tr-TR" altLang="tr-TR" sz="3200" b="1" dirty="0" smtClean="0">
                <a:solidFill>
                  <a:srgbClr val="7030A0"/>
                </a:solidFill>
              </a:rPr>
              <a:t>Kayıt edilen tüm veriler hem cevabın aksiyon potansiyellerini hem de gürültü içermektedir.</a:t>
            </a:r>
          </a:p>
          <a:p>
            <a:pPr lvl="1" algn="l"/>
            <a:r>
              <a:rPr lang="tr-TR" altLang="tr-TR" sz="3200" b="1" dirty="0" smtClean="0">
                <a:solidFill>
                  <a:srgbClr val="7030A0"/>
                </a:solidFill>
              </a:rPr>
              <a:t>Uyarı verildikten </a:t>
            </a:r>
            <a:r>
              <a:rPr lang="tr-TR" altLang="tr-TR" sz="3200" b="1" dirty="0" smtClean="0">
                <a:solidFill>
                  <a:srgbClr val="FF0000"/>
                </a:solidFill>
              </a:rPr>
              <a:t>yaklaşık 8-10 milisaniye sonra V. Dalga çökmesi</a:t>
            </a:r>
            <a:r>
              <a:rPr lang="tr-TR" altLang="tr-TR" sz="3200" b="1" dirty="0" smtClean="0">
                <a:solidFill>
                  <a:srgbClr val="7030A0"/>
                </a:solidFill>
              </a:rPr>
              <a:t> gerçekleşmekte olup </a:t>
            </a:r>
            <a:r>
              <a:rPr lang="tr-TR" altLang="tr-TR" sz="3200" b="1" dirty="0" smtClean="0">
                <a:solidFill>
                  <a:srgbClr val="FF0000"/>
                </a:solidFill>
              </a:rPr>
              <a:t>beyin sapı cevabı </a:t>
            </a:r>
            <a:r>
              <a:rPr lang="tr-TR" altLang="tr-TR" sz="3200" b="1" dirty="0" smtClean="0">
                <a:solidFill>
                  <a:srgbClr val="7030A0"/>
                </a:solidFill>
              </a:rPr>
              <a:t>olarak nitelendirilmektedir</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533340744"/>
      </p:ext>
    </p:extLst>
  </p:cSld>
  <p:clrMapOvr>
    <a:masterClrMapping/>
  </p:clrMapOvr>
  <p:transition>
    <p:checke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25898"/>
            <a:ext cx="8568952" cy="4899446"/>
          </a:xfrm>
        </p:spPr>
        <p:txBody>
          <a:bodyPr/>
          <a:lstStyle/>
          <a:p>
            <a:pPr>
              <a:buNone/>
            </a:pPr>
            <a:r>
              <a:rPr lang="tr-TR" altLang="tr-TR" sz="2400" dirty="0" smtClean="0">
                <a:solidFill>
                  <a:srgbClr val="7030A0"/>
                </a:solidFill>
              </a:rPr>
              <a:t>	</a:t>
            </a:r>
            <a:r>
              <a:rPr lang="it-IT" altLang="tr-TR" sz="2000" b="1" u="sng" dirty="0" smtClean="0">
                <a:solidFill>
                  <a:srgbClr val="C00000"/>
                </a:solidFill>
              </a:rPr>
              <a:t>YENİDOĞAN VE ÇOCUKLARDA ABR-İŞİTSEL UYARILMIŞ POTANSİYELLER</a:t>
            </a:r>
            <a:endParaRPr lang="tr-TR" altLang="tr-TR" sz="2000" b="1" u="sng" dirty="0" smtClean="0">
              <a:solidFill>
                <a:srgbClr val="C00000"/>
              </a:solidFill>
            </a:endParaRPr>
          </a:p>
          <a:p>
            <a:pPr>
              <a:buNone/>
            </a:pPr>
            <a:endParaRPr lang="tr-TR" altLang="tr-TR" sz="2000" b="1" u="sng" dirty="0">
              <a:solidFill>
                <a:srgbClr val="C00000"/>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4" name="Resim 3" descr="C:\Users\samsung-pc\Desktop\Pediatrik Odyoloji\8. Ders\beraWAVES.jpg"/>
          <p:cNvPicPr/>
          <p:nvPr/>
        </p:nvPicPr>
        <p:blipFill>
          <a:blip r:embed="rId2">
            <a:extLst>
              <a:ext uri="{28A0092B-C50C-407E-A947-70E740481C1C}">
                <a14:useLocalDpi xmlns:a14="http://schemas.microsoft.com/office/drawing/2010/main" val="0"/>
              </a:ext>
            </a:extLst>
          </a:blip>
          <a:srcRect/>
          <a:stretch>
            <a:fillRect/>
          </a:stretch>
        </p:blipFill>
        <p:spPr bwMode="auto">
          <a:xfrm>
            <a:off x="971600" y="2372522"/>
            <a:ext cx="7560840" cy="4032448"/>
          </a:xfrm>
          <a:prstGeom prst="rect">
            <a:avLst/>
          </a:prstGeom>
          <a:noFill/>
          <a:ln>
            <a:noFill/>
          </a:ln>
        </p:spPr>
      </p:pic>
    </p:spTree>
    <p:extLst>
      <p:ext uri="{BB962C8B-B14F-4D97-AF65-F5344CB8AC3E}">
        <p14:creationId xmlns:p14="http://schemas.microsoft.com/office/powerpoint/2010/main" val="912603429"/>
      </p:ext>
    </p:extLst>
  </p:cSld>
  <p:clrMapOvr>
    <a:masterClrMapping/>
  </p:clrMapOvr>
  <p:transition>
    <p:checke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25898"/>
            <a:ext cx="8568952" cy="4899446"/>
          </a:xfrm>
        </p:spPr>
        <p:txBody>
          <a:bodyPr/>
          <a:lstStyle/>
          <a:p>
            <a:pPr>
              <a:buNone/>
            </a:pPr>
            <a:r>
              <a:rPr lang="tr-TR" altLang="tr-TR" sz="2400" dirty="0" smtClean="0">
                <a:solidFill>
                  <a:srgbClr val="7030A0"/>
                </a:solidFill>
              </a:rPr>
              <a:t>	</a:t>
            </a:r>
            <a:r>
              <a:rPr lang="it-IT" altLang="tr-TR" sz="2000" b="1" u="sng" dirty="0" smtClean="0">
                <a:solidFill>
                  <a:srgbClr val="C00000"/>
                </a:solidFill>
              </a:rPr>
              <a:t>YENİDOĞAN VE ÇOCUKLARDA ABR-İŞİTSEL UYARILMIŞ POTANSİYELLER</a:t>
            </a:r>
            <a:endParaRPr lang="tr-TR" altLang="tr-TR" sz="2000" b="1" u="sng" dirty="0" smtClean="0">
              <a:solidFill>
                <a:srgbClr val="C00000"/>
              </a:solidFill>
            </a:endParaRPr>
          </a:p>
          <a:p>
            <a:pPr marL="0" indent="0">
              <a:buNone/>
            </a:pPr>
            <a:endParaRPr lang="tr-TR" altLang="tr-TR" sz="2000" b="1" dirty="0" smtClean="0">
              <a:solidFill>
                <a:srgbClr val="C00000"/>
              </a:solidFill>
            </a:endParaRPr>
          </a:p>
          <a:p>
            <a:pPr marL="0" indent="0">
              <a:buNone/>
            </a:pPr>
            <a:r>
              <a:rPr lang="tr-TR" altLang="tr-TR" sz="2000" b="1" dirty="0" smtClean="0">
                <a:solidFill>
                  <a:srgbClr val="7030A0"/>
                </a:solidFill>
              </a:rPr>
              <a:t>I. ve II. dalga </a:t>
            </a:r>
            <a:r>
              <a:rPr lang="tr-TR" altLang="tr-TR" sz="2400" b="1" u="sng" dirty="0" err="1" smtClean="0">
                <a:solidFill>
                  <a:srgbClr val="7030A0"/>
                </a:solidFill>
              </a:rPr>
              <a:t>distal</a:t>
            </a:r>
            <a:r>
              <a:rPr lang="tr-TR" altLang="tr-TR" sz="2400" b="1" u="sng" dirty="0" smtClean="0">
                <a:solidFill>
                  <a:srgbClr val="7030A0"/>
                </a:solidFill>
              </a:rPr>
              <a:t> ve </a:t>
            </a:r>
            <a:r>
              <a:rPr lang="tr-TR" altLang="tr-TR" sz="2400" b="1" u="sng" dirty="0" err="1" smtClean="0">
                <a:solidFill>
                  <a:srgbClr val="7030A0"/>
                </a:solidFill>
              </a:rPr>
              <a:t>proksimal</a:t>
            </a:r>
            <a:r>
              <a:rPr lang="tr-TR" altLang="tr-TR" sz="2400" b="1" u="sng" dirty="0" smtClean="0">
                <a:solidFill>
                  <a:srgbClr val="7030A0"/>
                </a:solidFill>
              </a:rPr>
              <a:t> işitme siniri</a:t>
            </a:r>
            <a:endParaRPr lang="tr-TR" altLang="tr-TR" sz="2000" b="1" u="sng" dirty="0" smtClean="0">
              <a:solidFill>
                <a:srgbClr val="7030A0"/>
              </a:solidFill>
            </a:endParaRPr>
          </a:p>
          <a:p>
            <a:pPr marL="0" indent="0">
              <a:buNone/>
            </a:pPr>
            <a:endParaRPr lang="tr-TR" altLang="tr-TR" sz="2000" b="1" dirty="0">
              <a:solidFill>
                <a:srgbClr val="C00000"/>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4" name="Resim 3" descr="C:\Users\samsung-pc\Desktop\Pediatrik Odyoloji\8. Ders\beraWAVES.jpg"/>
          <p:cNvPicPr/>
          <p:nvPr/>
        </p:nvPicPr>
        <p:blipFill>
          <a:blip r:embed="rId2">
            <a:extLst>
              <a:ext uri="{28A0092B-C50C-407E-A947-70E740481C1C}">
                <a14:useLocalDpi xmlns:a14="http://schemas.microsoft.com/office/drawing/2010/main" val="0"/>
              </a:ext>
            </a:extLst>
          </a:blip>
          <a:srcRect/>
          <a:stretch>
            <a:fillRect/>
          </a:stretch>
        </p:blipFill>
        <p:spPr bwMode="auto">
          <a:xfrm>
            <a:off x="254900" y="3284984"/>
            <a:ext cx="8637580" cy="3384376"/>
          </a:xfrm>
          <a:prstGeom prst="rect">
            <a:avLst/>
          </a:prstGeom>
          <a:noFill/>
          <a:ln>
            <a:noFill/>
          </a:ln>
        </p:spPr>
      </p:pic>
    </p:spTree>
    <p:extLst>
      <p:ext uri="{BB962C8B-B14F-4D97-AF65-F5344CB8AC3E}">
        <p14:creationId xmlns:p14="http://schemas.microsoft.com/office/powerpoint/2010/main" val="3700925956"/>
      </p:ext>
    </p:extLst>
  </p:cSld>
  <p:clrMapOvr>
    <a:masterClrMapping/>
  </p:clrMapOvr>
  <p:transition>
    <p:checke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25898"/>
            <a:ext cx="8568952" cy="4899446"/>
          </a:xfrm>
        </p:spPr>
        <p:txBody>
          <a:bodyPr/>
          <a:lstStyle/>
          <a:p>
            <a:pPr>
              <a:buNone/>
            </a:pPr>
            <a:r>
              <a:rPr lang="tr-TR" altLang="tr-TR" sz="2400" dirty="0" smtClean="0">
                <a:solidFill>
                  <a:srgbClr val="7030A0"/>
                </a:solidFill>
              </a:rPr>
              <a:t>	</a:t>
            </a:r>
            <a:r>
              <a:rPr lang="it-IT" altLang="tr-TR" sz="2000" b="1" u="sng" dirty="0" smtClean="0">
                <a:solidFill>
                  <a:srgbClr val="C00000"/>
                </a:solidFill>
              </a:rPr>
              <a:t>YENİDOĞAN VE ÇOCUKLARDA ABR-İŞİTSEL UYARILMIŞ POTANSİYELLER</a:t>
            </a:r>
            <a:endParaRPr lang="tr-TR" altLang="tr-TR" sz="2000" b="1" u="sng" dirty="0" smtClean="0">
              <a:solidFill>
                <a:srgbClr val="C00000"/>
              </a:solidFill>
            </a:endParaRPr>
          </a:p>
          <a:p>
            <a:pPr marL="0" indent="0">
              <a:buNone/>
            </a:pPr>
            <a:endParaRPr lang="tr-TR" altLang="tr-TR" sz="2000" b="1" dirty="0" smtClean="0">
              <a:solidFill>
                <a:srgbClr val="C00000"/>
              </a:solidFill>
            </a:endParaRPr>
          </a:p>
          <a:p>
            <a:pPr marL="0" indent="0">
              <a:buNone/>
            </a:pPr>
            <a:r>
              <a:rPr lang="tr-TR" altLang="tr-TR" sz="2400" b="1" dirty="0" smtClean="0">
                <a:solidFill>
                  <a:srgbClr val="7030A0"/>
                </a:solidFill>
              </a:rPr>
              <a:t>III. dalga </a:t>
            </a:r>
            <a:r>
              <a:rPr lang="tr-TR" altLang="tr-TR" sz="2400" b="1" u="sng" dirty="0" err="1" smtClean="0">
                <a:solidFill>
                  <a:srgbClr val="7030A0"/>
                </a:solidFill>
              </a:rPr>
              <a:t>koklear</a:t>
            </a:r>
            <a:r>
              <a:rPr lang="tr-TR" altLang="tr-TR" sz="2400" b="1" u="sng" dirty="0" smtClean="0">
                <a:solidFill>
                  <a:srgbClr val="7030A0"/>
                </a:solidFill>
              </a:rPr>
              <a:t> </a:t>
            </a:r>
            <a:r>
              <a:rPr lang="tr-TR" altLang="tr-TR" sz="2400" b="1" u="sng" dirty="0" err="1" smtClean="0">
                <a:solidFill>
                  <a:srgbClr val="7030A0"/>
                </a:solidFill>
              </a:rPr>
              <a:t>nukleustan</a:t>
            </a:r>
            <a:endParaRPr lang="tr-TR" altLang="tr-TR" sz="2400" b="1" u="sng" dirty="0">
              <a:solidFill>
                <a:srgbClr val="C00000"/>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4" name="Resim 3" descr="C:\Users\samsung-pc\Desktop\Pediatrik Odyoloji\8. Ders\beraWAVES.jpg"/>
          <p:cNvPicPr/>
          <p:nvPr/>
        </p:nvPicPr>
        <p:blipFill>
          <a:blip r:embed="rId2">
            <a:extLst>
              <a:ext uri="{28A0092B-C50C-407E-A947-70E740481C1C}">
                <a14:useLocalDpi xmlns:a14="http://schemas.microsoft.com/office/drawing/2010/main" val="0"/>
              </a:ext>
            </a:extLst>
          </a:blip>
          <a:srcRect/>
          <a:stretch>
            <a:fillRect/>
          </a:stretch>
        </p:blipFill>
        <p:spPr bwMode="auto">
          <a:xfrm>
            <a:off x="254900" y="3284984"/>
            <a:ext cx="8637580" cy="3384376"/>
          </a:xfrm>
          <a:prstGeom prst="rect">
            <a:avLst/>
          </a:prstGeom>
          <a:noFill/>
          <a:ln>
            <a:noFill/>
          </a:ln>
        </p:spPr>
      </p:pic>
    </p:spTree>
    <p:extLst>
      <p:ext uri="{BB962C8B-B14F-4D97-AF65-F5344CB8AC3E}">
        <p14:creationId xmlns:p14="http://schemas.microsoft.com/office/powerpoint/2010/main" val="3091400416"/>
      </p:ext>
    </p:extLst>
  </p:cSld>
  <p:clrMapOvr>
    <a:masterClrMapping/>
  </p:clrMapOvr>
  <p:transition>
    <p:checke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25898"/>
            <a:ext cx="8568952" cy="4899446"/>
          </a:xfrm>
        </p:spPr>
        <p:txBody>
          <a:bodyPr/>
          <a:lstStyle/>
          <a:p>
            <a:pPr>
              <a:buNone/>
            </a:pPr>
            <a:r>
              <a:rPr lang="tr-TR" altLang="tr-TR" sz="2400" dirty="0" smtClean="0">
                <a:solidFill>
                  <a:srgbClr val="7030A0"/>
                </a:solidFill>
              </a:rPr>
              <a:t>	</a:t>
            </a:r>
            <a:r>
              <a:rPr lang="it-IT" altLang="tr-TR" sz="2000" b="1" u="sng" dirty="0" smtClean="0">
                <a:solidFill>
                  <a:srgbClr val="C00000"/>
                </a:solidFill>
              </a:rPr>
              <a:t>YENİDOĞAN VE ÇOCUKLARDA ABR-İŞİTSEL UYARILMIŞ POTANSİYELLER</a:t>
            </a:r>
            <a:endParaRPr lang="tr-TR" altLang="tr-TR" sz="2000" b="1" u="sng" dirty="0" smtClean="0">
              <a:solidFill>
                <a:srgbClr val="C00000"/>
              </a:solidFill>
            </a:endParaRPr>
          </a:p>
          <a:p>
            <a:pPr marL="0" indent="0">
              <a:buNone/>
            </a:pPr>
            <a:endParaRPr lang="tr-TR" altLang="tr-TR" sz="2000" b="1" dirty="0" smtClean="0">
              <a:solidFill>
                <a:srgbClr val="C00000"/>
              </a:solidFill>
            </a:endParaRPr>
          </a:p>
          <a:p>
            <a:pPr marL="0" indent="0">
              <a:buNone/>
            </a:pPr>
            <a:r>
              <a:rPr lang="tr-TR" altLang="tr-TR" sz="2400" b="1" dirty="0" smtClean="0">
                <a:solidFill>
                  <a:srgbClr val="7030A0"/>
                </a:solidFill>
              </a:rPr>
              <a:t>IV. dalga </a:t>
            </a:r>
            <a:r>
              <a:rPr lang="tr-TR" altLang="tr-TR" sz="2400" b="1" u="sng" dirty="0" err="1" smtClean="0">
                <a:solidFill>
                  <a:srgbClr val="7030A0"/>
                </a:solidFill>
              </a:rPr>
              <a:t>superior</a:t>
            </a:r>
            <a:r>
              <a:rPr lang="tr-TR" altLang="tr-TR" sz="2400" b="1" u="sng" dirty="0" smtClean="0">
                <a:solidFill>
                  <a:srgbClr val="7030A0"/>
                </a:solidFill>
              </a:rPr>
              <a:t> </a:t>
            </a:r>
            <a:r>
              <a:rPr lang="tr-TR" altLang="tr-TR" sz="2400" b="1" u="sng" dirty="0" err="1" smtClean="0">
                <a:solidFill>
                  <a:srgbClr val="7030A0"/>
                </a:solidFill>
              </a:rPr>
              <a:t>oliver</a:t>
            </a:r>
            <a:r>
              <a:rPr lang="tr-TR" altLang="tr-TR" sz="2400" b="1" u="sng" dirty="0" smtClean="0">
                <a:solidFill>
                  <a:srgbClr val="7030A0"/>
                </a:solidFill>
              </a:rPr>
              <a:t>  kompleksten</a:t>
            </a:r>
            <a:endParaRPr lang="tr-TR" altLang="tr-TR" sz="2400" b="1" u="sng" dirty="0">
              <a:solidFill>
                <a:srgbClr val="C00000"/>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4" name="Resim 3" descr="C:\Users\samsung-pc\Desktop\Pediatrik Odyoloji\8. Ders\beraWAVES.jpg"/>
          <p:cNvPicPr/>
          <p:nvPr/>
        </p:nvPicPr>
        <p:blipFill>
          <a:blip r:embed="rId2">
            <a:extLst>
              <a:ext uri="{28A0092B-C50C-407E-A947-70E740481C1C}">
                <a14:useLocalDpi xmlns:a14="http://schemas.microsoft.com/office/drawing/2010/main" val="0"/>
              </a:ext>
            </a:extLst>
          </a:blip>
          <a:srcRect/>
          <a:stretch>
            <a:fillRect/>
          </a:stretch>
        </p:blipFill>
        <p:spPr bwMode="auto">
          <a:xfrm>
            <a:off x="254900" y="3284984"/>
            <a:ext cx="8637580" cy="3312368"/>
          </a:xfrm>
          <a:prstGeom prst="rect">
            <a:avLst/>
          </a:prstGeom>
          <a:noFill/>
          <a:ln>
            <a:noFill/>
          </a:ln>
        </p:spPr>
      </p:pic>
    </p:spTree>
    <p:extLst>
      <p:ext uri="{BB962C8B-B14F-4D97-AF65-F5344CB8AC3E}">
        <p14:creationId xmlns:p14="http://schemas.microsoft.com/office/powerpoint/2010/main" val="1454684725"/>
      </p:ext>
    </p:extLst>
  </p:cSld>
  <p:clrMapOvr>
    <a:masterClrMapping/>
  </p:clrMapOvr>
  <p:transition>
    <p:checke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25898"/>
            <a:ext cx="8568952" cy="4899446"/>
          </a:xfrm>
        </p:spPr>
        <p:txBody>
          <a:bodyPr/>
          <a:lstStyle/>
          <a:p>
            <a:pPr>
              <a:buNone/>
            </a:pPr>
            <a:r>
              <a:rPr lang="tr-TR" altLang="tr-TR" sz="2400" dirty="0" smtClean="0">
                <a:solidFill>
                  <a:srgbClr val="7030A0"/>
                </a:solidFill>
              </a:rPr>
              <a:t>	</a:t>
            </a:r>
            <a:r>
              <a:rPr lang="it-IT" altLang="tr-TR" sz="2000" b="1" u="sng" dirty="0" smtClean="0">
                <a:solidFill>
                  <a:srgbClr val="C00000"/>
                </a:solidFill>
              </a:rPr>
              <a:t>YENİDOĞAN VE ÇOCUKLARDA ABR-İŞİTSEL UYARILMIŞ POTANSİYELLER</a:t>
            </a:r>
            <a:endParaRPr lang="tr-TR" altLang="tr-TR" sz="2000" b="1" u="sng" dirty="0" smtClean="0">
              <a:solidFill>
                <a:srgbClr val="C00000"/>
              </a:solidFill>
            </a:endParaRPr>
          </a:p>
          <a:p>
            <a:pPr marL="0" indent="0">
              <a:buNone/>
            </a:pPr>
            <a:endParaRPr lang="tr-TR" altLang="tr-TR" sz="2000" b="1" dirty="0" smtClean="0">
              <a:solidFill>
                <a:srgbClr val="C00000"/>
              </a:solidFill>
            </a:endParaRPr>
          </a:p>
          <a:p>
            <a:pPr marL="0" indent="0">
              <a:buNone/>
            </a:pPr>
            <a:r>
              <a:rPr lang="pt-BR" altLang="tr-TR" sz="2400" b="1" dirty="0" smtClean="0">
                <a:solidFill>
                  <a:srgbClr val="7030A0"/>
                </a:solidFill>
              </a:rPr>
              <a:t>V. dalga </a:t>
            </a:r>
            <a:r>
              <a:rPr lang="pt-BR" altLang="tr-TR" sz="2400" b="1" u="sng" dirty="0" smtClean="0">
                <a:solidFill>
                  <a:srgbClr val="7030A0"/>
                </a:solidFill>
              </a:rPr>
              <a:t>lateral lemniskustan </a:t>
            </a:r>
            <a:endParaRPr lang="tr-TR" altLang="tr-TR" sz="2400" b="1" u="sng" dirty="0">
              <a:solidFill>
                <a:srgbClr val="C00000"/>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4" name="Resim 3" descr="C:\Users\samsung-pc\Desktop\Pediatrik Odyoloji\8. Ders\beraWAVES.jpg"/>
          <p:cNvPicPr/>
          <p:nvPr/>
        </p:nvPicPr>
        <p:blipFill>
          <a:blip r:embed="rId2">
            <a:extLst>
              <a:ext uri="{28A0092B-C50C-407E-A947-70E740481C1C}">
                <a14:useLocalDpi xmlns:a14="http://schemas.microsoft.com/office/drawing/2010/main" val="0"/>
              </a:ext>
            </a:extLst>
          </a:blip>
          <a:srcRect/>
          <a:stretch>
            <a:fillRect/>
          </a:stretch>
        </p:blipFill>
        <p:spPr bwMode="auto">
          <a:xfrm>
            <a:off x="254900" y="3284984"/>
            <a:ext cx="8637580" cy="3168352"/>
          </a:xfrm>
          <a:prstGeom prst="rect">
            <a:avLst/>
          </a:prstGeom>
          <a:noFill/>
          <a:ln>
            <a:noFill/>
          </a:ln>
        </p:spPr>
      </p:pic>
    </p:spTree>
    <p:extLst>
      <p:ext uri="{BB962C8B-B14F-4D97-AF65-F5344CB8AC3E}">
        <p14:creationId xmlns:p14="http://schemas.microsoft.com/office/powerpoint/2010/main" val="219149914"/>
      </p:ext>
    </p:extLst>
  </p:cSld>
  <p:clrMapOvr>
    <a:masterClrMapping/>
  </p:clrMapOvr>
  <p:transition>
    <p:check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25898"/>
            <a:ext cx="8568952" cy="4827438"/>
          </a:xfrm>
        </p:spPr>
        <p:txBody>
          <a:bodyPr/>
          <a:lstStyle/>
          <a:p>
            <a:pPr>
              <a:buNone/>
            </a:pPr>
            <a:r>
              <a:rPr lang="tr-TR" altLang="tr-TR" sz="3600" b="1" dirty="0" smtClean="0">
                <a:solidFill>
                  <a:srgbClr val="C00000"/>
                </a:solidFill>
              </a:rPr>
              <a:t>UYARAN TÜRLERİ</a:t>
            </a:r>
          </a:p>
          <a:p>
            <a:pPr algn="l"/>
            <a:r>
              <a:rPr lang="tr-TR" altLang="tr-TR" sz="2400" b="1" dirty="0" smtClean="0"/>
              <a:t>ABR 0,1 </a:t>
            </a:r>
            <a:r>
              <a:rPr lang="tr-TR" altLang="tr-TR" sz="2400" b="1" dirty="0" err="1" smtClean="0"/>
              <a:t>ms’lik</a:t>
            </a:r>
            <a:r>
              <a:rPr lang="tr-TR" altLang="tr-TR" sz="2400" b="1" dirty="0" smtClean="0"/>
              <a:t> klik sinyallere karşı verilen cevapları ölçmektedir.</a:t>
            </a:r>
          </a:p>
          <a:p>
            <a:pPr algn="l"/>
            <a:r>
              <a:rPr lang="tr-TR" altLang="tr-TR" sz="2400" b="1" dirty="0" err="1" smtClean="0"/>
              <a:t>ABR’nin</a:t>
            </a:r>
            <a:r>
              <a:rPr lang="tr-TR" altLang="tr-TR" sz="2400" b="1" dirty="0" smtClean="0"/>
              <a:t> üretilmesi için hangi frekansın daha önemli olduğu konusunda bir fikir birliği yoktur.</a:t>
            </a:r>
          </a:p>
          <a:p>
            <a:pPr algn="l"/>
            <a:r>
              <a:rPr lang="tr-TR" altLang="tr-TR" sz="2400" b="1" dirty="0" smtClean="0"/>
              <a:t>Bir uyaranın frekans </a:t>
            </a:r>
            <a:r>
              <a:rPr lang="tr-TR" altLang="tr-TR" sz="2400" b="1" dirty="0" err="1" smtClean="0"/>
              <a:t>spesifikliği</a:t>
            </a:r>
            <a:r>
              <a:rPr lang="tr-TR" altLang="tr-TR" sz="2400" b="1" dirty="0" smtClean="0"/>
              <a:t> süreyle doğrudan ilişkilidir. </a:t>
            </a:r>
          </a:p>
          <a:p>
            <a:pPr algn="l"/>
            <a:r>
              <a:rPr lang="tr-TR" altLang="tr-TR" sz="2400" b="1" dirty="0" smtClean="0"/>
              <a:t>Çok kısa uyaranlarda frekans </a:t>
            </a:r>
            <a:r>
              <a:rPr lang="tr-TR" altLang="tr-TR" sz="2400" b="1" dirty="0" err="1" smtClean="0"/>
              <a:t>spesifikliği</a:t>
            </a:r>
            <a:r>
              <a:rPr lang="tr-TR" altLang="tr-TR" sz="2400" b="1" dirty="0" smtClean="0"/>
              <a:t> </a:t>
            </a:r>
            <a:r>
              <a:rPr lang="tr-TR" altLang="tr-TR" sz="2400" b="1" dirty="0" err="1" smtClean="0"/>
              <a:t>dağılabilemektedir</a:t>
            </a:r>
            <a:r>
              <a:rPr lang="tr-TR" altLang="tr-TR" sz="2400" b="1" dirty="0" smtClean="0"/>
              <a:t>. </a:t>
            </a:r>
          </a:p>
          <a:p>
            <a:pPr algn="l"/>
            <a:r>
              <a:rPr lang="tr-TR" altLang="tr-TR" sz="2400" b="1" dirty="0" smtClean="0"/>
              <a:t>Uyaran süresi ne kadar uzun ise frekans </a:t>
            </a:r>
            <a:r>
              <a:rPr lang="tr-TR" altLang="tr-TR" sz="2400" b="1" dirty="0" err="1" smtClean="0"/>
              <a:t>spesifikliği</a:t>
            </a:r>
            <a:r>
              <a:rPr lang="tr-TR" altLang="tr-TR" sz="2400" b="1" dirty="0" smtClean="0"/>
              <a:t> o kadar artmaktadır.</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829407257"/>
      </p:ext>
    </p:extLst>
  </p:cSld>
  <p:clrMapOvr>
    <a:masterClrMapping/>
  </p:clrMapOvr>
  <p:transition>
    <p:checke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25898"/>
            <a:ext cx="8568952" cy="4899446"/>
          </a:xfrm>
        </p:spPr>
        <p:txBody>
          <a:bodyPr/>
          <a:lstStyle/>
          <a:p>
            <a:pPr>
              <a:buNone/>
            </a:pPr>
            <a:r>
              <a:rPr lang="tr-TR" altLang="tr-TR" sz="2400" dirty="0" smtClean="0">
                <a:solidFill>
                  <a:srgbClr val="7030A0"/>
                </a:solidFill>
              </a:rPr>
              <a:t>	</a:t>
            </a:r>
            <a:r>
              <a:rPr lang="it-IT" altLang="tr-TR" sz="2000" b="1" u="sng" dirty="0" smtClean="0">
                <a:solidFill>
                  <a:srgbClr val="C00000"/>
                </a:solidFill>
              </a:rPr>
              <a:t>YENİDOĞAN VE ÇOCUKLARDA ABR-İŞİTSEL UYARILMIŞ POTANSİYELLER</a:t>
            </a:r>
            <a:endParaRPr lang="tr-TR" altLang="tr-TR" sz="2000" b="1" u="sng" dirty="0" smtClean="0">
              <a:solidFill>
                <a:srgbClr val="C00000"/>
              </a:solidFill>
            </a:endParaRPr>
          </a:p>
          <a:p>
            <a:pPr marL="0" indent="0">
              <a:buNone/>
            </a:pPr>
            <a:endParaRPr lang="tr-TR" altLang="tr-TR" sz="2000" b="1" dirty="0" smtClean="0">
              <a:solidFill>
                <a:srgbClr val="C00000"/>
              </a:solidFill>
            </a:endParaRPr>
          </a:p>
          <a:p>
            <a:pPr marL="0" indent="0">
              <a:buNone/>
            </a:pPr>
            <a:r>
              <a:rPr lang="pt-BR" altLang="tr-TR" sz="2400" b="1" dirty="0" smtClean="0">
                <a:solidFill>
                  <a:srgbClr val="7030A0"/>
                </a:solidFill>
              </a:rPr>
              <a:t>V. dalgaya adeta tepki olarak oluşan </a:t>
            </a:r>
            <a:r>
              <a:rPr lang="pt-BR" altLang="tr-TR" sz="2400" b="1" dirty="0" smtClean="0">
                <a:solidFill>
                  <a:srgbClr val="FF0000"/>
                </a:solidFill>
              </a:rPr>
              <a:t>çökme hareketi </a:t>
            </a:r>
            <a:r>
              <a:rPr lang="pt-BR" altLang="tr-TR" sz="2400" b="1" dirty="0" smtClean="0">
                <a:solidFill>
                  <a:srgbClr val="7030A0"/>
                </a:solidFill>
              </a:rPr>
              <a:t>ise </a:t>
            </a:r>
            <a:r>
              <a:rPr lang="pt-BR" altLang="tr-TR" sz="2400" b="1" u="sng" dirty="0" smtClean="0">
                <a:solidFill>
                  <a:srgbClr val="7030A0"/>
                </a:solidFill>
              </a:rPr>
              <a:t>karşı lateral lemniskustan</a:t>
            </a:r>
            <a:r>
              <a:rPr lang="pt-BR" altLang="tr-TR" sz="2400" b="1" dirty="0" smtClean="0">
                <a:solidFill>
                  <a:srgbClr val="7030A0"/>
                </a:solidFill>
              </a:rPr>
              <a:t> kaynaklanmaktadır</a:t>
            </a:r>
            <a:endParaRPr lang="tr-TR" altLang="tr-TR" sz="2400" b="1" u="sng" dirty="0">
              <a:solidFill>
                <a:srgbClr val="C00000"/>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4" name="Resim 3" descr="C:\Users\samsung-pc\Desktop\Pediatrik Odyoloji\8. Ders\beraWAVES.jpg"/>
          <p:cNvPicPr/>
          <p:nvPr/>
        </p:nvPicPr>
        <p:blipFill>
          <a:blip r:embed="rId2">
            <a:extLst>
              <a:ext uri="{28A0092B-C50C-407E-A947-70E740481C1C}">
                <a14:useLocalDpi xmlns:a14="http://schemas.microsoft.com/office/drawing/2010/main" val="0"/>
              </a:ext>
            </a:extLst>
          </a:blip>
          <a:srcRect/>
          <a:stretch>
            <a:fillRect/>
          </a:stretch>
        </p:blipFill>
        <p:spPr bwMode="auto">
          <a:xfrm>
            <a:off x="179512" y="3645024"/>
            <a:ext cx="8712968" cy="3024336"/>
          </a:xfrm>
          <a:prstGeom prst="rect">
            <a:avLst/>
          </a:prstGeom>
          <a:noFill/>
          <a:ln>
            <a:noFill/>
          </a:ln>
        </p:spPr>
      </p:pic>
    </p:spTree>
    <p:extLst>
      <p:ext uri="{BB962C8B-B14F-4D97-AF65-F5344CB8AC3E}">
        <p14:creationId xmlns:p14="http://schemas.microsoft.com/office/powerpoint/2010/main" val="2899343428"/>
      </p:ext>
    </p:extLst>
  </p:cSld>
  <p:clrMapOvr>
    <a:masterClrMapping/>
  </p:clrMapOvr>
  <p:transition>
    <p:checke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85670"/>
            <a:ext cx="7776864" cy="4899446"/>
          </a:xfrm>
        </p:spPr>
        <p:txBody>
          <a:bodyPr/>
          <a:lstStyle/>
          <a:p>
            <a:pPr>
              <a:buNone/>
            </a:pPr>
            <a:r>
              <a:rPr lang="tr-TR" altLang="tr-TR" sz="2400" dirty="0" smtClean="0">
                <a:solidFill>
                  <a:srgbClr val="7030A0"/>
                </a:solidFill>
              </a:rPr>
              <a:t>	</a:t>
            </a:r>
            <a:r>
              <a:rPr lang="it-IT" altLang="tr-TR" sz="1400" b="1" u="sng" dirty="0" smtClean="0">
                <a:solidFill>
                  <a:srgbClr val="C00000"/>
                </a:solidFill>
              </a:rPr>
              <a:t>YENİDOĞAN VE ÇOCUKLARDA ABR-İŞİTSEL UYARILMIŞ POTANSİYELLER</a:t>
            </a:r>
            <a:endParaRPr lang="tr-TR" altLang="tr-TR" sz="1400" b="1" u="sng" dirty="0" smtClean="0">
              <a:solidFill>
                <a:srgbClr val="C00000"/>
              </a:solidFill>
            </a:endParaRPr>
          </a:p>
          <a:p>
            <a:pPr>
              <a:buNone/>
            </a:pPr>
            <a:endParaRPr lang="tr-TR" altLang="tr-TR" sz="2000" b="1" u="sng" dirty="0">
              <a:solidFill>
                <a:srgbClr val="C00000"/>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5" name="Resim 4" descr="C:\Users\samsung-pc\Desktop\Pediatrik Odyoloji\8. Ders\Lateral_lemniscus.PNG"/>
          <p:cNvPicPr/>
          <p:nvPr/>
        </p:nvPicPr>
        <p:blipFill>
          <a:blip r:embed="rId2">
            <a:extLst>
              <a:ext uri="{28A0092B-C50C-407E-A947-70E740481C1C}">
                <a14:useLocalDpi xmlns:a14="http://schemas.microsoft.com/office/drawing/2010/main" val="0"/>
              </a:ext>
            </a:extLst>
          </a:blip>
          <a:srcRect/>
          <a:stretch>
            <a:fillRect/>
          </a:stretch>
        </p:blipFill>
        <p:spPr bwMode="auto">
          <a:xfrm>
            <a:off x="2947123" y="2060848"/>
            <a:ext cx="3857125" cy="4149090"/>
          </a:xfrm>
          <a:prstGeom prst="rect">
            <a:avLst/>
          </a:prstGeom>
          <a:noFill/>
          <a:ln>
            <a:noFill/>
          </a:ln>
        </p:spPr>
      </p:pic>
    </p:spTree>
    <p:extLst>
      <p:ext uri="{BB962C8B-B14F-4D97-AF65-F5344CB8AC3E}">
        <p14:creationId xmlns:p14="http://schemas.microsoft.com/office/powerpoint/2010/main" val="2489838713"/>
      </p:ext>
    </p:extLst>
  </p:cSld>
  <p:clrMapOvr>
    <a:masterClrMapping/>
  </p:clrMapOvr>
  <p:transition>
    <p:checke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25898"/>
            <a:ext cx="8568952" cy="4899446"/>
          </a:xfrm>
        </p:spPr>
        <p:txBody>
          <a:bodyPr/>
          <a:lstStyle/>
          <a:p>
            <a:pPr>
              <a:buNone/>
            </a:pPr>
            <a:r>
              <a:rPr lang="tr-TR" altLang="tr-TR" sz="2400" dirty="0" smtClean="0">
                <a:solidFill>
                  <a:srgbClr val="7030A0"/>
                </a:solidFill>
              </a:rPr>
              <a:t>	</a:t>
            </a:r>
            <a:r>
              <a:rPr lang="it-IT" altLang="tr-TR" sz="2000" b="1" u="sng" dirty="0" smtClean="0">
                <a:solidFill>
                  <a:srgbClr val="C00000"/>
                </a:solidFill>
              </a:rPr>
              <a:t>YENİDOĞAN VE ÇOCUKLARDA ABR-İŞİTSEL UYARILMIŞ POTANSİYELLER</a:t>
            </a:r>
            <a:endParaRPr lang="tr-TR" altLang="tr-TR" sz="2000" b="1" u="sng" dirty="0" smtClean="0">
              <a:solidFill>
                <a:srgbClr val="C00000"/>
              </a:solidFill>
            </a:endParaRPr>
          </a:p>
          <a:p>
            <a:pPr marL="0" indent="0">
              <a:buNone/>
            </a:pPr>
            <a:endParaRPr lang="tr-TR" altLang="tr-TR" sz="2000" b="1" dirty="0" smtClean="0">
              <a:solidFill>
                <a:srgbClr val="C00000"/>
              </a:solidFill>
            </a:endParaRPr>
          </a:p>
          <a:p>
            <a:pPr marL="0" indent="0">
              <a:buNone/>
            </a:pPr>
            <a:r>
              <a:rPr lang="pt-BR" altLang="tr-TR" b="1" dirty="0" smtClean="0">
                <a:solidFill>
                  <a:srgbClr val="7030A0"/>
                </a:solidFill>
              </a:rPr>
              <a:t>I. dalgadan hemen önce gelişen dalga kompleksi koklear mikrofoni olarak isimlendirilmekte olup sinirsel bir aktiviteden çok kokleanın kendisinin aktivitesinden kaynaklanan elektriksel aktivitelerdir. Koklear mikrofoni dalgaları normal bir ABR’de bulunabilir veya bulunmayabilir. Ancak aşırı geniş ve yüksek aktivitede olmaları ABR dalgalarının olmaması durumunda görülmektedir</a:t>
            </a:r>
            <a:endParaRPr lang="tr-TR" altLang="tr-TR" b="1" u="sng" dirty="0">
              <a:solidFill>
                <a:srgbClr val="C00000"/>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4" name="Resim 3" descr="C:\Users\samsung-pc\Desktop\Pediatrik Odyoloji\8. Ders\beraWAVES.jpg"/>
          <p:cNvPicPr/>
          <p:nvPr/>
        </p:nvPicPr>
        <p:blipFill>
          <a:blip r:embed="rId2">
            <a:extLst>
              <a:ext uri="{28A0092B-C50C-407E-A947-70E740481C1C}">
                <a14:useLocalDpi xmlns:a14="http://schemas.microsoft.com/office/drawing/2010/main" val="0"/>
              </a:ext>
            </a:extLst>
          </a:blip>
          <a:srcRect/>
          <a:stretch>
            <a:fillRect/>
          </a:stretch>
        </p:blipFill>
        <p:spPr bwMode="auto">
          <a:xfrm>
            <a:off x="179512" y="4437112"/>
            <a:ext cx="8712968" cy="2232248"/>
          </a:xfrm>
          <a:prstGeom prst="rect">
            <a:avLst/>
          </a:prstGeom>
          <a:noFill/>
          <a:ln>
            <a:noFill/>
          </a:ln>
        </p:spPr>
      </p:pic>
    </p:spTree>
    <p:extLst>
      <p:ext uri="{BB962C8B-B14F-4D97-AF65-F5344CB8AC3E}">
        <p14:creationId xmlns:p14="http://schemas.microsoft.com/office/powerpoint/2010/main" val="4086214733"/>
      </p:ext>
    </p:extLst>
  </p:cSld>
  <p:clrMapOvr>
    <a:masterClrMapping/>
  </p:clrMapOvr>
  <p:transition>
    <p:checke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25898"/>
            <a:ext cx="8568952" cy="4899446"/>
          </a:xfrm>
        </p:spPr>
        <p:txBody>
          <a:bodyPr/>
          <a:lstStyle/>
          <a:p>
            <a:pPr>
              <a:buNone/>
            </a:pPr>
            <a:r>
              <a:rPr lang="tr-TR" altLang="tr-TR" sz="2400" dirty="0" smtClean="0">
                <a:solidFill>
                  <a:srgbClr val="7030A0"/>
                </a:solidFill>
              </a:rPr>
              <a:t>	</a:t>
            </a:r>
            <a:r>
              <a:rPr lang="it-IT" altLang="tr-TR" sz="2000" b="1" u="sng" dirty="0" smtClean="0">
                <a:solidFill>
                  <a:srgbClr val="C00000"/>
                </a:solidFill>
              </a:rPr>
              <a:t>YENİDOĞAN VE ÇOCUKLARDA ABR-İŞİTSEL UYARILMIŞ POTANSİYELLER</a:t>
            </a:r>
            <a:endParaRPr lang="tr-TR" altLang="tr-TR" sz="2000" b="1" dirty="0" smtClean="0">
              <a:solidFill>
                <a:srgbClr val="C00000"/>
              </a:solidFill>
            </a:endParaRPr>
          </a:p>
          <a:p>
            <a:pPr marL="0" indent="0">
              <a:buNone/>
            </a:pPr>
            <a:r>
              <a:rPr lang="pt-BR" altLang="tr-TR" sz="2400" b="1" dirty="0" smtClean="0">
                <a:solidFill>
                  <a:srgbClr val="7030A0"/>
                </a:solidFill>
              </a:rPr>
              <a:t>Bir bebek doğduğunda periferik sinir sistemi hemen hemen erişkindekinin aynısı kadar gelişmiş olmakla birlikte merkezi sinir sistemi olgunlaşması için geç adelosan çağa kadar beklemek gerekmektedir. Dolayısıyla ABR doğumda henüz erişkin ABR’si formundan uzak bir görünümdedir. </a:t>
            </a:r>
            <a:endParaRPr lang="tr-TR" altLang="tr-TR" sz="2400" b="1" u="sng" dirty="0">
              <a:solidFill>
                <a:srgbClr val="C00000"/>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4" name="Resim 3" descr="C:\Users\samsung-pc\Desktop\Pediatrik Odyoloji\8. Ders\beraWAVES.jpg"/>
          <p:cNvPicPr/>
          <p:nvPr/>
        </p:nvPicPr>
        <p:blipFill>
          <a:blip r:embed="rId2">
            <a:extLst>
              <a:ext uri="{28A0092B-C50C-407E-A947-70E740481C1C}">
                <a14:useLocalDpi xmlns:a14="http://schemas.microsoft.com/office/drawing/2010/main" val="0"/>
              </a:ext>
            </a:extLst>
          </a:blip>
          <a:srcRect/>
          <a:stretch>
            <a:fillRect/>
          </a:stretch>
        </p:blipFill>
        <p:spPr bwMode="auto">
          <a:xfrm>
            <a:off x="179512" y="4437112"/>
            <a:ext cx="8712968" cy="2232248"/>
          </a:xfrm>
          <a:prstGeom prst="rect">
            <a:avLst/>
          </a:prstGeom>
          <a:noFill/>
          <a:ln>
            <a:noFill/>
          </a:ln>
        </p:spPr>
      </p:pic>
    </p:spTree>
    <p:extLst>
      <p:ext uri="{BB962C8B-B14F-4D97-AF65-F5344CB8AC3E}">
        <p14:creationId xmlns:p14="http://schemas.microsoft.com/office/powerpoint/2010/main" val="1853308228"/>
      </p:ext>
    </p:extLst>
  </p:cSld>
  <p:clrMapOvr>
    <a:masterClrMapping/>
  </p:clrMapOvr>
  <p:transition>
    <p:checke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25898"/>
            <a:ext cx="8568952" cy="4899446"/>
          </a:xfrm>
        </p:spPr>
        <p:txBody>
          <a:bodyPr/>
          <a:lstStyle/>
          <a:p>
            <a:pPr>
              <a:buNone/>
            </a:pPr>
            <a:r>
              <a:rPr lang="tr-TR" altLang="tr-TR" sz="2400" dirty="0" smtClean="0">
                <a:solidFill>
                  <a:srgbClr val="7030A0"/>
                </a:solidFill>
              </a:rPr>
              <a:t>	</a:t>
            </a:r>
            <a:r>
              <a:rPr lang="it-IT" altLang="tr-TR" sz="2000" b="1" u="sng" dirty="0" smtClean="0">
                <a:solidFill>
                  <a:srgbClr val="C00000"/>
                </a:solidFill>
              </a:rPr>
              <a:t>YENİDOĞAN VE ÇOCUKLARDA ABR-İŞİTSEL UYARILMIŞ POTANSİYELLER</a:t>
            </a:r>
            <a:endParaRPr lang="tr-TR" altLang="tr-TR" sz="2000" b="1" dirty="0" smtClean="0">
              <a:solidFill>
                <a:srgbClr val="C00000"/>
              </a:solidFill>
            </a:endParaRPr>
          </a:p>
          <a:p>
            <a:pPr algn="l"/>
            <a:r>
              <a:rPr lang="pt-BR" altLang="tr-TR" sz="2400" b="1" dirty="0" smtClean="0">
                <a:solidFill>
                  <a:srgbClr val="7030A0"/>
                </a:solidFill>
              </a:rPr>
              <a:t>Bir bebek 24. Ayına ulaştığında ABR dalgalarının morfolojisi erişkininkine çok yakın görünümdedir.</a:t>
            </a:r>
            <a:endParaRPr lang="tr-TR" altLang="tr-TR" sz="2400" b="1" dirty="0" smtClean="0">
              <a:solidFill>
                <a:srgbClr val="7030A0"/>
              </a:solidFill>
            </a:endParaRPr>
          </a:p>
          <a:p>
            <a:pPr algn="l"/>
            <a:r>
              <a:rPr lang="pt-BR" altLang="tr-TR" sz="2400" b="1" dirty="0" smtClean="0">
                <a:solidFill>
                  <a:srgbClr val="7030A0"/>
                </a:solidFill>
              </a:rPr>
              <a:t> İlk iki yaşta latanslarda azalmışlığın nedeninin nöral iletkenliğin yeterli düzeye ulaşmamış olması ile ilişkilendirmekteyiz</a:t>
            </a:r>
            <a:endParaRPr lang="tr-TR" altLang="tr-TR" sz="2400" b="1" u="sng" dirty="0">
              <a:solidFill>
                <a:srgbClr val="C00000"/>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4" name="Resim 3" descr="C:\Users\samsung-pc\Desktop\Pediatrik Odyoloji\8. Ders\beraWAVES.jpg"/>
          <p:cNvPicPr/>
          <p:nvPr/>
        </p:nvPicPr>
        <p:blipFill>
          <a:blip r:embed="rId2">
            <a:extLst>
              <a:ext uri="{28A0092B-C50C-407E-A947-70E740481C1C}">
                <a14:useLocalDpi xmlns:a14="http://schemas.microsoft.com/office/drawing/2010/main" val="0"/>
              </a:ext>
            </a:extLst>
          </a:blip>
          <a:srcRect/>
          <a:stretch>
            <a:fillRect/>
          </a:stretch>
        </p:blipFill>
        <p:spPr bwMode="auto">
          <a:xfrm>
            <a:off x="179512" y="4365104"/>
            <a:ext cx="8712968" cy="2304256"/>
          </a:xfrm>
          <a:prstGeom prst="rect">
            <a:avLst/>
          </a:prstGeom>
          <a:noFill/>
          <a:ln>
            <a:noFill/>
          </a:ln>
        </p:spPr>
      </p:pic>
    </p:spTree>
    <p:extLst>
      <p:ext uri="{BB962C8B-B14F-4D97-AF65-F5344CB8AC3E}">
        <p14:creationId xmlns:p14="http://schemas.microsoft.com/office/powerpoint/2010/main" val="2329939500"/>
      </p:ext>
    </p:extLst>
  </p:cSld>
  <p:clrMapOvr>
    <a:masterClrMapping/>
  </p:clrMapOvr>
  <p:transition>
    <p:checke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25898"/>
            <a:ext cx="8568952" cy="4899446"/>
          </a:xfrm>
        </p:spPr>
        <p:txBody>
          <a:bodyPr/>
          <a:lstStyle/>
          <a:p>
            <a:pPr>
              <a:buNone/>
            </a:pPr>
            <a:r>
              <a:rPr lang="tr-TR" altLang="tr-TR" sz="2400" dirty="0" smtClean="0">
                <a:solidFill>
                  <a:srgbClr val="7030A0"/>
                </a:solidFill>
              </a:rPr>
              <a:t>	</a:t>
            </a:r>
            <a:r>
              <a:rPr lang="it-IT" altLang="tr-TR" sz="2000" b="1" u="sng" dirty="0" smtClean="0">
                <a:solidFill>
                  <a:srgbClr val="C00000"/>
                </a:solidFill>
              </a:rPr>
              <a:t>YENİDOĞAN VE ÇOCUKLARDA ABR-İŞİTSEL UYARILMIŞ POTANSİYELLER</a:t>
            </a:r>
            <a:endParaRPr lang="tr-TR" altLang="tr-TR" sz="2000" b="1" u="sng" dirty="0" smtClean="0">
              <a:solidFill>
                <a:srgbClr val="C00000"/>
              </a:solidFill>
            </a:endParaRPr>
          </a:p>
          <a:p>
            <a:pPr>
              <a:buNone/>
            </a:pPr>
            <a:endParaRPr lang="tr-TR" altLang="tr-TR" sz="2000" b="1" dirty="0" smtClean="0">
              <a:solidFill>
                <a:srgbClr val="C00000"/>
              </a:solidFill>
            </a:endParaRPr>
          </a:p>
          <a:p>
            <a:pPr marL="0" indent="0">
              <a:buNone/>
            </a:pPr>
            <a:r>
              <a:rPr lang="pt-BR" altLang="tr-TR" sz="2400" b="1" dirty="0" smtClean="0">
                <a:solidFill>
                  <a:srgbClr val="7030A0"/>
                </a:solidFill>
              </a:rPr>
              <a:t>Preterm doğan bebeklerde ise klik uyaran ABR’nin güvenilirliği 24 ile 32 haftalar arasında giderek artmaktadır. 28. Haftada tekrarlanabilen I,III ve V. dalgalar işitmenin varlığının kanıtı olarak kabul edilebilir.</a:t>
            </a:r>
            <a:endParaRPr lang="tr-TR" altLang="tr-TR" sz="2400" b="1" u="sng" dirty="0">
              <a:solidFill>
                <a:srgbClr val="C00000"/>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4" name="Resim 3" descr="C:\Users\samsung-pc\Desktop\Pediatrik Odyoloji\8. Ders\beraWAVES.jpg"/>
          <p:cNvPicPr/>
          <p:nvPr/>
        </p:nvPicPr>
        <p:blipFill>
          <a:blip r:embed="rId2">
            <a:extLst>
              <a:ext uri="{28A0092B-C50C-407E-A947-70E740481C1C}">
                <a14:useLocalDpi xmlns:a14="http://schemas.microsoft.com/office/drawing/2010/main" val="0"/>
              </a:ext>
            </a:extLst>
          </a:blip>
          <a:srcRect/>
          <a:stretch>
            <a:fillRect/>
          </a:stretch>
        </p:blipFill>
        <p:spPr bwMode="auto">
          <a:xfrm>
            <a:off x="179512" y="4365104"/>
            <a:ext cx="8712968" cy="2304256"/>
          </a:xfrm>
          <a:prstGeom prst="rect">
            <a:avLst/>
          </a:prstGeom>
          <a:noFill/>
          <a:ln>
            <a:noFill/>
          </a:ln>
        </p:spPr>
      </p:pic>
    </p:spTree>
    <p:extLst>
      <p:ext uri="{BB962C8B-B14F-4D97-AF65-F5344CB8AC3E}">
        <p14:creationId xmlns:p14="http://schemas.microsoft.com/office/powerpoint/2010/main" val="1975447339"/>
      </p:ext>
    </p:extLst>
  </p:cSld>
  <p:clrMapOvr>
    <a:masterClrMapping/>
  </p:clrMapOvr>
  <p:transition>
    <p:checke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25898"/>
            <a:ext cx="8568952" cy="4899446"/>
          </a:xfrm>
        </p:spPr>
        <p:txBody>
          <a:bodyPr/>
          <a:lstStyle/>
          <a:p>
            <a:pPr>
              <a:buNone/>
            </a:pPr>
            <a:r>
              <a:rPr lang="tr-TR" altLang="tr-TR" sz="2400" dirty="0" smtClean="0">
                <a:solidFill>
                  <a:srgbClr val="7030A0"/>
                </a:solidFill>
              </a:rPr>
              <a:t>	</a:t>
            </a:r>
            <a:r>
              <a:rPr lang="it-IT" altLang="tr-TR" sz="2000" b="1" u="sng" dirty="0" smtClean="0">
                <a:solidFill>
                  <a:srgbClr val="C00000"/>
                </a:solidFill>
              </a:rPr>
              <a:t>YENİDOĞAN VE ÇOCUKLARDA ABR-İŞİTSEL UYARILMIŞ POTANSİYELLER</a:t>
            </a:r>
            <a:endParaRPr lang="tr-TR" altLang="tr-TR" sz="2000" b="1" u="sng" dirty="0" smtClean="0">
              <a:solidFill>
                <a:srgbClr val="C00000"/>
              </a:solidFill>
            </a:endParaRPr>
          </a:p>
          <a:p>
            <a:pPr>
              <a:buNone/>
            </a:pPr>
            <a:endParaRPr lang="tr-TR" altLang="tr-TR" sz="2000" b="1" dirty="0" smtClean="0">
              <a:solidFill>
                <a:srgbClr val="C00000"/>
              </a:solidFill>
            </a:endParaRPr>
          </a:p>
          <a:p>
            <a:pPr marL="0" indent="0">
              <a:buNone/>
            </a:pPr>
            <a:r>
              <a:rPr lang="pt-BR" altLang="tr-TR" sz="2400" b="1" dirty="0" smtClean="0">
                <a:solidFill>
                  <a:srgbClr val="7030A0"/>
                </a:solidFill>
              </a:rPr>
              <a:t>Uyaran Seçimi</a:t>
            </a:r>
            <a:endParaRPr lang="tr-TR" altLang="tr-TR" sz="2400" b="1" dirty="0" smtClean="0">
              <a:solidFill>
                <a:srgbClr val="7030A0"/>
              </a:solidFill>
            </a:endParaRPr>
          </a:p>
          <a:p>
            <a:pPr algn="l"/>
            <a:r>
              <a:rPr lang="tr-TR" altLang="tr-TR" sz="2400" b="1" dirty="0" err="1" smtClean="0">
                <a:solidFill>
                  <a:srgbClr val="5F5F5F"/>
                </a:solidFill>
              </a:rPr>
              <a:t>ABR’nin</a:t>
            </a:r>
            <a:r>
              <a:rPr lang="tr-TR" altLang="tr-TR" sz="2400" b="1" dirty="0" smtClean="0">
                <a:solidFill>
                  <a:srgbClr val="5F5F5F"/>
                </a:solidFill>
              </a:rPr>
              <a:t> ilk geliştirildiği yıllarda kullanılmakta olan klik uyaranın frekans </a:t>
            </a:r>
            <a:r>
              <a:rPr lang="tr-TR" altLang="tr-TR" sz="2400" b="1" dirty="0" err="1" smtClean="0">
                <a:solidFill>
                  <a:srgbClr val="5F5F5F"/>
                </a:solidFill>
              </a:rPr>
              <a:t>spesifitesinin</a:t>
            </a:r>
            <a:r>
              <a:rPr lang="tr-TR" altLang="tr-TR" sz="2400" b="1" dirty="0" smtClean="0">
                <a:solidFill>
                  <a:srgbClr val="5F5F5F"/>
                </a:solidFill>
              </a:rPr>
              <a:t> az olduğunun gösterilmiş olmasına rağmen klik uyaranlar hala </a:t>
            </a:r>
            <a:r>
              <a:rPr lang="tr-TR" altLang="tr-TR" sz="2400" b="1" dirty="0" smtClean="0">
                <a:solidFill>
                  <a:srgbClr val="FF0000"/>
                </a:solidFill>
              </a:rPr>
              <a:t>favori</a:t>
            </a:r>
            <a:r>
              <a:rPr lang="tr-TR" altLang="tr-TR" sz="2400" b="1" dirty="0" smtClean="0">
                <a:solidFill>
                  <a:srgbClr val="5F5F5F"/>
                </a:solidFill>
              </a:rPr>
              <a:t> uyaran şeklimizdir.</a:t>
            </a:r>
          </a:p>
          <a:p>
            <a:pPr algn="l"/>
            <a:r>
              <a:rPr lang="tr-TR" altLang="tr-TR" sz="2400" b="1" dirty="0" smtClean="0">
                <a:solidFill>
                  <a:srgbClr val="5F5F5F"/>
                </a:solidFill>
              </a:rPr>
              <a:t>Klik uyaran frekansa spesifik cevap sağlamasa bile hızlı başlangıçlı ve kısa süreli olmaları sayesinde </a:t>
            </a:r>
            <a:r>
              <a:rPr lang="tr-TR" altLang="tr-TR" sz="2400" b="1" dirty="0" smtClean="0">
                <a:solidFill>
                  <a:srgbClr val="FF0000"/>
                </a:solidFill>
              </a:rPr>
              <a:t>oldukça geniş bir frekans bölgesini uyarmakta</a:t>
            </a:r>
            <a:r>
              <a:rPr lang="tr-TR" altLang="tr-TR" sz="2400" b="1" dirty="0" smtClean="0">
                <a:solidFill>
                  <a:srgbClr val="5F5F5F"/>
                </a:solidFill>
              </a:rPr>
              <a:t> gayet başarılı bir yöntemdir.</a:t>
            </a:r>
          </a:p>
          <a:p>
            <a:pPr algn="l"/>
            <a:endParaRPr lang="tr-TR" altLang="tr-TR" sz="2400" b="1" u="sng" dirty="0">
              <a:solidFill>
                <a:srgbClr val="5F5F5F"/>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4010081623"/>
      </p:ext>
    </p:extLst>
  </p:cSld>
  <p:clrMapOvr>
    <a:masterClrMapping/>
  </p:clrMapOvr>
  <p:transition>
    <p:checke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25898"/>
            <a:ext cx="8568952" cy="4899446"/>
          </a:xfrm>
        </p:spPr>
        <p:txBody>
          <a:bodyPr/>
          <a:lstStyle/>
          <a:p>
            <a:pPr>
              <a:buNone/>
            </a:pPr>
            <a:r>
              <a:rPr lang="tr-TR" altLang="tr-TR" sz="2400" dirty="0" smtClean="0">
                <a:solidFill>
                  <a:srgbClr val="7030A0"/>
                </a:solidFill>
              </a:rPr>
              <a:t>	</a:t>
            </a:r>
            <a:r>
              <a:rPr lang="it-IT" altLang="tr-TR" sz="2000" b="1" u="sng" dirty="0" smtClean="0">
                <a:solidFill>
                  <a:srgbClr val="C00000"/>
                </a:solidFill>
              </a:rPr>
              <a:t>YENİDOĞAN VE ÇOCUKLARDA ABR-İŞİTSEL UYARILMIŞ POTANSİYELLER</a:t>
            </a:r>
            <a:endParaRPr lang="tr-TR" altLang="tr-TR" sz="2000" b="1" u="sng" dirty="0" smtClean="0">
              <a:solidFill>
                <a:srgbClr val="C00000"/>
              </a:solidFill>
            </a:endParaRPr>
          </a:p>
          <a:p>
            <a:pPr>
              <a:buNone/>
            </a:pPr>
            <a:endParaRPr lang="tr-TR" altLang="tr-TR" sz="2000" b="1" dirty="0" smtClean="0">
              <a:solidFill>
                <a:srgbClr val="C00000"/>
              </a:solidFill>
            </a:endParaRPr>
          </a:p>
          <a:p>
            <a:pPr marL="0" indent="0">
              <a:buNone/>
            </a:pPr>
            <a:r>
              <a:rPr lang="pt-BR" altLang="tr-TR" sz="2400" b="1" dirty="0" smtClean="0">
                <a:solidFill>
                  <a:srgbClr val="7030A0"/>
                </a:solidFill>
              </a:rPr>
              <a:t>Uyaran Seçimi</a:t>
            </a:r>
            <a:endParaRPr lang="tr-TR" altLang="tr-TR" sz="2400" b="1" dirty="0" smtClean="0">
              <a:solidFill>
                <a:srgbClr val="7030A0"/>
              </a:solidFill>
            </a:endParaRPr>
          </a:p>
          <a:p>
            <a:pPr algn="l"/>
            <a:r>
              <a:rPr lang="tr-TR" altLang="tr-TR" sz="2400" b="1" dirty="0" err="1" smtClean="0">
                <a:solidFill>
                  <a:srgbClr val="5F5F5F"/>
                </a:solidFill>
              </a:rPr>
              <a:t>ABR’nin</a:t>
            </a:r>
            <a:r>
              <a:rPr lang="tr-TR" altLang="tr-TR" sz="2400" b="1" dirty="0" smtClean="0">
                <a:solidFill>
                  <a:srgbClr val="5F5F5F"/>
                </a:solidFill>
              </a:rPr>
              <a:t> ilk geliştirildiği yıllarda kullanılmakta olan klik uyaranın frekans </a:t>
            </a:r>
            <a:r>
              <a:rPr lang="tr-TR" altLang="tr-TR" sz="2400" b="1" dirty="0" err="1" smtClean="0">
                <a:solidFill>
                  <a:srgbClr val="5F5F5F"/>
                </a:solidFill>
              </a:rPr>
              <a:t>spesifitesinin</a:t>
            </a:r>
            <a:r>
              <a:rPr lang="tr-TR" altLang="tr-TR" sz="2400" b="1" dirty="0" smtClean="0">
                <a:solidFill>
                  <a:srgbClr val="5F5F5F"/>
                </a:solidFill>
              </a:rPr>
              <a:t> az olduğunun gösterilmiş olmasına rağmen klik uyaranlar hala </a:t>
            </a:r>
            <a:r>
              <a:rPr lang="tr-TR" altLang="tr-TR" sz="2400" b="1" dirty="0" smtClean="0">
                <a:solidFill>
                  <a:srgbClr val="FF0000"/>
                </a:solidFill>
              </a:rPr>
              <a:t>favori</a:t>
            </a:r>
            <a:r>
              <a:rPr lang="tr-TR" altLang="tr-TR" sz="2400" b="1" dirty="0" smtClean="0">
                <a:solidFill>
                  <a:srgbClr val="5F5F5F"/>
                </a:solidFill>
              </a:rPr>
              <a:t> uyaran şeklimizdir.</a:t>
            </a:r>
          </a:p>
          <a:p>
            <a:pPr algn="l"/>
            <a:r>
              <a:rPr lang="tr-TR" altLang="tr-TR" sz="2400" b="1" dirty="0" smtClean="0">
                <a:solidFill>
                  <a:srgbClr val="5F5F5F"/>
                </a:solidFill>
              </a:rPr>
              <a:t>Klik uyaran frekansa spesifik cevap sağlamasa bile hızlı başlangıçlı ve kısa süreli olmaları sayesinde </a:t>
            </a:r>
            <a:r>
              <a:rPr lang="tr-TR" altLang="tr-TR" sz="2400" b="1" dirty="0" smtClean="0">
                <a:solidFill>
                  <a:srgbClr val="FF0000"/>
                </a:solidFill>
              </a:rPr>
              <a:t>oldukça geniş bir frekans bölgesini uyarmakta</a:t>
            </a:r>
            <a:r>
              <a:rPr lang="tr-TR" altLang="tr-TR" sz="2400" b="1" dirty="0" smtClean="0">
                <a:solidFill>
                  <a:srgbClr val="5F5F5F"/>
                </a:solidFill>
              </a:rPr>
              <a:t> gayet başarılı bir yöntemdir.</a:t>
            </a:r>
          </a:p>
          <a:p>
            <a:pPr algn="l"/>
            <a:endParaRPr lang="tr-TR" altLang="tr-TR" sz="2400" b="1" u="sng" dirty="0">
              <a:solidFill>
                <a:srgbClr val="5F5F5F"/>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78785256"/>
      </p:ext>
    </p:extLst>
  </p:cSld>
  <p:clrMapOvr>
    <a:masterClrMapping/>
  </p:clrMapOvr>
  <p:transition>
    <p:checke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25898"/>
            <a:ext cx="8568952" cy="4899446"/>
          </a:xfrm>
        </p:spPr>
        <p:txBody>
          <a:bodyPr/>
          <a:lstStyle/>
          <a:p>
            <a:pPr>
              <a:buNone/>
            </a:pPr>
            <a:r>
              <a:rPr lang="tr-TR" altLang="tr-TR" sz="2400" dirty="0" smtClean="0">
                <a:solidFill>
                  <a:srgbClr val="7030A0"/>
                </a:solidFill>
              </a:rPr>
              <a:t>	</a:t>
            </a:r>
            <a:r>
              <a:rPr lang="it-IT" altLang="tr-TR" sz="2000" b="1" u="sng" dirty="0" smtClean="0">
                <a:solidFill>
                  <a:srgbClr val="C00000"/>
                </a:solidFill>
              </a:rPr>
              <a:t>YENİDOĞAN VE ÇOCUKLARDA ABR-İŞİTSEL UYARILMIŞ POTANSİYELLER</a:t>
            </a:r>
            <a:endParaRPr lang="tr-TR" altLang="tr-TR" sz="2000" b="1" u="sng" dirty="0" smtClean="0">
              <a:solidFill>
                <a:srgbClr val="C00000"/>
              </a:solidFill>
            </a:endParaRPr>
          </a:p>
          <a:p>
            <a:pPr>
              <a:buNone/>
            </a:pPr>
            <a:endParaRPr lang="tr-TR" altLang="tr-TR" sz="2000" b="1" dirty="0" smtClean="0">
              <a:solidFill>
                <a:srgbClr val="C00000"/>
              </a:solidFill>
            </a:endParaRPr>
          </a:p>
          <a:p>
            <a:pPr marL="0" indent="0">
              <a:buNone/>
            </a:pPr>
            <a:r>
              <a:rPr lang="pt-BR" altLang="tr-TR" sz="2400" b="1" dirty="0" smtClean="0">
                <a:solidFill>
                  <a:srgbClr val="7030A0"/>
                </a:solidFill>
              </a:rPr>
              <a:t>Uyaran Seçimi</a:t>
            </a:r>
            <a:endParaRPr lang="tr-TR" altLang="tr-TR" sz="2400" b="1" dirty="0" smtClean="0">
              <a:solidFill>
                <a:srgbClr val="7030A0"/>
              </a:solidFill>
            </a:endParaRPr>
          </a:p>
          <a:p>
            <a:pPr algn="l"/>
            <a:r>
              <a:rPr lang="tr-TR" altLang="tr-TR" sz="2400" b="1" dirty="0" smtClean="0">
                <a:solidFill>
                  <a:srgbClr val="5F5F5F"/>
                </a:solidFill>
              </a:rPr>
              <a:t>Klik uyaran oldukça başarılı bir uyaran şekli olsa da sınırlı frekans bölgelerindeki önemli işitme kayıplarını tespit edilmesinde sınırlı role sahiptir. Bu nedenle de </a:t>
            </a:r>
            <a:r>
              <a:rPr lang="tr-TR" altLang="tr-TR" sz="2400" b="1" dirty="0" err="1" smtClean="0">
                <a:solidFill>
                  <a:srgbClr val="5F5F5F"/>
                </a:solidFill>
              </a:rPr>
              <a:t>tone-burst</a:t>
            </a:r>
            <a:r>
              <a:rPr lang="tr-TR" altLang="tr-TR" sz="2400" b="1" dirty="0" smtClean="0">
                <a:solidFill>
                  <a:srgbClr val="5F5F5F"/>
                </a:solidFill>
              </a:rPr>
              <a:t> ABR geliştirilmiştir.</a:t>
            </a:r>
          </a:p>
          <a:p>
            <a:pPr algn="l"/>
            <a:r>
              <a:rPr lang="tr-TR" altLang="tr-TR" sz="2400" b="1" dirty="0" err="1" smtClean="0">
                <a:solidFill>
                  <a:srgbClr val="5F5F5F"/>
                </a:solidFill>
              </a:rPr>
              <a:t>Tone-burst</a:t>
            </a:r>
            <a:r>
              <a:rPr lang="tr-TR" altLang="tr-TR" sz="2400" b="1" dirty="0" smtClean="0">
                <a:solidFill>
                  <a:srgbClr val="5F5F5F"/>
                </a:solidFill>
              </a:rPr>
              <a:t> ABR işitme </a:t>
            </a:r>
            <a:r>
              <a:rPr lang="tr-TR" altLang="tr-TR" sz="2400" b="1" dirty="0" smtClean="0">
                <a:solidFill>
                  <a:srgbClr val="FF0000"/>
                </a:solidFill>
              </a:rPr>
              <a:t>eşiklerinin tahmin edilmesinde</a:t>
            </a:r>
            <a:r>
              <a:rPr lang="tr-TR" altLang="tr-TR" sz="2400" b="1" dirty="0" smtClean="0">
                <a:solidFill>
                  <a:srgbClr val="5F5F5F"/>
                </a:solidFill>
              </a:rPr>
              <a:t> klik </a:t>
            </a:r>
            <a:r>
              <a:rPr lang="tr-TR" altLang="tr-TR" sz="2400" b="1" dirty="0" err="1" smtClean="0">
                <a:solidFill>
                  <a:srgbClr val="5F5F5F"/>
                </a:solidFill>
              </a:rPr>
              <a:t>ABR’den</a:t>
            </a:r>
            <a:r>
              <a:rPr lang="tr-TR" altLang="tr-TR" sz="2400" b="1" dirty="0" smtClean="0">
                <a:solidFill>
                  <a:srgbClr val="5F5F5F"/>
                </a:solidFill>
              </a:rPr>
              <a:t> daha fazla güvenirliğe sahiptirler.</a:t>
            </a:r>
          </a:p>
          <a:p>
            <a:pPr algn="l"/>
            <a:endParaRPr lang="tr-TR" altLang="tr-TR" sz="2400" b="1" u="sng" dirty="0">
              <a:solidFill>
                <a:srgbClr val="5F5F5F"/>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995304873"/>
      </p:ext>
    </p:extLst>
  </p:cSld>
  <p:clrMapOvr>
    <a:masterClrMapping/>
  </p:clrMapOvr>
  <p:transition>
    <p:checke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25898"/>
            <a:ext cx="8568952" cy="4899446"/>
          </a:xfrm>
        </p:spPr>
        <p:txBody>
          <a:bodyPr/>
          <a:lstStyle/>
          <a:p>
            <a:pPr>
              <a:buNone/>
            </a:pPr>
            <a:r>
              <a:rPr lang="tr-TR" altLang="tr-TR" sz="2400" dirty="0" smtClean="0">
                <a:solidFill>
                  <a:srgbClr val="7030A0"/>
                </a:solidFill>
              </a:rPr>
              <a:t>	</a:t>
            </a:r>
            <a:r>
              <a:rPr lang="it-IT" altLang="tr-TR" sz="2000" b="1" u="sng" dirty="0" smtClean="0">
                <a:solidFill>
                  <a:srgbClr val="C00000"/>
                </a:solidFill>
              </a:rPr>
              <a:t>YENİDOĞAN VE ÇOCUKLARDA ABR-İŞİTSEL UYARILMIŞ POTANSİYELLER</a:t>
            </a:r>
            <a:endParaRPr lang="tr-TR" altLang="tr-TR" sz="2000" b="1" u="sng" dirty="0" smtClean="0">
              <a:solidFill>
                <a:srgbClr val="C00000"/>
              </a:solidFill>
            </a:endParaRPr>
          </a:p>
          <a:p>
            <a:pPr>
              <a:buNone/>
            </a:pPr>
            <a:endParaRPr lang="tr-TR" altLang="tr-TR" sz="2000" b="1" dirty="0" smtClean="0">
              <a:solidFill>
                <a:srgbClr val="C00000"/>
              </a:solidFill>
            </a:endParaRPr>
          </a:p>
          <a:p>
            <a:pPr marL="0" indent="0">
              <a:buNone/>
            </a:pPr>
            <a:r>
              <a:rPr lang="pt-BR" altLang="tr-TR" sz="2400" b="1" dirty="0" smtClean="0">
                <a:solidFill>
                  <a:srgbClr val="7030A0"/>
                </a:solidFill>
              </a:rPr>
              <a:t>Uyaran Seçimi</a:t>
            </a:r>
            <a:endParaRPr lang="tr-TR" altLang="tr-TR" sz="2400" b="1" dirty="0" smtClean="0">
              <a:solidFill>
                <a:srgbClr val="7030A0"/>
              </a:solidFill>
            </a:endParaRPr>
          </a:p>
          <a:p>
            <a:pPr algn="l"/>
            <a:r>
              <a:rPr lang="tr-TR" altLang="tr-TR" sz="2400" b="1" dirty="0" smtClean="0">
                <a:solidFill>
                  <a:srgbClr val="5F5F5F"/>
                </a:solidFill>
              </a:rPr>
              <a:t>Son zamanda geliştirilen CHIRP uyaran ise yeni bir alternatif sunmaktadır. </a:t>
            </a:r>
          </a:p>
          <a:p>
            <a:pPr algn="l"/>
            <a:r>
              <a:rPr lang="tr-TR" altLang="tr-TR" sz="2400" b="1" dirty="0" err="1" smtClean="0">
                <a:solidFill>
                  <a:srgbClr val="5F5F5F"/>
                </a:solidFill>
              </a:rPr>
              <a:t>Chirp</a:t>
            </a:r>
            <a:r>
              <a:rPr lang="tr-TR" altLang="tr-TR" sz="2400" b="1" dirty="0" smtClean="0">
                <a:solidFill>
                  <a:srgbClr val="5F5F5F"/>
                </a:solidFill>
              </a:rPr>
              <a:t> uyaran değişen miktarlarda frekans içeren bir uyaran olup tüm </a:t>
            </a:r>
            <a:r>
              <a:rPr lang="tr-TR" altLang="tr-TR" sz="2400" b="1" dirty="0" err="1" smtClean="0">
                <a:solidFill>
                  <a:srgbClr val="5F5F5F"/>
                </a:solidFill>
              </a:rPr>
              <a:t>kokleanın</a:t>
            </a:r>
            <a:r>
              <a:rPr lang="tr-TR" altLang="tr-TR" sz="2400" b="1" dirty="0" smtClean="0">
                <a:solidFill>
                  <a:srgbClr val="5F5F5F"/>
                </a:solidFill>
              </a:rPr>
              <a:t> birden uyarılarak uyarılmış potansiyel oluşumunu </a:t>
            </a:r>
            <a:r>
              <a:rPr lang="tr-TR" altLang="tr-TR" sz="2400" b="1" u="sng" dirty="0" err="1" smtClean="0">
                <a:solidFill>
                  <a:srgbClr val="FF0000"/>
                </a:solidFill>
              </a:rPr>
              <a:t>maksimalize</a:t>
            </a:r>
            <a:r>
              <a:rPr lang="tr-TR" altLang="tr-TR" sz="2400" b="1" dirty="0" smtClean="0">
                <a:solidFill>
                  <a:srgbClr val="5F5F5F"/>
                </a:solidFill>
              </a:rPr>
              <a:t> etmeyi amaçlamaktadır.</a:t>
            </a:r>
            <a:endParaRPr lang="tr-TR" altLang="tr-TR" sz="2400" b="1" u="sng" dirty="0">
              <a:solidFill>
                <a:srgbClr val="5F5F5F"/>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4059026116"/>
      </p:ext>
    </p:extLst>
  </p:cSld>
  <p:clrMapOvr>
    <a:masterClrMapping/>
  </p:clrMapOvr>
  <p:transition>
    <p:check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25898"/>
            <a:ext cx="8568952" cy="4683422"/>
          </a:xfrm>
        </p:spPr>
        <p:txBody>
          <a:bodyPr/>
          <a:lstStyle/>
          <a:p>
            <a:pPr>
              <a:buNone/>
            </a:pPr>
            <a:r>
              <a:rPr lang="tr-TR" altLang="tr-TR" sz="3600" b="1" dirty="0" smtClean="0">
                <a:solidFill>
                  <a:srgbClr val="C00000"/>
                </a:solidFill>
              </a:rPr>
              <a:t>UYARAN TÜRLERİ</a:t>
            </a:r>
          </a:p>
          <a:p>
            <a:pPr>
              <a:buNone/>
            </a:pPr>
            <a:r>
              <a:rPr lang="tr-TR" altLang="tr-TR" sz="2400" dirty="0" smtClean="0">
                <a:solidFill>
                  <a:srgbClr val="7030A0"/>
                </a:solidFill>
              </a:rPr>
              <a:t>	</a:t>
            </a:r>
            <a:r>
              <a:rPr lang="tr-TR" altLang="tr-TR" sz="3200" b="1" dirty="0" smtClean="0">
                <a:solidFill>
                  <a:srgbClr val="7030A0"/>
                </a:solidFill>
              </a:rPr>
              <a:t>Klik Uyaranlar</a:t>
            </a:r>
          </a:p>
          <a:p>
            <a:pPr marL="0" indent="0">
              <a:buNone/>
            </a:pPr>
            <a:r>
              <a:rPr lang="tr-TR" altLang="tr-TR" sz="2400" b="1" dirty="0" smtClean="0">
                <a:solidFill>
                  <a:srgbClr val="7030A0"/>
                </a:solidFill>
              </a:rPr>
              <a:t>Üç tip klik uyaran mevcuttur</a:t>
            </a:r>
          </a:p>
          <a:p>
            <a:pPr algn="l"/>
            <a:r>
              <a:rPr lang="tr-TR" altLang="tr-TR" sz="2000" b="1" dirty="0" err="1" smtClean="0">
                <a:solidFill>
                  <a:srgbClr val="FF0000"/>
                </a:solidFill>
              </a:rPr>
              <a:t>Refraksiyon</a:t>
            </a:r>
            <a:r>
              <a:rPr lang="tr-TR" altLang="tr-TR" sz="2000" b="1" dirty="0" smtClean="0">
                <a:solidFill>
                  <a:srgbClr val="FF0000"/>
                </a:solidFill>
              </a:rPr>
              <a:t> Klik</a:t>
            </a:r>
          </a:p>
          <a:p>
            <a:pPr lvl="1" algn="l"/>
            <a:r>
              <a:rPr lang="tr-TR" altLang="tr-TR" sz="2000" b="1" dirty="0" smtClean="0"/>
              <a:t>Ses diyaframı </a:t>
            </a:r>
            <a:r>
              <a:rPr lang="tr-TR" altLang="tr-TR" sz="2000" b="1" dirty="0" err="1" smtClean="0"/>
              <a:t>timpan</a:t>
            </a:r>
            <a:r>
              <a:rPr lang="tr-TR" altLang="tr-TR" sz="2000" b="1" dirty="0" smtClean="0"/>
              <a:t> </a:t>
            </a:r>
            <a:r>
              <a:rPr lang="tr-TR" altLang="tr-TR" sz="2000" b="1" dirty="0" err="1" smtClean="0"/>
              <a:t>membrandan</a:t>
            </a:r>
            <a:r>
              <a:rPr lang="tr-TR" altLang="tr-TR" sz="2000" b="1" dirty="0" smtClean="0"/>
              <a:t> uzaklaşır dolayısıyla orta kulakta negatif bir basınç oluşur ve </a:t>
            </a:r>
            <a:r>
              <a:rPr lang="tr-TR" altLang="tr-TR" sz="2000" b="1" dirty="0" err="1" smtClean="0"/>
              <a:t>stapes</a:t>
            </a:r>
            <a:r>
              <a:rPr lang="tr-TR" altLang="tr-TR" sz="2000" b="1" dirty="0" smtClean="0"/>
              <a:t> kemiği </a:t>
            </a:r>
            <a:r>
              <a:rPr lang="tr-TR" altLang="tr-TR" sz="2000" b="1" dirty="0" err="1" smtClean="0"/>
              <a:t>timpan</a:t>
            </a:r>
            <a:r>
              <a:rPr lang="tr-TR" altLang="tr-TR" sz="2000" b="1" dirty="0" smtClean="0"/>
              <a:t> </a:t>
            </a:r>
            <a:r>
              <a:rPr lang="tr-TR" altLang="tr-TR" sz="2000" b="1" dirty="0" err="1" smtClean="0"/>
              <a:t>membrana</a:t>
            </a:r>
            <a:r>
              <a:rPr lang="tr-TR" altLang="tr-TR" sz="2000" b="1" dirty="0" smtClean="0"/>
              <a:t> yaklaşır.</a:t>
            </a:r>
          </a:p>
          <a:p>
            <a:pPr algn="l"/>
            <a:r>
              <a:rPr lang="tr-TR" altLang="tr-TR" sz="2000" b="1" dirty="0" err="1" smtClean="0">
                <a:solidFill>
                  <a:srgbClr val="FF0000"/>
                </a:solidFill>
              </a:rPr>
              <a:t>Kondesasyon</a:t>
            </a:r>
            <a:r>
              <a:rPr lang="tr-TR" altLang="tr-TR" sz="2000" b="1" dirty="0" smtClean="0">
                <a:solidFill>
                  <a:srgbClr val="FF0000"/>
                </a:solidFill>
              </a:rPr>
              <a:t> Klik</a:t>
            </a:r>
          </a:p>
          <a:p>
            <a:pPr lvl="1" algn="l"/>
            <a:r>
              <a:rPr lang="tr-TR" altLang="tr-TR" sz="2000" b="1" dirty="0" err="1" smtClean="0"/>
              <a:t>Refraksiyon</a:t>
            </a:r>
            <a:r>
              <a:rPr lang="tr-TR" altLang="tr-TR" sz="2000" b="1" dirty="0" smtClean="0"/>
              <a:t> </a:t>
            </a:r>
            <a:r>
              <a:rPr lang="tr-TR" altLang="tr-TR" sz="2000" b="1" dirty="0" err="1" smtClean="0"/>
              <a:t>klikin</a:t>
            </a:r>
            <a:r>
              <a:rPr lang="tr-TR" altLang="tr-TR" sz="2000" b="1" dirty="0" smtClean="0"/>
              <a:t> tam tersi etki gösteren kliktir.</a:t>
            </a:r>
          </a:p>
          <a:p>
            <a:pPr algn="l"/>
            <a:r>
              <a:rPr lang="tr-TR" altLang="tr-TR" sz="2000" b="1" dirty="0" err="1" smtClean="0">
                <a:solidFill>
                  <a:srgbClr val="FF0000"/>
                </a:solidFill>
              </a:rPr>
              <a:t>Alterne</a:t>
            </a:r>
            <a:r>
              <a:rPr lang="tr-TR" altLang="tr-TR" sz="2000" b="1" dirty="0" smtClean="0">
                <a:solidFill>
                  <a:srgbClr val="FF0000"/>
                </a:solidFill>
              </a:rPr>
              <a:t> Klik</a:t>
            </a:r>
          </a:p>
          <a:p>
            <a:pPr lvl="1" algn="l"/>
            <a:r>
              <a:rPr lang="tr-TR" altLang="tr-TR" sz="2000" b="1" dirty="0" smtClean="0"/>
              <a:t>Yukarıda sayılan kliklerin ardı ardına sunulması ile oluşan kliktir.</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403358459"/>
      </p:ext>
    </p:extLst>
  </p:cSld>
  <p:clrMapOvr>
    <a:masterClrMapping/>
  </p:clrMapOvr>
  <p:transition>
    <p:checke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25898"/>
            <a:ext cx="8568952" cy="4899446"/>
          </a:xfrm>
        </p:spPr>
        <p:txBody>
          <a:bodyPr/>
          <a:lstStyle/>
          <a:p>
            <a:pPr>
              <a:buNone/>
            </a:pPr>
            <a:r>
              <a:rPr lang="tr-TR" altLang="tr-TR" sz="2400" dirty="0" smtClean="0">
                <a:solidFill>
                  <a:srgbClr val="7030A0"/>
                </a:solidFill>
              </a:rPr>
              <a:t>	</a:t>
            </a:r>
            <a:r>
              <a:rPr lang="it-IT" altLang="tr-TR" sz="2000" b="1" u="sng" dirty="0" smtClean="0">
                <a:solidFill>
                  <a:srgbClr val="C00000"/>
                </a:solidFill>
              </a:rPr>
              <a:t>YENİDOĞAN VE ÇOCUKLARDA ABR-İŞİTSEL UYARILMIŞ POTANSİYELLER</a:t>
            </a:r>
            <a:endParaRPr lang="tr-TR" altLang="tr-TR" sz="2000" b="1" u="sng" dirty="0" smtClean="0">
              <a:solidFill>
                <a:srgbClr val="C00000"/>
              </a:solidFill>
            </a:endParaRPr>
          </a:p>
          <a:p>
            <a:pPr>
              <a:buNone/>
            </a:pPr>
            <a:endParaRPr lang="tr-TR" altLang="tr-TR" sz="2000" b="1" dirty="0" smtClean="0">
              <a:solidFill>
                <a:srgbClr val="C00000"/>
              </a:solidFill>
            </a:endParaRPr>
          </a:p>
          <a:p>
            <a:pPr marL="0" indent="0">
              <a:buNone/>
            </a:pPr>
            <a:r>
              <a:rPr lang="pt-BR" altLang="tr-TR" sz="2800" b="1" dirty="0" smtClean="0">
                <a:solidFill>
                  <a:srgbClr val="7030A0"/>
                </a:solidFill>
              </a:rPr>
              <a:t>Polarite Seçimi</a:t>
            </a:r>
            <a:endParaRPr lang="tr-TR" altLang="tr-TR" sz="2800" b="1" dirty="0" smtClean="0">
              <a:solidFill>
                <a:srgbClr val="7030A0"/>
              </a:solidFill>
            </a:endParaRPr>
          </a:p>
          <a:p>
            <a:pPr marL="0" indent="0">
              <a:buNone/>
            </a:pPr>
            <a:endParaRPr lang="tr-TR" altLang="tr-TR" sz="2800" b="1" dirty="0" smtClean="0">
              <a:solidFill>
                <a:srgbClr val="7030A0"/>
              </a:solidFill>
            </a:endParaRPr>
          </a:p>
          <a:p>
            <a:pPr marL="0" indent="0">
              <a:buNone/>
            </a:pPr>
            <a:r>
              <a:rPr lang="tr-TR" altLang="tr-TR" sz="2800" b="1" dirty="0" smtClean="0">
                <a:solidFill>
                  <a:srgbClr val="5F5F5F"/>
                </a:solidFill>
              </a:rPr>
              <a:t>Uyarı üretici diyaframı ilk uyarı verildiğinde hangi yönde hareket etmekteyse polarite de ona göre isimlendirilir</a:t>
            </a:r>
            <a:endParaRPr lang="tr-TR" altLang="tr-TR" sz="2800" b="1" u="sng" dirty="0">
              <a:solidFill>
                <a:srgbClr val="5F5F5F"/>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528861148"/>
      </p:ext>
    </p:extLst>
  </p:cSld>
  <p:clrMapOvr>
    <a:masterClrMapping/>
  </p:clrMapOvr>
  <p:transition>
    <p:checke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611068"/>
            <a:ext cx="8568952" cy="4899446"/>
          </a:xfrm>
        </p:spPr>
        <p:txBody>
          <a:bodyPr/>
          <a:lstStyle/>
          <a:p>
            <a:pPr>
              <a:buNone/>
            </a:pPr>
            <a:r>
              <a:rPr lang="tr-TR" altLang="tr-TR" sz="2400" dirty="0" smtClean="0">
                <a:solidFill>
                  <a:srgbClr val="7030A0"/>
                </a:solidFill>
              </a:rPr>
              <a:t>	</a:t>
            </a:r>
            <a:r>
              <a:rPr lang="it-IT" altLang="tr-TR" sz="2000" b="1" u="sng" dirty="0" smtClean="0">
                <a:solidFill>
                  <a:srgbClr val="C00000"/>
                </a:solidFill>
              </a:rPr>
              <a:t>YENİDOĞAN VE ÇOCUKLARDA ABR-İŞİTSEL UYARILMIŞ POTANSİYELLER</a:t>
            </a:r>
            <a:endParaRPr lang="tr-TR" altLang="tr-TR" sz="2000" b="1" u="sng" dirty="0" smtClean="0">
              <a:solidFill>
                <a:srgbClr val="C00000"/>
              </a:solidFill>
            </a:endParaRPr>
          </a:p>
          <a:p>
            <a:pPr>
              <a:buNone/>
            </a:pPr>
            <a:endParaRPr lang="tr-TR" altLang="tr-TR" sz="2000" b="1" dirty="0" smtClean="0">
              <a:solidFill>
                <a:srgbClr val="C00000"/>
              </a:solidFill>
            </a:endParaRPr>
          </a:p>
          <a:p>
            <a:pPr marL="0" indent="0">
              <a:buNone/>
            </a:pPr>
            <a:r>
              <a:rPr lang="pt-BR" altLang="tr-TR" sz="2800" b="1" dirty="0" smtClean="0">
                <a:solidFill>
                  <a:srgbClr val="7030A0"/>
                </a:solidFill>
              </a:rPr>
              <a:t>Polarite Seçimi</a:t>
            </a:r>
            <a:endParaRPr lang="tr-TR" altLang="tr-TR" sz="2800" b="1" dirty="0" smtClean="0">
              <a:solidFill>
                <a:srgbClr val="7030A0"/>
              </a:solidFill>
            </a:endParaRPr>
          </a:p>
          <a:p>
            <a:pPr algn="l"/>
            <a:r>
              <a:rPr lang="tr-TR" altLang="tr-TR" sz="2800" b="1" dirty="0" err="1" smtClean="0">
                <a:solidFill>
                  <a:srgbClr val="5F5F5F"/>
                </a:solidFill>
              </a:rPr>
              <a:t>Rarefaksiyon</a:t>
            </a:r>
            <a:r>
              <a:rPr lang="tr-TR" altLang="tr-TR" sz="2800" b="1" dirty="0" smtClean="0">
                <a:solidFill>
                  <a:srgbClr val="5F5F5F"/>
                </a:solidFill>
              </a:rPr>
              <a:t> polaritede diyafram dış kulak yolunda negatif basınç oluşturarak </a:t>
            </a:r>
            <a:r>
              <a:rPr lang="tr-TR" altLang="tr-TR" sz="2800" b="1" dirty="0" err="1" smtClean="0">
                <a:solidFill>
                  <a:srgbClr val="5F5F5F"/>
                </a:solidFill>
              </a:rPr>
              <a:t>stapeste</a:t>
            </a:r>
            <a:r>
              <a:rPr lang="tr-TR" altLang="tr-TR" sz="2800" b="1" dirty="0" smtClean="0">
                <a:solidFill>
                  <a:srgbClr val="5F5F5F"/>
                </a:solidFill>
              </a:rPr>
              <a:t> çekilmeye yol açmaktadır.</a:t>
            </a:r>
          </a:p>
          <a:p>
            <a:pPr algn="l"/>
            <a:r>
              <a:rPr lang="tr-TR" altLang="tr-TR" sz="2800" b="1" dirty="0" err="1" smtClean="0">
                <a:solidFill>
                  <a:srgbClr val="5F5F5F"/>
                </a:solidFill>
              </a:rPr>
              <a:t>Alterne</a:t>
            </a:r>
            <a:r>
              <a:rPr lang="tr-TR" altLang="tr-TR" sz="2800" b="1" dirty="0" smtClean="0">
                <a:solidFill>
                  <a:srgbClr val="5F5F5F"/>
                </a:solidFill>
              </a:rPr>
              <a:t> polarite ise </a:t>
            </a:r>
            <a:r>
              <a:rPr lang="tr-TR" altLang="tr-TR" sz="2800" b="1" dirty="0" err="1" smtClean="0">
                <a:solidFill>
                  <a:srgbClr val="5F5F5F"/>
                </a:solidFill>
              </a:rPr>
              <a:t>rarefaksiyon</a:t>
            </a:r>
            <a:r>
              <a:rPr lang="tr-TR" altLang="tr-TR" sz="2800" b="1" dirty="0" smtClean="0">
                <a:solidFill>
                  <a:srgbClr val="5F5F5F"/>
                </a:solidFill>
              </a:rPr>
              <a:t> polaritenin tersi yani pozitif bir basınç oluşturarak </a:t>
            </a:r>
            <a:r>
              <a:rPr lang="tr-TR" altLang="tr-TR" sz="2800" b="1" dirty="0" err="1" smtClean="0">
                <a:solidFill>
                  <a:srgbClr val="5F5F5F"/>
                </a:solidFill>
              </a:rPr>
              <a:t>stapesi</a:t>
            </a:r>
            <a:r>
              <a:rPr lang="tr-TR" altLang="tr-TR" sz="2800" b="1" dirty="0" smtClean="0">
                <a:solidFill>
                  <a:srgbClr val="5F5F5F"/>
                </a:solidFill>
              </a:rPr>
              <a:t> itme yönünde hareket etmektedir.</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076423692"/>
      </p:ext>
    </p:extLst>
  </p:cSld>
  <p:clrMapOvr>
    <a:masterClrMapping/>
  </p:clrMapOvr>
  <p:transition>
    <p:checke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611068"/>
            <a:ext cx="8568952" cy="4899446"/>
          </a:xfrm>
        </p:spPr>
        <p:txBody>
          <a:bodyPr/>
          <a:lstStyle/>
          <a:p>
            <a:pPr>
              <a:buNone/>
            </a:pPr>
            <a:r>
              <a:rPr lang="tr-TR" altLang="tr-TR" sz="2400" dirty="0" smtClean="0">
                <a:solidFill>
                  <a:srgbClr val="7030A0"/>
                </a:solidFill>
              </a:rPr>
              <a:t>	</a:t>
            </a:r>
            <a:r>
              <a:rPr lang="it-IT" altLang="tr-TR" sz="2000" b="1" u="sng" dirty="0" smtClean="0">
                <a:solidFill>
                  <a:srgbClr val="C00000"/>
                </a:solidFill>
              </a:rPr>
              <a:t>YENİDOĞAN VE ÇOCUKLARDA ABR-İŞİTSEL UYARILMIŞ POTANSİYELLER</a:t>
            </a:r>
            <a:endParaRPr lang="tr-TR" altLang="tr-TR" sz="2000" b="1" u="sng" dirty="0" smtClean="0">
              <a:solidFill>
                <a:srgbClr val="C00000"/>
              </a:solidFill>
            </a:endParaRPr>
          </a:p>
          <a:p>
            <a:pPr>
              <a:buNone/>
            </a:pPr>
            <a:endParaRPr lang="tr-TR" altLang="tr-TR" sz="2000" b="1" dirty="0" smtClean="0">
              <a:solidFill>
                <a:srgbClr val="C00000"/>
              </a:solidFill>
            </a:endParaRPr>
          </a:p>
          <a:p>
            <a:pPr marL="0" indent="0">
              <a:buNone/>
            </a:pPr>
            <a:r>
              <a:rPr lang="pt-BR" altLang="tr-TR" sz="2800" b="1" dirty="0" smtClean="0">
                <a:solidFill>
                  <a:srgbClr val="7030A0"/>
                </a:solidFill>
              </a:rPr>
              <a:t>Polarite Seçimi</a:t>
            </a:r>
          </a:p>
          <a:p>
            <a:pPr algn="l"/>
            <a:r>
              <a:rPr lang="tr-TR" altLang="tr-TR" sz="2800" b="1" dirty="0" err="1" smtClean="0">
                <a:solidFill>
                  <a:srgbClr val="5F5F5F"/>
                </a:solidFill>
              </a:rPr>
              <a:t>Rarefaksiyon</a:t>
            </a:r>
            <a:r>
              <a:rPr lang="tr-TR" altLang="tr-TR" sz="2800" b="1" dirty="0" smtClean="0">
                <a:solidFill>
                  <a:srgbClr val="5F5F5F"/>
                </a:solidFill>
              </a:rPr>
              <a:t> polarite dalgaların daha belirgin hale getirilmesi için kullanılmakta olup </a:t>
            </a:r>
            <a:r>
              <a:rPr lang="tr-TR" altLang="tr-TR" sz="2800" b="1" dirty="0" smtClean="0">
                <a:solidFill>
                  <a:srgbClr val="FF0000"/>
                </a:solidFill>
              </a:rPr>
              <a:t>daha temiz I., IV. ve V. dalga oluşumuna</a:t>
            </a:r>
            <a:r>
              <a:rPr lang="tr-TR" altLang="tr-TR" sz="2800" b="1" dirty="0" smtClean="0">
                <a:solidFill>
                  <a:srgbClr val="5F5F5F"/>
                </a:solidFill>
              </a:rPr>
              <a:t> yol açmaktadır.</a:t>
            </a:r>
          </a:p>
          <a:p>
            <a:pPr algn="l"/>
            <a:r>
              <a:rPr lang="tr-TR" altLang="tr-TR" sz="2800" b="1" dirty="0" err="1" smtClean="0">
                <a:solidFill>
                  <a:srgbClr val="5F5F5F"/>
                </a:solidFill>
              </a:rPr>
              <a:t>Alterne</a:t>
            </a:r>
            <a:r>
              <a:rPr lang="tr-TR" altLang="tr-TR" sz="2800" b="1" dirty="0" smtClean="0">
                <a:solidFill>
                  <a:srgbClr val="5F5F5F"/>
                </a:solidFill>
              </a:rPr>
              <a:t> polarite </a:t>
            </a:r>
            <a:r>
              <a:rPr lang="tr-TR" altLang="tr-TR" sz="2800" b="1" dirty="0" err="1" smtClean="0">
                <a:solidFill>
                  <a:srgbClr val="5F5F5F"/>
                </a:solidFill>
              </a:rPr>
              <a:t>tone-burst</a:t>
            </a:r>
            <a:r>
              <a:rPr lang="tr-TR" altLang="tr-TR" sz="2800" b="1" dirty="0" smtClean="0">
                <a:solidFill>
                  <a:srgbClr val="5F5F5F"/>
                </a:solidFill>
              </a:rPr>
              <a:t> </a:t>
            </a:r>
            <a:r>
              <a:rPr lang="tr-TR" altLang="tr-TR" sz="2800" b="1" dirty="0" smtClean="0">
                <a:solidFill>
                  <a:srgbClr val="FF0000"/>
                </a:solidFill>
              </a:rPr>
              <a:t>uyaranda </a:t>
            </a:r>
            <a:r>
              <a:rPr lang="tr-TR" altLang="tr-TR" sz="2800" b="1" dirty="0" err="1" smtClean="0">
                <a:solidFill>
                  <a:srgbClr val="FF0000"/>
                </a:solidFill>
              </a:rPr>
              <a:t>artefaktların</a:t>
            </a:r>
            <a:r>
              <a:rPr lang="tr-TR" altLang="tr-TR" sz="2800" b="1" dirty="0" smtClean="0">
                <a:solidFill>
                  <a:srgbClr val="FF0000"/>
                </a:solidFill>
              </a:rPr>
              <a:t> yok edilmesi</a:t>
            </a:r>
            <a:r>
              <a:rPr lang="tr-TR" altLang="tr-TR" sz="2800" b="1" dirty="0" smtClean="0">
                <a:solidFill>
                  <a:srgbClr val="5F5F5F"/>
                </a:solidFill>
              </a:rPr>
              <a:t> amacıyla kullanılmaktadır</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962869909"/>
      </p:ext>
    </p:extLst>
  </p:cSld>
  <p:clrMapOvr>
    <a:masterClrMapping/>
  </p:clrMapOvr>
  <p:transition>
    <p:checke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611068"/>
            <a:ext cx="8568952" cy="4899446"/>
          </a:xfrm>
        </p:spPr>
        <p:txBody>
          <a:bodyPr/>
          <a:lstStyle/>
          <a:p>
            <a:pPr>
              <a:buNone/>
            </a:pPr>
            <a:r>
              <a:rPr lang="tr-TR" altLang="tr-TR" sz="2400" dirty="0" smtClean="0">
                <a:solidFill>
                  <a:srgbClr val="7030A0"/>
                </a:solidFill>
              </a:rPr>
              <a:t>	</a:t>
            </a:r>
            <a:r>
              <a:rPr lang="it-IT" altLang="tr-TR" sz="2000" b="1" u="sng" dirty="0" smtClean="0">
                <a:solidFill>
                  <a:srgbClr val="C00000"/>
                </a:solidFill>
              </a:rPr>
              <a:t>YENİDOĞAN VE ÇOCUKLARDA ABR-İŞİTSEL UYARILMIŞ POTANSİYELLER</a:t>
            </a:r>
            <a:endParaRPr lang="tr-TR" altLang="tr-TR" sz="2000" b="1" u="sng" dirty="0" smtClean="0">
              <a:solidFill>
                <a:srgbClr val="C00000"/>
              </a:solidFill>
            </a:endParaRPr>
          </a:p>
          <a:p>
            <a:pPr>
              <a:buNone/>
            </a:pPr>
            <a:endParaRPr lang="tr-TR" altLang="tr-TR" sz="2000" b="1" dirty="0" smtClean="0">
              <a:solidFill>
                <a:srgbClr val="C00000"/>
              </a:solidFill>
            </a:endParaRPr>
          </a:p>
          <a:p>
            <a:pPr marL="0" indent="0">
              <a:buNone/>
            </a:pPr>
            <a:r>
              <a:rPr lang="pt-BR" altLang="tr-TR" sz="2800" b="1" dirty="0" smtClean="0">
                <a:solidFill>
                  <a:srgbClr val="7030A0"/>
                </a:solidFill>
              </a:rPr>
              <a:t>Tone-Burst ABR</a:t>
            </a:r>
            <a:endParaRPr lang="tr-TR" altLang="tr-TR" sz="2800" b="1" dirty="0" smtClean="0">
              <a:solidFill>
                <a:srgbClr val="7030A0"/>
              </a:solidFill>
            </a:endParaRPr>
          </a:p>
          <a:p>
            <a:pPr marL="0" indent="0">
              <a:buNone/>
            </a:pPr>
            <a:r>
              <a:rPr lang="tr-TR" altLang="tr-TR" sz="2800" b="1" dirty="0" smtClean="0">
                <a:solidFill>
                  <a:srgbClr val="5F5F5F"/>
                </a:solidFill>
              </a:rPr>
              <a:t>Kanal </a:t>
            </a:r>
            <a:r>
              <a:rPr lang="tr-TR" altLang="tr-TR" sz="2800" b="1" dirty="0" err="1" smtClean="0">
                <a:solidFill>
                  <a:srgbClr val="5F5F5F"/>
                </a:solidFill>
              </a:rPr>
              <a:t>atrezisi</a:t>
            </a:r>
            <a:r>
              <a:rPr lang="tr-TR" altLang="tr-TR" sz="2800" b="1" dirty="0" smtClean="0">
                <a:solidFill>
                  <a:srgbClr val="5F5F5F"/>
                </a:solidFill>
              </a:rPr>
              <a:t> gibi kulak içi cihazların kullanılması mümkün olmayan durumlar hariç </a:t>
            </a:r>
            <a:r>
              <a:rPr lang="tr-TR" altLang="tr-TR" sz="2800" b="1" dirty="0" err="1" smtClean="0">
                <a:solidFill>
                  <a:srgbClr val="5F5F5F"/>
                </a:solidFill>
              </a:rPr>
              <a:t>supraaural</a:t>
            </a:r>
            <a:r>
              <a:rPr lang="tr-TR" altLang="tr-TR" sz="2800" b="1" dirty="0" smtClean="0">
                <a:solidFill>
                  <a:srgbClr val="5F5F5F"/>
                </a:solidFill>
              </a:rPr>
              <a:t> kulaklıklar </a:t>
            </a:r>
            <a:r>
              <a:rPr lang="tr-TR" altLang="tr-TR" sz="2800" b="1" u="sng" dirty="0" smtClean="0">
                <a:solidFill>
                  <a:srgbClr val="FF0000"/>
                </a:solidFill>
              </a:rPr>
              <a:t>kullanılmamalıdır</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424309096"/>
      </p:ext>
    </p:extLst>
  </p:cSld>
  <p:clrMapOvr>
    <a:masterClrMapping/>
  </p:clrMapOvr>
  <p:transition>
    <p:checke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611068"/>
            <a:ext cx="8568952" cy="4899446"/>
          </a:xfrm>
        </p:spPr>
        <p:txBody>
          <a:bodyPr/>
          <a:lstStyle/>
          <a:p>
            <a:pPr>
              <a:buNone/>
            </a:pPr>
            <a:r>
              <a:rPr lang="tr-TR" altLang="tr-TR" sz="2400" dirty="0" smtClean="0">
                <a:solidFill>
                  <a:srgbClr val="7030A0"/>
                </a:solidFill>
              </a:rPr>
              <a:t>	</a:t>
            </a:r>
            <a:r>
              <a:rPr lang="it-IT" altLang="tr-TR" sz="2000" b="1" u="sng" dirty="0" smtClean="0">
                <a:solidFill>
                  <a:srgbClr val="C00000"/>
                </a:solidFill>
              </a:rPr>
              <a:t>YENİDOĞAN VE ÇOCUKLARDA ABR-İŞİTSEL UYARILMIŞ POTANSİYELLER</a:t>
            </a:r>
            <a:endParaRPr lang="tr-TR" altLang="tr-TR" sz="2000" b="1" u="sng" dirty="0" smtClean="0">
              <a:solidFill>
                <a:srgbClr val="C00000"/>
              </a:solidFill>
            </a:endParaRPr>
          </a:p>
          <a:p>
            <a:pPr>
              <a:buNone/>
            </a:pPr>
            <a:endParaRPr lang="tr-TR" altLang="tr-TR" sz="2000" b="1" dirty="0" smtClean="0">
              <a:solidFill>
                <a:srgbClr val="C00000"/>
              </a:solidFill>
            </a:endParaRPr>
          </a:p>
          <a:p>
            <a:pPr marL="0" indent="0">
              <a:buNone/>
            </a:pPr>
            <a:r>
              <a:rPr lang="pt-BR" altLang="tr-TR" sz="2800" b="1" dirty="0" smtClean="0">
                <a:solidFill>
                  <a:srgbClr val="7030A0"/>
                </a:solidFill>
              </a:rPr>
              <a:t>Tone-Burst ABR</a:t>
            </a:r>
            <a:endParaRPr lang="tr-TR" altLang="tr-TR" sz="2800" b="1" dirty="0" smtClean="0">
              <a:solidFill>
                <a:srgbClr val="7030A0"/>
              </a:solidFill>
            </a:endParaRPr>
          </a:p>
          <a:p>
            <a:pPr marL="0" indent="0" algn="l">
              <a:buNone/>
            </a:pPr>
            <a:r>
              <a:rPr lang="tr-TR" altLang="tr-TR" sz="2800" b="1" dirty="0" smtClean="0">
                <a:solidFill>
                  <a:srgbClr val="7030A0"/>
                </a:solidFill>
              </a:rPr>
              <a:t>Nörolojik risk faktörü ve işitsel </a:t>
            </a:r>
            <a:r>
              <a:rPr lang="tr-TR" altLang="tr-TR" sz="2800" b="1" dirty="0" err="1" smtClean="0">
                <a:solidFill>
                  <a:srgbClr val="7030A0"/>
                </a:solidFill>
              </a:rPr>
              <a:t>nöropati</a:t>
            </a:r>
            <a:r>
              <a:rPr lang="tr-TR" altLang="tr-TR" sz="2800" b="1" dirty="0" smtClean="0">
                <a:solidFill>
                  <a:srgbClr val="7030A0"/>
                </a:solidFill>
              </a:rPr>
              <a:t> şüphesi olan </a:t>
            </a:r>
            <a:r>
              <a:rPr lang="tr-TR" altLang="tr-TR" sz="2800" b="1" dirty="0" smtClean="0">
                <a:solidFill>
                  <a:srgbClr val="5F5F5F"/>
                </a:solidFill>
              </a:rPr>
              <a:t>vakalarda öncelikle </a:t>
            </a:r>
            <a:r>
              <a:rPr lang="tr-TR" altLang="tr-TR" sz="2800" b="1" dirty="0" smtClean="0">
                <a:solidFill>
                  <a:srgbClr val="FF0000"/>
                </a:solidFill>
              </a:rPr>
              <a:t>80 </a:t>
            </a:r>
            <a:r>
              <a:rPr lang="tr-TR" altLang="tr-TR" sz="2800" b="1" dirty="0" err="1" smtClean="0">
                <a:solidFill>
                  <a:srgbClr val="FF0000"/>
                </a:solidFill>
              </a:rPr>
              <a:t>dBHL</a:t>
            </a:r>
            <a:r>
              <a:rPr lang="tr-TR" altLang="tr-TR" sz="2800" b="1" dirty="0" smtClean="0">
                <a:solidFill>
                  <a:srgbClr val="FF0000"/>
                </a:solidFill>
              </a:rPr>
              <a:t> klik uyaran ABR yapılır </a:t>
            </a:r>
            <a:r>
              <a:rPr lang="tr-TR" altLang="tr-TR" sz="2800" b="1" dirty="0" smtClean="0">
                <a:solidFill>
                  <a:srgbClr val="5F5F5F"/>
                </a:solidFill>
              </a:rPr>
              <a:t>ve </a:t>
            </a:r>
            <a:r>
              <a:rPr lang="tr-TR" altLang="tr-TR" sz="2800" b="1" dirty="0" smtClean="0">
                <a:solidFill>
                  <a:srgbClr val="FF0000"/>
                </a:solidFill>
              </a:rPr>
              <a:t>geçemeyen vakalar </a:t>
            </a:r>
            <a:r>
              <a:rPr lang="tr-TR" altLang="tr-TR" sz="2800" b="1" dirty="0" smtClean="0">
                <a:solidFill>
                  <a:srgbClr val="5F5F5F"/>
                </a:solidFill>
              </a:rPr>
              <a:t>işitsel </a:t>
            </a:r>
            <a:r>
              <a:rPr lang="tr-TR" altLang="tr-TR" sz="2800" b="1" dirty="0" err="1" smtClean="0">
                <a:solidFill>
                  <a:srgbClr val="5F5F5F"/>
                </a:solidFill>
              </a:rPr>
              <a:t>nöropatinin</a:t>
            </a:r>
            <a:r>
              <a:rPr lang="tr-TR" altLang="tr-TR" sz="2800" b="1" dirty="0" smtClean="0">
                <a:solidFill>
                  <a:srgbClr val="5F5F5F"/>
                </a:solidFill>
              </a:rPr>
              <a:t> araştırılması için ayrılır. </a:t>
            </a:r>
            <a:r>
              <a:rPr lang="tr-TR" altLang="tr-TR" sz="2800" b="1" dirty="0" smtClean="0">
                <a:solidFill>
                  <a:srgbClr val="7030A0"/>
                </a:solidFill>
              </a:rPr>
              <a:t>Risk faktörü olmayan vakalarda </a:t>
            </a:r>
            <a:r>
              <a:rPr lang="tr-TR" altLang="tr-TR" sz="2800" b="1" dirty="0" smtClean="0">
                <a:solidFill>
                  <a:srgbClr val="5F5F5F"/>
                </a:solidFill>
              </a:rPr>
              <a:t>ise 2000 Hz </a:t>
            </a:r>
            <a:r>
              <a:rPr lang="tr-TR" altLang="tr-TR" sz="2800" b="1" dirty="0" err="1" smtClean="0">
                <a:solidFill>
                  <a:srgbClr val="5F5F5F"/>
                </a:solidFill>
              </a:rPr>
              <a:t>tone</a:t>
            </a:r>
            <a:r>
              <a:rPr lang="tr-TR" altLang="tr-TR" sz="2800" b="1" dirty="0" smtClean="0">
                <a:solidFill>
                  <a:srgbClr val="5F5F5F"/>
                </a:solidFill>
              </a:rPr>
              <a:t> </a:t>
            </a:r>
            <a:r>
              <a:rPr lang="tr-TR" altLang="tr-TR" sz="2800" b="1" dirty="0" err="1" smtClean="0">
                <a:solidFill>
                  <a:srgbClr val="5F5F5F"/>
                </a:solidFill>
              </a:rPr>
              <a:t>burst</a:t>
            </a:r>
            <a:r>
              <a:rPr lang="tr-TR" altLang="tr-TR" sz="2800" b="1" dirty="0" smtClean="0">
                <a:solidFill>
                  <a:srgbClr val="5F5F5F"/>
                </a:solidFill>
              </a:rPr>
              <a:t> uyaran ABR ile teste devam edilir</a:t>
            </a:r>
            <a:endParaRPr lang="tr-TR" altLang="tr-TR" sz="2800" b="1" u="sng" dirty="0" smtClean="0">
              <a:solidFill>
                <a:srgbClr val="FF0000"/>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964858223"/>
      </p:ext>
    </p:extLst>
  </p:cSld>
  <p:clrMapOvr>
    <a:masterClrMapping/>
  </p:clrMapOvr>
  <p:transition>
    <p:checke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611068"/>
            <a:ext cx="8568952" cy="4899446"/>
          </a:xfrm>
        </p:spPr>
        <p:txBody>
          <a:bodyPr/>
          <a:lstStyle/>
          <a:p>
            <a:pPr>
              <a:buNone/>
            </a:pPr>
            <a:r>
              <a:rPr lang="tr-TR" altLang="tr-TR" sz="2400" dirty="0" smtClean="0">
                <a:solidFill>
                  <a:srgbClr val="7030A0"/>
                </a:solidFill>
              </a:rPr>
              <a:t>	</a:t>
            </a:r>
            <a:r>
              <a:rPr lang="it-IT" altLang="tr-TR" sz="2000" b="1" u="sng" dirty="0" smtClean="0">
                <a:solidFill>
                  <a:srgbClr val="C00000"/>
                </a:solidFill>
              </a:rPr>
              <a:t>YENİDOĞAN VE ÇOCUKLARDA ABR-İŞİTSEL UYARILMIŞ POTANSİYELLER</a:t>
            </a:r>
            <a:endParaRPr lang="tr-TR" altLang="tr-TR" sz="2000" b="1" u="sng" dirty="0" smtClean="0">
              <a:solidFill>
                <a:srgbClr val="C00000"/>
              </a:solidFill>
            </a:endParaRPr>
          </a:p>
          <a:p>
            <a:pPr>
              <a:buNone/>
            </a:pPr>
            <a:endParaRPr lang="tr-TR" altLang="tr-TR" sz="2000" b="1" dirty="0" smtClean="0">
              <a:solidFill>
                <a:srgbClr val="C00000"/>
              </a:solidFill>
            </a:endParaRPr>
          </a:p>
          <a:p>
            <a:pPr marL="0" indent="0">
              <a:buNone/>
            </a:pPr>
            <a:r>
              <a:rPr lang="pt-BR" altLang="tr-TR" sz="2800" b="1" dirty="0" smtClean="0">
                <a:solidFill>
                  <a:srgbClr val="7030A0"/>
                </a:solidFill>
              </a:rPr>
              <a:t>Tone-Burst ABR</a:t>
            </a:r>
            <a:endParaRPr lang="tr-TR" altLang="tr-TR" sz="2800" b="1" dirty="0" smtClean="0">
              <a:solidFill>
                <a:srgbClr val="7030A0"/>
              </a:solidFill>
            </a:endParaRPr>
          </a:p>
          <a:p>
            <a:pPr marL="0" indent="0" algn="l">
              <a:buNone/>
            </a:pPr>
            <a:r>
              <a:rPr lang="tr-TR" altLang="tr-TR" sz="2800" b="1" dirty="0" smtClean="0">
                <a:solidFill>
                  <a:srgbClr val="FF0000"/>
                </a:solidFill>
              </a:rPr>
              <a:t>2000 Hz </a:t>
            </a:r>
            <a:r>
              <a:rPr lang="tr-TR" altLang="tr-TR" sz="2800" b="1" dirty="0" err="1" smtClean="0">
                <a:solidFill>
                  <a:srgbClr val="FF0000"/>
                </a:solidFill>
              </a:rPr>
              <a:t>tone</a:t>
            </a:r>
            <a:r>
              <a:rPr lang="tr-TR" altLang="tr-TR" sz="2800" b="1" dirty="0" smtClean="0">
                <a:solidFill>
                  <a:srgbClr val="FF0000"/>
                </a:solidFill>
              </a:rPr>
              <a:t> </a:t>
            </a:r>
            <a:r>
              <a:rPr lang="tr-TR" altLang="tr-TR" sz="2800" b="1" dirty="0" err="1" smtClean="0">
                <a:solidFill>
                  <a:srgbClr val="FF0000"/>
                </a:solidFill>
              </a:rPr>
              <a:t>burst</a:t>
            </a:r>
            <a:r>
              <a:rPr lang="tr-TR" altLang="tr-TR" sz="2800" b="1" dirty="0" smtClean="0">
                <a:solidFill>
                  <a:srgbClr val="FF0000"/>
                </a:solidFill>
              </a:rPr>
              <a:t> </a:t>
            </a:r>
            <a:r>
              <a:rPr lang="tr-TR" altLang="tr-TR" sz="2800" b="1" dirty="0" smtClean="0">
                <a:solidFill>
                  <a:srgbClr val="7030A0"/>
                </a:solidFill>
              </a:rPr>
              <a:t>uyaran </a:t>
            </a:r>
            <a:r>
              <a:rPr lang="tr-TR" altLang="tr-TR" sz="2800" b="1" dirty="0" err="1" smtClean="0">
                <a:solidFill>
                  <a:srgbClr val="7030A0"/>
                </a:solidFill>
              </a:rPr>
              <a:t>ABR’de</a:t>
            </a:r>
            <a:r>
              <a:rPr lang="tr-TR" altLang="tr-TR" sz="2800" b="1" dirty="0" smtClean="0">
                <a:solidFill>
                  <a:srgbClr val="7030A0"/>
                </a:solidFill>
              </a:rPr>
              <a:t> </a:t>
            </a:r>
            <a:r>
              <a:rPr lang="tr-TR" altLang="tr-TR" sz="2800" b="1" dirty="0" smtClean="0">
                <a:solidFill>
                  <a:srgbClr val="FF0000"/>
                </a:solidFill>
              </a:rPr>
              <a:t>20 </a:t>
            </a:r>
            <a:r>
              <a:rPr lang="tr-TR" altLang="tr-TR" sz="2800" b="1" dirty="0" err="1" smtClean="0">
                <a:solidFill>
                  <a:srgbClr val="FF0000"/>
                </a:solidFill>
              </a:rPr>
              <a:t>dBHL’de</a:t>
            </a:r>
            <a:r>
              <a:rPr lang="tr-TR" altLang="tr-TR" sz="2800" b="1" dirty="0" smtClean="0">
                <a:solidFill>
                  <a:srgbClr val="FF0000"/>
                </a:solidFill>
              </a:rPr>
              <a:t> </a:t>
            </a:r>
            <a:r>
              <a:rPr lang="tr-TR" altLang="tr-TR" sz="2800" b="1" dirty="0" smtClean="0">
                <a:solidFill>
                  <a:srgbClr val="7030A0"/>
                </a:solidFill>
              </a:rPr>
              <a:t>cevap alınması testten geçildiği anlamına gelir ve </a:t>
            </a:r>
            <a:r>
              <a:rPr lang="tr-TR" altLang="tr-TR" sz="2800" b="1" dirty="0" smtClean="0">
                <a:solidFill>
                  <a:srgbClr val="FF0000"/>
                </a:solidFill>
              </a:rPr>
              <a:t>500 </a:t>
            </a:r>
            <a:r>
              <a:rPr lang="tr-TR" altLang="tr-TR" sz="2800" b="1" dirty="0" err="1" smtClean="0">
                <a:solidFill>
                  <a:srgbClr val="FF0000"/>
                </a:solidFill>
              </a:rPr>
              <a:t>Hz’de</a:t>
            </a:r>
            <a:r>
              <a:rPr lang="tr-TR" altLang="tr-TR" sz="2800" b="1" dirty="0" smtClean="0">
                <a:solidFill>
                  <a:srgbClr val="FF0000"/>
                </a:solidFill>
              </a:rPr>
              <a:t> </a:t>
            </a:r>
            <a:r>
              <a:rPr lang="tr-TR" altLang="tr-TR" sz="2800" b="1" dirty="0" smtClean="0">
                <a:solidFill>
                  <a:srgbClr val="7030A0"/>
                </a:solidFill>
              </a:rPr>
              <a:t>aynı kulakta </a:t>
            </a:r>
            <a:r>
              <a:rPr lang="tr-TR" altLang="tr-TR" sz="2800" b="1" dirty="0" smtClean="0">
                <a:solidFill>
                  <a:srgbClr val="FF0000"/>
                </a:solidFill>
              </a:rPr>
              <a:t>30dBHL</a:t>
            </a:r>
            <a:r>
              <a:rPr lang="tr-TR" altLang="tr-TR" sz="2800" b="1" dirty="0" smtClean="0">
                <a:solidFill>
                  <a:srgbClr val="7030A0"/>
                </a:solidFill>
              </a:rPr>
              <a:t>’de cevap aranır. </a:t>
            </a:r>
            <a:r>
              <a:rPr lang="tr-TR" altLang="tr-TR" sz="2800" b="1" dirty="0" smtClean="0">
                <a:solidFill>
                  <a:srgbClr val="0070C0"/>
                </a:solidFill>
              </a:rPr>
              <a:t>Burada da cevap alınıyorsa testten geçilmiştir ve test sonlandırılır</a:t>
            </a:r>
          </a:p>
          <a:p>
            <a:pPr marL="0" indent="0" algn="l">
              <a:buNone/>
            </a:pPr>
            <a:r>
              <a:rPr lang="tr-TR" altLang="tr-TR" sz="2800" b="1" u="sng" dirty="0" smtClean="0">
                <a:solidFill>
                  <a:srgbClr val="0070C0"/>
                </a:solidFill>
              </a:rPr>
              <a:t>**************************************</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530905812"/>
      </p:ext>
    </p:extLst>
  </p:cSld>
  <p:clrMapOvr>
    <a:masterClrMapping/>
  </p:clrMapOvr>
  <p:transition>
    <p:checke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611068"/>
            <a:ext cx="8568952" cy="4899446"/>
          </a:xfrm>
        </p:spPr>
        <p:txBody>
          <a:bodyPr/>
          <a:lstStyle/>
          <a:p>
            <a:pPr>
              <a:buNone/>
            </a:pPr>
            <a:r>
              <a:rPr lang="tr-TR" altLang="tr-TR" sz="2400" dirty="0" smtClean="0">
                <a:solidFill>
                  <a:srgbClr val="7030A0"/>
                </a:solidFill>
              </a:rPr>
              <a:t>	</a:t>
            </a:r>
            <a:r>
              <a:rPr lang="it-IT" altLang="tr-TR" sz="2000" b="1" u="sng" dirty="0" smtClean="0">
                <a:solidFill>
                  <a:srgbClr val="C00000"/>
                </a:solidFill>
              </a:rPr>
              <a:t>YENİDOĞAN VE ÇOCUKLARDA ABR-İŞİTSEL UYARILMIŞ POTANSİYELLER</a:t>
            </a:r>
            <a:endParaRPr lang="tr-TR" altLang="tr-TR" sz="2000" b="1" u="sng" dirty="0" smtClean="0">
              <a:solidFill>
                <a:srgbClr val="C00000"/>
              </a:solidFill>
            </a:endParaRPr>
          </a:p>
          <a:p>
            <a:pPr>
              <a:buNone/>
            </a:pPr>
            <a:endParaRPr lang="tr-TR" altLang="tr-TR" sz="2000" b="1" dirty="0" smtClean="0">
              <a:solidFill>
                <a:srgbClr val="C00000"/>
              </a:solidFill>
            </a:endParaRPr>
          </a:p>
          <a:p>
            <a:pPr marL="0" indent="0">
              <a:buNone/>
            </a:pPr>
            <a:r>
              <a:rPr lang="pt-BR" altLang="tr-TR" sz="2800" b="1" dirty="0" smtClean="0">
                <a:solidFill>
                  <a:srgbClr val="7030A0"/>
                </a:solidFill>
              </a:rPr>
              <a:t>Tone-Burst ABR</a:t>
            </a:r>
            <a:endParaRPr lang="tr-TR" altLang="tr-TR" sz="2800" b="1" dirty="0" smtClean="0">
              <a:solidFill>
                <a:srgbClr val="7030A0"/>
              </a:solidFill>
            </a:endParaRPr>
          </a:p>
          <a:p>
            <a:pPr marL="0" indent="0">
              <a:buNone/>
            </a:pPr>
            <a:endParaRPr lang="tr-TR" altLang="tr-TR" sz="2800" b="1" dirty="0" smtClean="0">
              <a:solidFill>
                <a:srgbClr val="7030A0"/>
              </a:solidFill>
            </a:endParaRPr>
          </a:p>
          <a:p>
            <a:pPr marL="0" indent="0">
              <a:buNone/>
            </a:pPr>
            <a:r>
              <a:rPr lang="tr-TR" altLang="tr-TR" sz="2800" b="1" dirty="0" smtClean="0">
                <a:solidFill>
                  <a:srgbClr val="5F5F5F"/>
                </a:solidFill>
              </a:rPr>
              <a:t>2000 Hz </a:t>
            </a:r>
            <a:r>
              <a:rPr lang="tr-TR" altLang="tr-TR" sz="2800" b="1" dirty="0" err="1" smtClean="0">
                <a:solidFill>
                  <a:srgbClr val="5F5F5F"/>
                </a:solidFill>
              </a:rPr>
              <a:t>tone</a:t>
            </a:r>
            <a:r>
              <a:rPr lang="tr-TR" altLang="tr-TR" sz="2800" b="1" dirty="0" smtClean="0">
                <a:solidFill>
                  <a:srgbClr val="5F5F5F"/>
                </a:solidFill>
              </a:rPr>
              <a:t> </a:t>
            </a:r>
            <a:r>
              <a:rPr lang="tr-TR" altLang="tr-TR" sz="2800" b="1" dirty="0" err="1" smtClean="0">
                <a:solidFill>
                  <a:srgbClr val="5F5F5F"/>
                </a:solidFill>
              </a:rPr>
              <a:t>burst</a:t>
            </a:r>
            <a:r>
              <a:rPr lang="tr-TR" altLang="tr-TR" sz="2800" b="1" dirty="0" smtClean="0">
                <a:solidFill>
                  <a:srgbClr val="5F5F5F"/>
                </a:solidFill>
              </a:rPr>
              <a:t> uyaran </a:t>
            </a:r>
            <a:r>
              <a:rPr lang="tr-TR" altLang="tr-TR" sz="2800" b="1" dirty="0" err="1" smtClean="0">
                <a:solidFill>
                  <a:srgbClr val="5F5F5F"/>
                </a:solidFill>
              </a:rPr>
              <a:t>ABR’de</a:t>
            </a:r>
            <a:r>
              <a:rPr lang="tr-TR" altLang="tr-TR" sz="2800" b="1" dirty="0" smtClean="0">
                <a:solidFill>
                  <a:srgbClr val="5F5F5F"/>
                </a:solidFill>
              </a:rPr>
              <a:t> 20 </a:t>
            </a:r>
            <a:r>
              <a:rPr lang="tr-TR" altLang="tr-TR" sz="2800" b="1" dirty="0" err="1" smtClean="0">
                <a:solidFill>
                  <a:srgbClr val="5F5F5F"/>
                </a:solidFill>
              </a:rPr>
              <a:t>dBHL’de</a:t>
            </a:r>
            <a:r>
              <a:rPr lang="tr-TR" altLang="tr-TR" sz="2800" b="1" dirty="0" smtClean="0">
                <a:solidFill>
                  <a:srgbClr val="5F5F5F"/>
                </a:solidFill>
              </a:rPr>
              <a:t> </a:t>
            </a:r>
            <a:r>
              <a:rPr lang="tr-TR" altLang="tr-TR" sz="2800" b="1" dirty="0" smtClean="0">
                <a:solidFill>
                  <a:srgbClr val="FF0000"/>
                </a:solidFill>
              </a:rPr>
              <a:t>cevap alınamıyorsa</a:t>
            </a:r>
            <a:r>
              <a:rPr lang="tr-TR" altLang="tr-TR" sz="2800" b="1" dirty="0" smtClean="0">
                <a:solidFill>
                  <a:srgbClr val="5F5F5F"/>
                </a:solidFill>
              </a:rPr>
              <a:t> </a:t>
            </a:r>
            <a:r>
              <a:rPr lang="tr-TR" altLang="tr-TR" sz="2800" b="1" dirty="0" smtClean="0">
                <a:solidFill>
                  <a:srgbClr val="0070C0"/>
                </a:solidFill>
              </a:rPr>
              <a:t>10 </a:t>
            </a:r>
            <a:r>
              <a:rPr lang="tr-TR" altLang="tr-TR" sz="2800" b="1" dirty="0" err="1" smtClean="0">
                <a:solidFill>
                  <a:srgbClr val="0070C0"/>
                </a:solidFill>
              </a:rPr>
              <a:t>dBHL’li</a:t>
            </a:r>
            <a:r>
              <a:rPr lang="tr-TR" altLang="tr-TR" sz="2800" b="1" dirty="0" smtClean="0">
                <a:solidFill>
                  <a:srgbClr val="0070C0"/>
                </a:solidFill>
              </a:rPr>
              <a:t> yükseltmeler yapılarak </a:t>
            </a:r>
            <a:r>
              <a:rPr lang="tr-TR" altLang="tr-TR" sz="2800" b="1" dirty="0" smtClean="0">
                <a:solidFill>
                  <a:srgbClr val="5F5F5F"/>
                </a:solidFill>
              </a:rPr>
              <a:t>uyaran eşiği taramaya devam edilir</a:t>
            </a:r>
            <a:endParaRPr lang="tr-TR" altLang="tr-TR" sz="2800" b="1" u="sng" dirty="0" smtClean="0">
              <a:solidFill>
                <a:srgbClr val="5F5F5F"/>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72520506"/>
      </p:ext>
    </p:extLst>
  </p:cSld>
  <p:clrMapOvr>
    <a:masterClrMapping/>
  </p:clrMapOvr>
  <p:transition>
    <p:checke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611068"/>
            <a:ext cx="8568952" cy="4899446"/>
          </a:xfrm>
        </p:spPr>
        <p:txBody>
          <a:bodyPr/>
          <a:lstStyle/>
          <a:p>
            <a:pPr>
              <a:buNone/>
            </a:pPr>
            <a:r>
              <a:rPr lang="tr-TR" altLang="tr-TR" sz="2400" dirty="0" smtClean="0">
                <a:solidFill>
                  <a:srgbClr val="7030A0"/>
                </a:solidFill>
              </a:rPr>
              <a:t>	</a:t>
            </a:r>
            <a:r>
              <a:rPr lang="it-IT" altLang="tr-TR" sz="2000" b="1" u="sng" dirty="0" smtClean="0">
                <a:solidFill>
                  <a:srgbClr val="C00000"/>
                </a:solidFill>
              </a:rPr>
              <a:t>YENİDOĞAN VE ÇOCUKLARDA ABR-İŞİTSEL UYARILMIŞ POTANSİYELLER</a:t>
            </a:r>
            <a:endParaRPr lang="tr-TR" altLang="tr-TR" sz="2000" b="1" u="sng" dirty="0" smtClean="0">
              <a:solidFill>
                <a:srgbClr val="C00000"/>
              </a:solidFill>
            </a:endParaRPr>
          </a:p>
          <a:p>
            <a:pPr>
              <a:buNone/>
            </a:pPr>
            <a:endParaRPr lang="tr-TR" altLang="tr-TR" sz="2000" b="1" dirty="0" smtClean="0">
              <a:solidFill>
                <a:srgbClr val="C00000"/>
              </a:solidFill>
            </a:endParaRPr>
          </a:p>
          <a:p>
            <a:pPr marL="0" indent="0">
              <a:buNone/>
            </a:pPr>
            <a:r>
              <a:rPr lang="pt-BR" altLang="tr-TR" sz="2800" b="1" dirty="0" smtClean="0">
                <a:solidFill>
                  <a:srgbClr val="7030A0"/>
                </a:solidFill>
              </a:rPr>
              <a:t>Tone-Burst ABR</a:t>
            </a:r>
            <a:endParaRPr lang="tr-TR" altLang="tr-TR" sz="2800" b="1" dirty="0" smtClean="0">
              <a:solidFill>
                <a:srgbClr val="7030A0"/>
              </a:solidFill>
            </a:endParaRPr>
          </a:p>
          <a:p>
            <a:pPr marL="0" indent="0">
              <a:buNone/>
            </a:pPr>
            <a:endParaRPr lang="tr-TR" altLang="tr-TR" sz="2800" b="1" dirty="0" smtClean="0">
              <a:solidFill>
                <a:srgbClr val="7030A0"/>
              </a:solidFill>
            </a:endParaRPr>
          </a:p>
          <a:p>
            <a:pPr marL="0" indent="0">
              <a:buNone/>
            </a:pPr>
            <a:r>
              <a:rPr lang="tr-TR" altLang="tr-TR" sz="2800" b="1" dirty="0" smtClean="0">
                <a:solidFill>
                  <a:srgbClr val="5F5F5F"/>
                </a:solidFill>
              </a:rPr>
              <a:t>Testten geçilsin veya geçilmesin karşı kulak ta aynı işlemlerden geçirilmelidir</a:t>
            </a:r>
            <a:endParaRPr lang="tr-TR" altLang="tr-TR" sz="2800" b="1" u="sng" dirty="0" smtClean="0">
              <a:solidFill>
                <a:srgbClr val="5F5F5F"/>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437438393"/>
      </p:ext>
    </p:extLst>
  </p:cSld>
  <p:clrMapOvr>
    <a:masterClrMapping/>
  </p:clrMapOvr>
  <p:transition>
    <p:checke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611068"/>
            <a:ext cx="8568952" cy="4899446"/>
          </a:xfrm>
        </p:spPr>
        <p:txBody>
          <a:bodyPr/>
          <a:lstStyle/>
          <a:p>
            <a:pPr>
              <a:buNone/>
            </a:pPr>
            <a:r>
              <a:rPr lang="tr-TR" altLang="tr-TR" sz="2400" dirty="0" smtClean="0">
                <a:solidFill>
                  <a:srgbClr val="7030A0"/>
                </a:solidFill>
              </a:rPr>
              <a:t>	</a:t>
            </a:r>
            <a:r>
              <a:rPr lang="it-IT" altLang="tr-TR" sz="2000" b="1" u="sng" dirty="0" smtClean="0">
                <a:solidFill>
                  <a:srgbClr val="C00000"/>
                </a:solidFill>
              </a:rPr>
              <a:t>YENİDOĞAN VE ÇOCUKLARDA ABR-İŞİTSEL UYARILMIŞ POTANSİYELLER</a:t>
            </a:r>
            <a:endParaRPr lang="tr-TR" altLang="tr-TR" sz="2000" b="1" u="sng" dirty="0" smtClean="0">
              <a:solidFill>
                <a:srgbClr val="C00000"/>
              </a:solidFill>
            </a:endParaRPr>
          </a:p>
          <a:p>
            <a:pPr>
              <a:buNone/>
            </a:pPr>
            <a:endParaRPr lang="tr-TR" altLang="tr-TR" sz="2000" b="1" dirty="0" smtClean="0">
              <a:solidFill>
                <a:srgbClr val="C00000"/>
              </a:solidFill>
            </a:endParaRPr>
          </a:p>
          <a:p>
            <a:pPr marL="0" indent="0">
              <a:buNone/>
            </a:pPr>
            <a:r>
              <a:rPr lang="pt-BR" altLang="tr-TR" sz="2800" b="1" dirty="0" smtClean="0">
                <a:solidFill>
                  <a:srgbClr val="7030A0"/>
                </a:solidFill>
              </a:rPr>
              <a:t>Tone-Burst ABR</a:t>
            </a:r>
            <a:endParaRPr lang="tr-TR" altLang="tr-TR" sz="2800" b="1" dirty="0" smtClean="0">
              <a:solidFill>
                <a:srgbClr val="7030A0"/>
              </a:solidFill>
            </a:endParaRPr>
          </a:p>
          <a:p>
            <a:pPr marL="0" indent="0">
              <a:buNone/>
            </a:pPr>
            <a:endParaRPr lang="tr-TR" altLang="tr-TR" sz="2800" b="1" dirty="0" smtClean="0">
              <a:solidFill>
                <a:srgbClr val="7030A0"/>
              </a:solidFill>
            </a:endParaRPr>
          </a:p>
          <a:p>
            <a:pPr marL="0" indent="0">
              <a:buNone/>
            </a:pPr>
            <a:r>
              <a:rPr lang="tr-TR" altLang="tr-TR" sz="2800" b="1" dirty="0" smtClean="0">
                <a:solidFill>
                  <a:srgbClr val="5F5F5F"/>
                </a:solidFill>
              </a:rPr>
              <a:t>Yapılan araştırmalara göre </a:t>
            </a:r>
            <a:r>
              <a:rPr lang="tr-TR" altLang="tr-TR" sz="2800" b="1" dirty="0" err="1" smtClean="0">
                <a:solidFill>
                  <a:srgbClr val="5F5F5F"/>
                </a:solidFill>
              </a:rPr>
              <a:t>tone</a:t>
            </a:r>
            <a:r>
              <a:rPr lang="tr-TR" altLang="tr-TR" sz="2800" b="1" dirty="0" smtClean="0">
                <a:solidFill>
                  <a:srgbClr val="5F5F5F"/>
                </a:solidFill>
              </a:rPr>
              <a:t> </a:t>
            </a:r>
            <a:r>
              <a:rPr lang="tr-TR" altLang="tr-TR" sz="2800" b="1" dirty="0" err="1" smtClean="0">
                <a:solidFill>
                  <a:srgbClr val="5F5F5F"/>
                </a:solidFill>
              </a:rPr>
              <a:t>burst</a:t>
            </a:r>
            <a:r>
              <a:rPr lang="tr-TR" altLang="tr-TR" sz="2800" b="1" dirty="0" smtClean="0">
                <a:solidFill>
                  <a:srgbClr val="5F5F5F"/>
                </a:solidFill>
              </a:rPr>
              <a:t> </a:t>
            </a:r>
            <a:r>
              <a:rPr lang="tr-TR" altLang="tr-TR" sz="2800" b="1" dirty="0" err="1" smtClean="0">
                <a:solidFill>
                  <a:srgbClr val="5F5F5F"/>
                </a:solidFill>
              </a:rPr>
              <a:t>ABR’de</a:t>
            </a:r>
            <a:r>
              <a:rPr lang="tr-TR" altLang="tr-TR" sz="2800" b="1" dirty="0" smtClean="0">
                <a:solidFill>
                  <a:srgbClr val="5F5F5F"/>
                </a:solidFill>
              </a:rPr>
              <a:t> </a:t>
            </a:r>
            <a:r>
              <a:rPr lang="tr-TR" altLang="tr-TR" sz="2800" b="1" dirty="0" smtClean="0">
                <a:solidFill>
                  <a:srgbClr val="0070C0"/>
                </a:solidFill>
              </a:rPr>
              <a:t>500 </a:t>
            </a:r>
            <a:r>
              <a:rPr lang="tr-TR" altLang="tr-TR" sz="2800" b="1" dirty="0" err="1" smtClean="0">
                <a:solidFill>
                  <a:srgbClr val="0070C0"/>
                </a:solidFill>
              </a:rPr>
              <a:t>Hz’de</a:t>
            </a:r>
            <a:r>
              <a:rPr lang="tr-TR" altLang="tr-TR" sz="2800" b="1" dirty="0" smtClean="0">
                <a:solidFill>
                  <a:srgbClr val="0070C0"/>
                </a:solidFill>
              </a:rPr>
              <a:t> 30-40 </a:t>
            </a:r>
            <a:r>
              <a:rPr lang="tr-TR" altLang="tr-TR" sz="2800" b="1" dirty="0" err="1" smtClean="0">
                <a:solidFill>
                  <a:srgbClr val="0070C0"/>
                </a:solidFill>
              </a:rPr>
              <a:t>dBHL’de</a:t>
            </a:r>
            <a:r>
              <a:rPr lang="tr-TR" altLang="tr-TR" sz="2800" b="1" dirty="0" smtClean="0">
                <a:solidFill>
                  <a:srgbClr val="5F5F5F"/>
                </a:solidFill>
              </a:rPr>
              <a:t> ve </a:t>
            </a:r>
            <a:r>
              <a:rPr lang="tr-TR" altLang="tr-TR" sz="2800" b="1" dirty="0" smtClean="0">
                <a:solidFill>
                  <a:srgbClr val="0070C0"/>
                </a:solidFill>
              </a:rPr>
              <a:t>2000 </a:t>
            </a:r>
            <a:r>
              <a:rPr lang="tr-TR" altLang="tr-TR" sz="2800" b="1" dirty="0" err="1" smtClean="0">
                <a:solidFill>
                  <a:srgbClr val="0070C0"/>
                </a:solidFill>
              </a:rPr>
              <a:t>Hz’de</a:t>
            </a:r>
            <a:r>
              <a:rPr lang="tr-TR" altLang="tr-TR" sz="2800" b="1" dirty="0" smtClean="0">
                <a:solidFill>
                  <a:srgbClr val="0070C0"/>
                </a:solidFill>
              </a:rPr>
              <a:t> 20-30 </a:t>
            </a:r>
            <a:r>
              <a:rPr lang="tr-TR" altLang="tr-TR" sz="2800" b="1" dirty="0" err="1" smtClean="0">
                <a:solidFill>
                  <a:srgbClr val="0070C0"/>
                </a:solidFill>
              </a:rPr>
              <a:t>dBHL’de</a:t>
            </a:r>
            <a:r>
              <a:rPr lang="tr-TR" altLang="tr-TR" sz="2800" b="1" dirty="0" smtClean="0">
                <a:solidFill>
                  <a:srgbClr val="0070C0"/>
                </a:solidFill>
              </a:rPr>
              <a:t> </a:t>
            </a:r>
            <a:r>
              <a:rPr lang="tr-TR" altLang="tr-TR" sz="2800" b="1" dirty="0" smtClean="0">
                <a:solidFill>
                  <a:srgbClr val="5F5F5F"/>
                </a:solidFill>
              </a:rPr>
              <a:t>cevap alınması </a:t>
            </a:r>
            <a:r>
              <a:rPr lang="tr-TR" altLang="tr-TR" sz="2800" b="1" dirty="0" smtClean="0">
                <a:solidFill>
                  <a:srgbClr val="FF0000"/>
                </a:solidFill>
              </a:rPr>
              <a:t>bireyin testten geçtiği </a:t>
            </a:r>
            <a:r>
              <a:rPr lang="tr-TR" altLang="tr-TR" sz="2800" b="1" dirty="0" smtClean="0">
                <a:solidFill>
                  <a:srgbClr val="5F5F5F"/>
                </a:solidFill>
              </a:rPr>
              <a:t>anlamına gelmektedir</a:t>
            </a:r>
            <a:endParaRPr lang="tr-TR" altLang="tr-TR" sz="2800" b="1" u="sng" dirty="0" smtClean="0">
              <a:solidFill>
                <a:srgbClr val="5F5F5F"/>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528241199"/>
      </p:ext>
    </p:extLst>
  </p:cSld>
  <p:clrMapOvr>
    <a:masterClrMapping/>
  </p:clrMapOvr>
  <p:transition>
    <p:checke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611068"/>
            <a:ext cx="8568952" cy="4899446"/>
          </a:xfrm>
        </p:spPr>
        <p:txBody>
          <a:bodyPr/>
          <a:lstStyle/>
          <a:p>
            <a:pPr>
              <a:buNone/>
            </a:pPr>
            <a:r>
              <a:rPr lang="tr-TR" altLang="tr-TR" sz="2400" dirty="0" smtClean="0">
                <a:solidFill>
                  <a:srgbClr val="7030A0"/>
                </a:solidFill>
              </a:rPr>
              <a:t>	</a:t>
            </a:r>
            <a:r>
              <a:rPr lang="it-IT" altLang="tr-TR" sz="2000" b="1" u="sng" dirty="0" smtClean="0">
                <a:solidFill>
                  <a:srgbClr val="C00000"/>
                </a:solidFill>
              </a:rPr>
              <a:t>YENİDOĞAN VE ÇOCUKLARDA ABR-İŞİTSEL UYARILMIŞ POTANSİYELLER</a:t>
            </a:r>
            <a:endParaRPr lang="tr-TR" altLang="tr-TR" sz="2000" b="1" u="sng" dirty="0" smtClean="0">
              <a:solidFill>
                <a:srgbClr val="C00000"/>
              </a:solidFill>
            </a:endParaRPr>
          </a:p>
          <a:p>
            <a:pPr>
              <a:buNone/>
            </a:pPr>
            <a:endParaRPr lang="tr-TR" altLang="tr-TR" sz="2000" b="1" dirty="0" smtClean="0">
              <a:solidFill>
                <a:srgbClr val="C00000"/>
              </a:solidFill>
            </a:endParaRPr>
          </a:p>
          <a:p>
            <a:pPr marL="0" indent="0">
              <a:buNone/>
            </a:pPr>
            <a:r>
              <a:rPr lang="pt-BR" altLang="tr-TR" sz="2800" b="1" dirty="0" smtClean="0">
                <a:solidFill>
                  <a:srgbClr val="7030A0"/>
                </a:solidFill>
              </a:rPr>
              <a:t>Tone-Burst ABR</a:t>
            </a:r>
            <a:endParaRPr lang="tr-TR" altLang="tr-TR" sz="2800" b="1" dirty="0" smtClean="0">
              <a:solidFill>
                <a:srgbClr val="7030A0"/>
              </a:solidFill>
            </a:endParaRPr>
          </a:p>
          <a:p>
            <a:pPr marL="0" indent="0">
              <a:buNone/>
            </a:pPr>
            <a:endParaRPr lang="tr-TR" altLang="tr-TR" sz="2800" b="1" dirty="0" smtClean="0">
              <a:solidFill>
                <a:srgbClr val="7030A0"/>
              </a:solidFill>
            </a:endParaRPr>
          </a:p>
          <a:p>
            <a:pPr marL="0" indent="0">
              <a:buNone/>
            </a:pPr>
            <a:r>
              <a:rPr lang="tr-TR" altLang="tr-TR" sz="2800" b="1" dirty="0" smtClean="0">
                <a:solidFill>
                  <a:srgbClr val="5F5F5F"/>
                </a:solidFill>
              </a:rPr>
              <a:t>ABR işitme eşiklerini yakalamakta başarılı bir yöntem olarak kabul edilmekle birlikte </a:t>
            </a:r>
            <a:r>
              <a:rPr lang="tr-TR" altLang="tr-TR" sz="2800" b="1" dirty="0" smtClean="0">
                <a:solidFill>
                  <a:srgbClr val="FF0000"/>
                </a:solidFill>
              </a:rPr>
              <a:t>işitme kaybı arttıkça </a:t>
            </a:r>
            <a:r>
              <a:rPr lang="tr-TR" altLang="tr-TR" sz="2800" b="1" dirty="0" err="1" smtClean="0">
                <a:solidFill>
                  <a:srgbClr val="FF0000"/>
                </a:solidFill>
              </a:rPr>
              <a:t>ABR’nin</a:t>
            </a:r>
            <a:r>
              <a:rPr lang="tr-TR" altLang="tr-TR" sz="2800" b="1" dirty="0" smtClean="0">
                <a:solidFill>
                  <a:srgbClr val="FF0000"/>
                </a:solidFill>
              </a:rPr>
              <a:t> eşikleri yakalamaktaki başarısı da düşmektedir</a:t>
            </a:r>
            <a:endParaRPr lang="tr-TR" altLang="tr-TR" sz="2800" b="1" u="sng" dirty="0" smtClean="0">
              <a:solidFill>
                <a:srgbClr val="FF0000"/>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694337111"/>
      </p:ext>
    </p:extLst>
  </p:cSld>
  <p:clrMapOvr>
    <a:masterClrMapping/>
  </p:clrMapOvr>
  <p:transition>
    <p:check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25898"/>
            <a:ext cx="8568952" cy="4827438"/>
          </a:xfrm>
        </p:spPr>
        <p:txBody>
          <a:bodyPr/>
          <a:lstStyle/>
          <a:p>
            <a:pPr>
              <a:buNone/>
            </a:pPr>
            <a:r>
              <a:rPr lang="tr-TR" altLang="tr-TR" sz="4000" b="1" dirty="0" smtClean="0">
                <a:solidFill>
                  <a:srgbClr val="C00000"/>
                </a:solidFill>
              </a:rPr>
              <a:t>UYARAN TÜRLERİ</a:t>
            </a:r>
          </a:p>
          <a:p>
            <a:pPr>
              <a:buNone/>
            </a:pPr>
            <a:r>
              <a:rPr lang="tr-TR" altLang="tr-TR" sz="2400" dirty="0" smtClean="0">
                <a:solidFill>
                  <a:srgbClr val="7030A0"/>
                </a:solidFill>
              </a:rPr>
              <a:t>	</a:t>
            </a:r>
            <a:r>
              <a:rPr lang="tr-TR" altLang="tr-TR" sz="2800" dirty="0" smtClean="0">
                <a:solidFill>
                  <a:srgbClr val="7030A0"/>
                </a:solidFill>
              </a:rPr>
              <a:t>Frekans Spesifik Uyaran-</a:t>
            </a:r>
            <a:r>
              <a:rPr lang="tr-TR" altLang="tr-TR" sz="2800" dirty="0" err="1" smtClean="0">
                <a:solidFill>
                  <a:srgbClr val="7030A0"/>
                </a:solidFill>
              </a:rPr>
              <a:t>Tone</a:t>
            </a:r>
            <a:r>
              <a:rPr lang="tr-TR" altLang="tr-TR" sz="2800" dirty="0" smtClean="0">
                <a:solidFill>
                  <a:srgbClr val="7030A0"/>
                </a:solidFill>
              </a:rPr>
              <a:t> </a:t>
            </a:r>
            <a:r>
              <a:rPr lang="tr-TR" altLang="tr-TR" sz="2800" dirty="0" err="1" smtClean="0">
                <a:solidFill>
                  <a:srgbClr val="7030A0"/>
                </a:solidFill>
              </a:rPr>
              <a:t>Burst</a:t>
            </a:r>
            <a:endParaRPr lang="tr-TR" altLang="tr-TR" sz="2800" dirty="0" smtClean="0">
              <a:solidFill>
                <a:srgbClr val="7030A0"/>
              </a:solidFill>
            </a:endParaRPr>
          </a:p>
          <a:p>
            <a:pPr algn="l"/>
            <a:r>
              <a:rPr lang="tr-TR" altLang="tr-TR" sz="2400" b="1" dirty="0" smtClean="0"/>
              <a:t>İdeal </a:t>
            </a:r>
            <a:r>
              <a:rPr lang="tr-TR" altLang="tr-TR" sz="2400" b="1" dirty="0" err="1" smtClean="0"/>
              <a:t>Tone-Burst</a:t>
            </a:r>
            <a:r>
              <a:rPr lang="tr-TR" altLang="tr-TR" sz="2400" b="1" dirty="0" smtClean="0"/>
              <a:t>;</a:t>
            </a:r>
          </a:p>
          <a:p>
            <a:pPr lvl="1" algn="l"/>
            <a:r>
              <a:rPr lang="tr-TR" altLang="tr-TR" sz="2300" b="1" dirty="0" smtClean="0"/>
              <a:t>Sadece saf bir frekanstan oluşmalı ve </a:t>
            </a:r>
          </a:p>
          <a:p>
            <a:pPr lvl="1" algn="l"/>
            <a:r>
              <a:rPr lang="tr-TR" altLang="tr-TR" sz="2300" b="1" dirty="0" smtClean="0"/>
              <a:t>Her </a:t>
            </a:r>
            <a:r>
              <a:rPr lang="tr-TR" altLang="tr-TR" sz="2300" b="1" dirty="0" err="1" smtClean="0"/>
              <a:t>amplitüdte</a:t>
            </a:r>
            <a:r>
              <a:rPr lang="tr-TR" altLang="tr-TR" sz="2300" b="1" dirty="0" smtClean="0"/>
              <a:t> enerjisini korumalıdır.</a:t>
            </a:r>
          </a:p>
          <a:p>
            <a:pPr algn="l"/>
            <a:r>
              <a:rPr lang="tr-TR" altLang="tr-TR" sz="2400" b="1" dirty="0" err="1" smtClean="0"/>
              <a:t>Tone-Burst’in</a:t>
            </a:r>
            <a:r>
              <a:rPr lang="tr-TR" altLang="tr-TR" sz="2400" b="1" dirty="0" smtClean="0"/>
              <a:t> istenen frekansta olabilmesi için </a:t>
            </a:r>
            <a:r>
              <a:rPr lang="tr-TR" altLang="tr-TR" sz="2400" b="1" dirty="0" smtClean="0">
                <a:solidFill>
                  <a:srgbClr val="7030A0"/>
                </a:solidFill>
              </a:rPr>
              <a:t>süresi ve frekans </a:t>
            </a:r>
            <a:r>
              <a:rPr lang="tr-TR" altLang="tr-TR" sz="2400" b="1" dirty="0" err="1" smtClean="0">
                <a:solidFill>
                  <a:srgbClr val="7030A0"/>
                </a:solidFill>
              </a:rPr>
              <a:t>amplitüd</a:t>
            </a:r>
            <a:r>
              <a:rPr lang="tr-TR" altLang="tr-TR" sz="2400" b="1" dirty="0" smtClean="0">
                <a:solidFill>
                  <a:srgbClr val="7030A0"/>
                </a:solidFill>
              </a:rPr>
              <a:t> uyumu</a:t>
            </a:r>
            <a:r>
              <a:rPr lang="tr-TR" altLang="tr-TR" sz="2400" b="1" dirty="0" smtClean="0"/>
              <a:t> çok iyi ayarlanmalıdır. Aksi halde tam istenen frekanstan uyarılma olmaz. Bu duruma frekans sızması veya frekans saçılması adı verilir. </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985280204"/>
      </p:ext>
    </p:extLst>
  </p:cSld>
  <p:clrMapOvr>
    <a:masterClrMapping/>
  </p:clrMapOvr>
  <p:transition>
    <p:checke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611068"/>
            <a:ext cx="8568952" cy="4899446"/>
          </a:xfrm>
        </p:spPr>
        <p:txBody>
          <a:bodyPr/>
          <a:lstStyle/>
          <a:p>
            <a:pPr>
              <a:buNone/>
            </a:pPr>
            <a:r>
              <a:rPr lang="tr-TR" altLang="tr-TR" sz="2400" dirty="0" smtClean="0">
                <a:solidFill>
                  <a:srgbClr val="7030A0"/>
                </a:solidFill>
              </a:rPr>
              <a:t>	</a:t>
            </a:r>
            <a:r>
              <a:rPr lang="it-IT" altLang="tr-TR" sz="2000" b="1" u="sng" dirty="0" smtClean="0">
                <a:solidFill>
                  <a:srgbClr val="C00000"/>
                </a:solidFill>
              </a:rPr>
              <a:t>YENİDOĞAN VE ÇOCUKLARDA ABR-İŞİTSEL UYARILMIŞ POTANSİYELLER</a:t>
            </a:r>
            <a:endParaRPr lang="tr-TR" altLang="tr-TR" sz="2000" b="1" u="sng" dirty="0" smtClean="0">
              <a:solidFill>
                <a:srgbClr val="C00000"/>
              </a:solidFill>
            </a:endParaRPr>
          </a:p>
          <a:p>
            <a:pPr>
              <a:buNone/>
            </a:pPr>
            <a:endParaRPr lang="tr-TR" altLang="tr-TR" sz="2000" b="1" dirty="0" smtClean="0">
              <a:solidFill>
                <a:srgbClr val="C00000"/>
              </a:solidFill>
            </a:endParaRPr>
          </a:p>
          <a:p>
            <a:pPr marL="0" indent="0">
              <a:buNone/>
            </a:pPr>
            <a:r>
              <a:rPr lang="pt-BR" altLang="tr-TR" sz="2800" b="1" dirty="0" smtClean="0">
                <a:solidFill>
                  <a:srgbClr val="7030A0"/>
                </a:solidFill>
              </a:rPr>
              <a:t>Tone-Burst ABR</a:t>
            </a:r>
            <a:endParaRPr lang="tr-TR" altLang="tr-TR" sz="2800" b="1" dirty="0" smtClean="0">
              <a:solidFill>
                <a:srgbClr val="7030A0"/>
              </a:solidFill>
            </a:endParaRPr>
          </a:p>
          <a:p>
            <a:pPr marL="0" indent="0">
              <a:buNone/>
            </a:pPr>
            <a:endParaRPr lang="tr-TR" altLang="tr-TR" sz="2800" b="1" dirty="0" smtClean="0">
              <a:solidFill>
                <a:srgbClr val="7030A0"/>
              </a:solidFill>
            </a:endParaRPr>
          </a:p>
          <a:p>
            <a:pPr marL="0" indent="0">
              <a:buNone/>
            </a:pPr>
            <a:r>
              <a:rPr lang="tr-TR" altLang="tr-TR" sz="2800" b="1" dirty="0" smtClean="0">
                <a:solidFill>
                  <a:srgbClr val="5F5F5F"/>
                </a:solidFill>
              </a:rPr>
              <a:t>ABR işitme konusunda bize önemli bir bilgi kaynağı olmakla birlikte riskli </a:t>
            </a:r>
            <a:r>
              <a:rPr lang="tr-TR" altLang="tr-TR" sz="2800" b="1" dirty="0" err="1" smtClean="0">
                <a:solidFill>
                  <a:srgbClr val="5F5F5F"/>
                </a:solidFill>
              </a:rPr>
              <a:t>yenidoğanlarda</a:t>
            </a:r>
            <a:r>
              <a:rPr lang="tr-TR" altLang="tr-TR" sz="2800" b="1" dirty="0" smtClean="0">
                <a:solidFill>
                  <a:srgbClr val="5F5F5F"/>
                </a:solidFill>
              </a:rPr>
              <a:t> da beyin sapı hasarını tahmin etmemizde faydalı bir araçtır</a:t>
            </a:r>
            <a:endParaRPr lang="tr-TR" altLang="tr-TR" sz="2800" b="1" u="sng" dirty="0" smtClean="0">
              <a:solidFill>
                <a:srgbClr val="FF0000"/>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4075892214"/>
      </p:ext>
    </p:extLst>
  </p:cSld>
  <p:clrMapOvr>
    <a:masterClrMapping/>
  </p:clrMapOvr>
  <p:transition>
    <p:checke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611068"/>
            <a:ext cx="8568952" cy="4899446"/>
          </a:xfrm>
        </p:spPr>
        <p:txBody>
          <a:bodyPr/>
          <a:lstStyle/>
          <a:p>
            <a:pPr>
              <a:buNone/>
            </a:pPr>
            <a:r>
              <a:rPr lang="tr-TR" altLang="tr-TR" sz="2400" dirty="0" smtClean="0">
                <a:solidFill>
                  <a:srgbClr val="7030A0"/>
                </a:solidFill>
              </a:rPr>
              <a:t>	</a:t>
            </a:r>
            <a:r>
              <a:rPr lang="it-IT" altLang="tr-TR" sz="2000" b="1" u="sng" dirty="0" smtClean="0">
                <a:solidFill>
                  <a:srgbClr val="C00000"/>
                </a:solidFill>
              </a:rPr>
              <a:t>YENİDOĞAN VE ÇOCUKLARDA ABR-İŞİTSEL UYARILMIŞ POTANSİYELLER</a:t>
            </a:r>
            <a:endParaRPr lang="tr-TR" altLang="tr-TR" sz="2000" b="1" u="sng" dirty="0" smtClean="0">
              <a:solidFill>
                <a:srgbClr val="C00000"/>
              </a:solidFill>
            </a:endParaRPr>
          </a:p>
          <a:p>
            <a:pPr>
              <a:buNone/>
            </a:pPr>
            <a:endParaRPr lang="tr-TR" altLang="tr-TR" sz="2000" b="1" dirty="0" smtClean="0">
              <a:solidFill>
                <a:srgbClr val="C00000"/>
              </a:solidFill>
            </a:endParaRPr>
          </a:p>
          <a:p>
            <a:pPr marL="0" indent="0">
              <a:buNone/>
            </a:pPr>
            <a:r>
              <a:rPr lang="pt-BR" altLang="tr-TR" sz="2800" b="1" dirty="0" smtClean="0">
                <a:solidFill>
                  <a:srgbClr val="7030A0"/>
                </a:solidFill>
              </a:rPr>
              <a:t>Tone-Burst ABR</a:t>
            </a:r>
            <a:endParaRPr lang="tr-TR" altLang="tr-TR" sz="2800" b="1" dirty="0" smtClean="0">
              <a:solidFill>
                <a:srgbClr val="7030A0"/>
              </a:solidFill>
            </a:endParaRPr>
          </a:p>
          <a:p>
            <a:pPr marL="0" indent="0">
              <a:buNone/>
            </a:pPr>
            <a:endParaRPr lang="tr-TR" altLang="tr-TR" sz="2800" b="1" dirty="0" smtClean="0">
              <a:solidFill>
                <a:srgbClr val="7030A0"/>
              </a:solidFill>
            </a:endParaRPr>
          </a:p>
          <a:p>
            <a:pPr marL="0" indent="0">
              <a:buNone/>
            </a:pPr>
            <a:r>
              <a:rPr lang="tr-TR" altLang="tr-TR" sz="2800" b="1" dirty="0" smtClean="0">
                <a:solidFill>
                  <a:srgbClr val="5F5F5F"/>
                </a:solidFill>
              </a:rPr>
              <a:t>ABR işitme konusunda bize önemli bir bilgi kaynağı olmakla birlikte riskli </a:t>
            </a:r>
            <a:r>
              <a:rPr lang="tr-TR" altLang="tr-TR" sz="2800" b="1" dirty="0" err="1" smtClean="0">
                <a:solidFill>
                  <a:srgbClr val="5F5F5F"/>
                </a:solidFill>
              </a:rPr>
              <a:t>yenidoğanlarda</a:t>
            </a:r>
            <a:r>
              <a:rPr lang="tr-TR" altLang="tr-TR" sz="2800" b="1" dirty="0" smtClean="0">
                <a:solidFill>
                  <a:srgbClr val="5F5F5F"/>
                </a:solidFill>
              </a:rPr>
              <a:t> da beyin sapı hasarını tahmin etmemizde faydalı bir araçtır</a:t>
            </a:r>
            <a:endParaRPr lang="tr-TR" altLang="tr-TR" sz="2800" b="1" u="sng" dirty="0" smtClean="0">
              <a:solidFill>
                <a:srgbClr val="FF0000"/>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135057630"/>
      </p:ext>
    </p:extLst>
  </p:cSld>
  <p:clrMapOvr>
    <a:masterClrMapping/>
  </p:clrMapOvr>
  <p:transition>
    <p:checke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611068"/>
            <a:ext cx="8568952" cy="4899446"/>
          </a:xfrm>
        </p:spPr>
        <p:txBody>
          <a:bodyPr/>
          <a:lstStyle/>
          <a:p>
            <a:pPr>
              <a:buNone/>
            </a:pPr>
            <a:r>
              <a:rPr lang="tr-TR" altLang="tr-TR" sz="2400" dirty="0" smtClean="0">
                <a:solidFill>
                  <a:srgbClr val="7030A0"/>
                </a:solidFill>
              </a:rPr>
              <a:t>	</a:t>
            </a:r>
            <a:r>
              <a:rPr lang="it-IT" altLang="tr-TR" sz="2000" b="1" u="sng" dirty="0" smtClean="0">
                <a:solidFill>
                  <a:srgbClr val="C00000"/>
                </a:solidFill>
              </a:rPr>
              <a:t>YENİDOĞAN VE ÇOCUKLARDA ABR-İŞİTSEL UYARILMIŞ POTANSİYELLER</a:t>
            </a:r>
            <a:endParaRPr lang="tr-TR" altLang="tr-TR" sz="2000" b="1" u="sng" dirty="0" smtClean="0">
              <a:solidFill>
                <a:srgbClr val="C00000"/>
              </a:solidFill>
            </a:endParaRPr>
          </a:p>
          <a:p>
            <a:pPr>
              <a:buNone/>
            </a:pPr>
            <a:endParaRPr lang="tr-TR" altLang="tr-TR" sz="2000" b="1" dirty="0" smtClean="0">
              <a:solidFill>
                <a:srgbClr val="C00000"/>
              </a:solidFill>
            </a:endParaRPr>
          </a:p>
          <a:p>
            <a:pPr marL="0" indent="0">
              <a:buNone/>
            </a:pPr>
            <a:r>
              <a:rPr lang="pt-BR" altLang="tr-TR" sz="2800" b="1" dirty="0" smtClean="0">
                <a:solidFill>
                  <a:srgbClr val="7030A0"/>
                </a:solidFill>
              </a:rPr>
              <a:t>Tone-Burst ABR</a:t>
            </a:r>
            <a:endParaRPr lang="tr-TR" altLang="tr-TR" sz="2800" b="1" dirty="0" smtClean="0">
              <a:solidFill>
                <a:srgbClr val="7030A0"/>
              </a:solidFill>
            </a:endParaRPr>
          </a:p>
          <a:p>
            <a:pPr marL="0" indent="0">
              <a:buNone/>
            </a:pPr>
            <a:r>
              <a:rPr lang="tr-TR" altLang="tr-TR" sz="2800" b="1" dirty="0" err="1" smtClean="0">
                <a:solidFill>
                  <a:srgbClr val="5F5F5F"/>
                </a:solidFill>
              </a:rPr>
              <a:t>Hipoksi</a:t>
            </a:r>
            <a:r>
              <a:rPr lang="tr-TR" altLang="tr-TR" sz="2800" b="1" dirty="0" smtClean="0">
                <a:solidFill>
                  <a:srgbClr val="5F5F5F"/>
                </a:solidFill>
              </a:rPr>
              <a:t> ve </a:t>
            </a:r>
            <a:r>
              <a:rPr lang="tr-TR" altLang="tr-TR" sz="2800" b="1" dirty="0" err="1" smtClean="0">
                <a:solidFill>
                  <a:srgbClr val="5F5F5F"/>
                </a:solidFill>
              </a:rPr>
              <a:t>prematuriteye</a:t>
            </a:r>
            <a:r>
              <a:rPr lang="tr-TR" altLang="tr-TR" sz="2800" b="1" dirty="0" smtClean="0">
                <a:solidFill>
                  <a:srgbClr val="5F5F5F"/>
                </a:solidFill>
              </a:rPr>
              <a:t> bağlı </a:t>
            </a:r>
            <a:r>
              <a:rPr lang="tr-TR" altLang="tr-TR" sz="2800" b="1" dirty="0" smtClean="0">
                <a:solidFill>
                  <a:srgbClr val="FF0000"/>
                </a:solidFill>
              </a:rPr>
              <a:t>BEYİN SAPI HASARI </a:t>
            </a:r>
            <a:r>
              <a:rPr lang="tr-TR" altLang="tr-TR" sz="2800" b="1" dirty="0" smtClean="0">
                <a:solidFill>
                  <a:srgbClr val="5F5F5F"/>
                </a:solidFill>
              </a:rPr>
              <a:t>ve </a:t>
            </a:r>
            <a:r>
              <a:rPr lang="tr-TR" altLang="tr-TR" sz="2800" b="1" dirty="0" smtClean="0">
                <a:solidFill>
                  <a:srgbClr val="FF0000"/>
                </a:solidFill>
              </a:rPr>
              <a:t>OTİZM</a:t>
            </a:r>
            <a:r>
              <a:rPr lang="tr-TR" altLang="tr-TR" sz="2800" b="1" dirty="0" smtClean="0">
                <a:solidFill>
                  <a:srgbClr val="5F5F5F"/>
                </a:solidFill>
              </a:rPr>
              <a:t> bulguları</a:t>
            </a:r>
          </a:p>
          <a:p>
            <a:pPr algn="l"/>
            <a:r>
              <a:rPr lang="tr-TR" altLang="tr-TR" sz="2800" b="1" dirty="0" smtClean="0">
                <a:solidFill>
                  <a:srgbClr val="7030A0"/>
                </a:solidFill>
              </a:rPr>
              <a:t>Dalgalar arasındaki aralıklarda artış</a:t>
            </a:r>
          </a:p>
          <a:p>
            <a:pPr algn="l"/>
            <a:r>
              <a:rPr lang="tr-TR" altLang="tr-TR" sz="2800" b="1" dirty="0" smtClean="0">
                <a:solidFill>
                  <a:srgbClr val="7030A0"/>
                </a:solidFill>
              </a:rPr>
              <a:t>V. dalga </a:t>
            </a:r>
            <a:r>
              <a:rPr lang="tr-TR" altLang="tr-TR" sz="2800" b="1" dirty="0" err="1" smtClean="0">
                <a:solidFill>
                  <a:srgbClr val="7030A0"/>
                </a:solidFill>
              </a:rPr>
              <a:t>amplitüdü</a:t>
            </a:r>
            <a:r>
              <a:rPr lang="tr-TR" altLang="tr-TR" sz="2800" b="1" dirty="0" smtClean="0">
                <a:solidFill>
                  <a:srgbClr val="7030A0"/>
                </a:solidFill>
              </a:rPr>
              <a:t>/ I. dalga </a:t>
            </a:r>
            <a:r>
              <a:rPr lang="tr-TR" altLang="tr-TR" sz="2800" b="1" dirty="0" err="1" smtClean="0">
                <a:solidFill>
                  <a:srgbClr val="7030A0"/>
                </a:solidFill>
              </a:rPr>
              <a:t>amplitüdü</a:t>
            </a:r>
            <a:r>
              <a:rPr lang="tr-TR" altLang="tr-TR" sz="2800" b="1" dirty="0" smtClean="0">
                <a:solidFill>
                  <a:srgbClr val="7030A0"/>
                </a:solidFill>
              </a:rPr>
              <a:t> oranında azalma</a:t>
            </a:r>
          </a:p>
          <a:p>
            <a:pPr algn="l"/>
            <a:r>
              <a:rPr lang="tr-TR" altLang="tr-TR" sz="2800" b="1" dirty="0" smtClean="0">
                <a:solidFill>
                  <a:srgbClr val="7030A0"/>
                </a:solidFill>
              </a:rPr>
              <a:t>I. dalga ile V. dalga arasındaki aralıkta (</a:t>
            </a:r>
            <a:r>
              <a:rPr lang="tr-TR" altLang="tr-TR" sz="2800" b="1" dirty="0" err="1" smtClean="0">
                <a:solidFill>
                  <a:srgbClr val="7030A0"/>
                </a:solidFill>
              </a:rPr>
              <a:t>latans</a:t>
            </a:r>
            <a:r>
              <a:rPr lang="tr-TR" altLang="tr-TR" sz="2800" b="1" dirty="0" smtClean="0">
                <a:solidFill>
                  <a:srgbClr val="7030A0"/>
                </a:solidFill>
              </a:rPr>
              <a:t>) artış</a:t>
            </a:r>
          </a:p>
          <a:p>
            <a:pPr algn="l"/>
            <a:endParaRPr lang="tr-TR" altLang="tr-TR" sz="2800" b="1" u="sng" dirty="0" smtClean="0">
              <a:solidFill>
                <a:srgbClr val="FF0000"/>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658675055"/>
      </p:ext>
    </p:extLst>
  </p:cSld>
  <p:clrMapOvr>
    <a:masterClrMapping/>
  </p:clrMapOvr>
  <p:transition>
    <p:checke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611068"/>
            <a:ext cx="8568952" cy="4899446"/>
          </a:xfrm>
        </p:spPr>
        <p:txBody>
          <a:bodyPr/>
          <a:lstStyle/>
          <a:p>
            <a:pPr>
              <a:buNone/>
            </a:pPr>
            <a:r>
              <a:rPr lang="tr-TR" altLang="tr-TR" sz="2400" dirty="0" smtClean="0">
                <a:solidFill>
                  <a:srgbClr val="7030A0"/>
                </a:solidFill>
              </a:rPr>
              <a:t>	</a:t>
            </a:r>
            <a:r>
              <a:rPr lang="it-IT" altLang="tr-TR" sz="2000" b="1" u="sng" dirty="0" smtClean="0">
                <a:solidFill>
                  <a:srgbClr val="C00000"/>
                </a:solidFill>
              </a:rPr>
              <a:t>YENİDOĞAN VE ÇOCUKLARDA ABR-İŞİTSEL UYARILMIŞ POTANSİYELLER</a:t>
            </a:r>
            <a:endParaRPr lang="tr-TR" altLang="tr-TR" sz="2000" b="1" u="sng" dirty="0" smtClean="0">
              <a:solidFill>
                <a:srgbClr val="C00000"/>
              </a:solidFill>
            </a:endParaRPr>
          </a:p>
          <a:p>
            <a:pPr>
              <a:buNone/>
            </a:pPr>
            <a:endParaRPr lang="tr-TR" altLang="tr-TR" sz="2000" b="1" dirty="0" smtClean="0">
              <a:solidFill>
                <a:srgbClr val="C00000"/>
              </a:solidFill>
            </a:endParaRPr>
          </a:p>
          <a:p>
            <a:pPr marL="0" indent="0">
              <a:buNone/>
            </a:pPr>
            <a:r>
              <a:rPr lang="pt-BR" altLang="tr-TR" sz="2800" b="1" dirty="0" smtClean="0">
                <a:solidFill>
                  <a:srgbClr val="7030A0"/>
                </a:solidFill>
              </a:rPr>
              <a:t>Tone-Burst ABR</a:t>
            </a:r>
            <a:endParaRPr lang="tr-TR" altLang="tr-TR" sz="2800" b="1" dirty="0" smtClean="0">
              <a:solidFill>
                <a:srgbClr val="7030A0"/>
              </a:solidFill>
            </a:endParaRPr>
          </a:p>
          <a:p>
            <a:pPr marL="0" indent="0">
              <a:buNone/>
            </a:pPr>
            <a:r>
              <a:rPr lang="tr-TR" altLang="tr-TR" sz="2800" b="1" dirty="0" err="1" smtClean="0">
                <a:solidFill>
                  <a:srgbClr val="5F5F5F"/>
                </a:solidFill>
              </a:rPr>
              <a:t>Hipoksi</a:t>
            </a:r>
            <a:r>
              <a:rPr lang="tr-TR" altLang="tr-TR" sz="2800" b="1" dirty="0" smtClean="0">
                <a:solidFill>
                  <a:srgbClr val="5F5F5F"/>
                </a:solidFill>
              </a:rPr>
              <a:t> ve </a:t>
            </a:r>
            <a:r>
              <a:rPr lang="tr-TR" altLang="tr-TR" sz="2800" b="1" dirty="0" err="1" smtClean="0">
                <a:solidFill>
                  <a:srgbClr val="5F5F5F"/>
                </a:solidFill>
              </a:rPr>
              <a:t>prematuriteye</a:t>
            </a:r>
            <a:r>
              <a:rPr lang="tr-TR" altLang="tr-TR" sz="2800" b="1" dirty="0" smtClean="0">
                <a:solidFill>
                  <a:srgbClr val="5F5F5F"/>
                </a:solidFill>
              </a:rPr>
              <a:t> bağlı </a:t>
            </a:r>
            <a:r>
              <a:rPr lang="tr-TR" altLang="tr-TR" sz="2800" b="1" dirty="0" smtClean="0">
                <a:solidFill>
                  <a:srgbClr val="FF0000"/>
                </a:solidFill>
              </a:rPr>
              <a:t>BEYİN SAPI HASARI </a:t>
            </a:r>
            <a:r>
              <a:rPr lang="tr-TR" altLang="tr-TR" sz="2800" b="1" dirty="0" smtClean="0">
                <a:solidFill>
                  <a:srgbClr val="5F5F5F"/>
                </a:solidFill>
              </a:rPr>
              <a:t>ve </a:t>
            </a:r>
            <a:r>
              <a:rPr lang="tr-TR" altLang="tr-TR" sz="2800" b="1" dirty="0" smtClean="0">
                <a:solidFill>
                  <a:srgbClr val="FF0000"/>
                </a:solidFill>
              </a:rPr>
              <a:t>OTİZM</a:t>
            </a:r>
            <a:r>
              <a:rPr lang="tr-TR" altLang="tr-TR" sz="2800" b="1" dirty="0" smtClean="0">
                <a:solidFill>
                  <a:srgbClr val="5F5F5F"/>
                </a:solidFill>
              </a:rPr>
              <a:t> bulguları</a:t>
            </a:r>
          </a:p>
          <a:p>
            <a:pPr algn="l"/>
            <a:r>
              <a:rPr lang="tr-TR" altLang="tr-TR" sz="2800" b="1" dirty="0" smtClean="0">
                <a:solidFill>
                  <a:srgbClr val="7030A0"/>
                </a:solidFill>
              </a:rPr>
              <a:t>Dalgalar arasındaki aralıklarda artış</a:t>
            </a:r>
          </a:p>
          <a:p>
            <a:pPr algn="l"/>
            <a:r>
              <a:rPr lang="tr-TR" altLang="tr-TR" sz="2800" b="1" dirty="0" smtClean="0">
                <a:solidFill>
                  <a:srgbClr val="7030A0"/>
                </a:solidFill>
              </a:rPr>
              <a:t>V. dalga </a:t>
            </a:r>
            <a:r>
              <a:rPr lang="tr-TR" altLang="tr-TR" sz="2800" b="1" dirty="0" err="1" smtClean="0">
                <a:solidFill>
                  <a:srgbClr val="7030A0"/>
                </a:solidFill>
              </a:rPr>
              <a:t>amplitüdü</a:t>
            </a:r>
            <a:r>
              <a:rPr lang="tr-TR" altLang="tr-TR" sz="2800" b="1" dirty="0" smtClean="0">
                <a:solidFill>
                  <a:srgbClr val="7030A0"/>
                </a:solidFill>
              </a:rPr>
              <a:t>/ I. dalga </a:t>
            </a:r>
            <a:r>
              <a:rPr lang="tr-TR" altLang="tr-TR" sz="2800" b="1" dirty="0" err="1" smtClean="0">
                <a:solidFill>
                  <a:srgbClr val="7030A0"/>
                </a:solidFill>
              </a:rPr>
              <a:t>amplitüdü</a:t>
            </a:r>
            <a:r>
              <a:rPr lang="tr-TR" altLang="tr-TR" sz="2800" b="1" dirty="0" smtClean="0">
                <a:solidFill>
                  <a:srgbClr val="7030A0"/>
                </a:solidFill>
              </a:rPr>
              <a:t> oranında azalma</a:t>
            </a:r>
          </a:p>
          <a:p>
            <a:pPr algn="l"/>
            <a:r>
              <a:rPr lang="tr-TR" altLang="tr-TR" sz="2800" b="1" dirty="0" smtClean="0">
                <a:solidFill>
                  <a:srgbClr val="7030A0"/>
                </a:solidFill>
              </a:rPr>
              <a:t>I. dalga ile V. dalga arasındaki aralıkta (</a:t>
            </a:r>
            <a:r>
              <a:rPr lang="tr-TR" altLang="tr-TR" sz="2800" b="1" dirty="0" err="1" smtClean="0">
                <a:solidFill>
                  <a:srgbClr val="7030A0"/>
                </a:solidFill>
              </a:rPr>
              <a:t>latans</a:t>
            </a:r>
            <a:r>
              <a:rPr lang="tr-TR" altLang="tr-TR" sz="2800" b="1" dirty="0" smtClean="0">
                <a:solidFill>
                  <a:srgbClr val="7030A0"/>
                </a:solidFill>
              </a:rPr>
              <a:t>) artış</a:t>
            </a:r>
          </a:p>
          <a:p>
            <a:pPr algn="l"/>
            <a:endParaRPr lang="tr-TR" altLang="tr-TR" sz="2800" b="1" u="sng" dirty="0" smtClean="0">
              <a:solidFill>
                <a:srgbClr val="FF0000"/>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4040768447"/>
      </p:ext>
    </p:extLst>
  </p:cSld>
  <p:clrMapOvr>
    <a:masterClrMapping/>
  </p:clrMapOvr>
  <p:transition>
    <p:checke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611068"/>
            <a:ext cx="8568952" cy="4899446"/>
          </a:xfrm>
        </p:spPr>
        <p:txBody>
          <a:bodyPr/>
          <a:lstStyle/>
          <a:p>
            <a:pPr>
              <a:buNone/>
            </a:pPr>
            <a:r>
              <a:rPr lang="tr-TR" altLang="tr-TR" sz="2400" dirty="0" smtClean="0">
                <a:solidFill>
                  <a:srgbClr val="7030A0"/>
                </a:solidFill>
              </a:rPr>
              <a:t>	</a:t>
            </a:r>
            <a:r>
              <a:rPr lang="it-IT" altLang="tr-TR" sz="2000" b="1" u="sng" dirty="0" smtClean="0">
                <a:solidFill>
                  <a:srgbClr val="C00000"/>
                </a:solidFill>
              </a:rPr>
              <a:t>YENİDOĞAN VE ÇOCUKLARDA ABR-İŞİTSEL UYARILMIŞ POTANSİYELLER</a:t>
            </a:r>
            <a:endParaRPr lang="tr-TR" altLang="tr-TR" sz="2000" b="1" u="sng" dirty="0" smtClean="0">
              <a:solidFill>
                <a:srgbClr val="C00000"/>
              </a:solidFill>
            </a:endParaRPr>
          </a:p>
          <a:p>
            <a:pPr>
              <a:buNone/>
            </a:pPr>
            <a:endParaRPr lang="tr-TR" altLang="tr-TR" sz="2000" b="1" dirty="0" smtClean="0">
              <a:solidFill>
                <a:srgbClr val="C00000"/>
              </a:solidFill>
            </a:endParaRPr>
          </a:p>
          <a:p>
            <a:pPr marL="0" indent="0">
              <a:buNone/>
            </a:pPr>
            <a:r>
              <a:rPr lang="pt-BR" altLang="tr-TR" sz="2800" b="1" dirty="0" smtClean="0">
                <a:solidFill>
                  <a:srgbClr val="7030A0"/>
                </a:solidFill>
              </a:rPr>
              <a:t>Kemik İletim ABR</a:t>
            </a:r>
          </a:p>
          <a:p>
            <a:pPr algn="l"/>
            <a:r>
              <a:rPr lang="pt-BR" altLang="tr-TR" sz="2800" b="1" dirty="0" smtClean="0">
                <a:solidFill>
                  <a:srgbClr val="5F5F5F"/>
                </a:solidFill>
              </a:rPr>
              <a:t>Eğer kemik yolu ABR yaparken işitme kaybı bulgularına ulaşılmış ise ilk yapılması gereken tedavisi genellikle daha kolay olan </a:t>
            </a:r>
            <a:r>
              <a:rPr lang="pt-BR" altLang="tr-TR" sz="2800" b="1" dirty="0" smtClean="0">
                <a:solidFill>
                  <a:srgbClr val="FF0000"/>
                </a:solidFill>
              </a:rPr>
              <a:t>iletim tipi işitme kayıplarını </a:t>
            </a:r>
            <a:r>
              <a:rPr lang="pt-BR" altLang="tr-TR" sz="2800" b="1" dirty="0" smtClean="0">
                <a:solidFill>
                  <a:srgbClr val="5F5F5F"/>
                </a:solidFill>
              </a:rPr>
              <a:t>araştırmak olmalıdır.</a:t>
            </a:r>
            <a:endParaRPr lang="tr-TR" altLang="tr-TR" sz="2800" b="1" dirty="0" smtClean="0">
              <a:solidFill>
                <a:srgbClr val="5F5F5F"/>
              </a:solidFill>
            </a:endParaRPr>
          </a:p>
          <a:p>
            <a:pPr algn="l"/>
            <a:r>
              <a:rPr lang="pt-BR" altLang="tr-TR" sz="2800" b="1" dirty="0" smtClean="0">
                <a:solidFill>
                  <a:srgbClr val="FF0000"/>
                </a:solidFill>
              </a:rPr>
              <a:t>İletim tipi işitme kayıplarında </a:t>
            </a:r>
            <a:r>
              <a:rPr lang="pt-BR" altLang="tr-TR" sz="2800" b="1" dirty="0" smtClean="0">
                <a:solidFill>
                  <a:srgbClr val="7030A0"/>
                </a:solidFill>
              </a:rPr>
              <a:t>ABR’de latansları artmış </a:t>
            </a:r>
            <a:r>
              <a:rPr lang="pt-BR" altLang="tr-TR" sz="2800" b="1" dirty="0" smtClean="0">
                <a:solidFill>
                  <a:srgbClr val="5F5F5F"/>
                </a:solidFill>
              </a:rPr>
              <a:t>olarak tespit etmekteyiz.</a:t>
            </a:r>
          </a:p>
          <a:p>
            <a:pPr algn="l"/>
            <a:endParaRPr lang="tr-TR" altLang="tr-TR" sz="2800" b="1" u="sng" dirty="0" smtClean="0">
              <a:solidFill>
                <a:srgbClr val="FF0000"/>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069610024"/>
      </p:ext>
    </p:extLst>
  </p:cSld>
  <p:clrMapOvr>
    <a:masterClrMapping/>
  </p:clrMapOvr>
  <p:transition>
    <p:check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25898"/>
            <a:ext cx="8568952" cy="4827438"/>
          </a:xfrm>
        </p:spPr>
        <p:txBody>
          <a:bodyPr/>
          <a:lstStyle/>
          <a:p>
            <a:pPr>
              <a:buNone/>
            </a:pPr>
            <a:r>
              <a:rPr lang="tr-TR" altLang="tr-TR" sz="4000" b="1" dirty="0" smtClean="0">
                <a:solidFill>
                  <a:srgbClr val="C00000"/>
                </a:solidFill>
              </a:rPr>
              <a:t>UYARAN TÜRLERİ</a:t>
            </a:r>
          </a:p>
          <a:p>
            <a:pPr>
              <a:buNone/>
            </a:pPr>
            <a:r>
              <a:rPr lang="tr-TR" altLang="tr-TR" sz="2400" dirty="0" smtClean="0">
                <a:solidFill>
                  <a:srgbClr val="7030A0"/>
                </a:solidFill>
              </a:rPr>
              <a:t>	</a:t>
            </a:r>
            <a:r>
              <a:rPr lang="tr-TR" altLang="tr-TR" sz="2800" dirty="0" err="1" smtClean="0">
                <a:solidFill>
                  <a:srgbClr val="7030A0"/>
                </a:solidFill>
              </a:rPr>
              <a:t>Chirp</a:t>
            </a:r>
            <a:r>
              <a:rPr lang="tr-TR" altLang="tr-TR" sz="2800" dirty="0" smtClean="0">
                <a:solidFill>
                  <a:srgbClr val="7030A0"/>
                </a:solidFill>
              </a:rPr>
              <a:t> Uyaran</a:t>
            </a:r>
          </a:p>
          <a:p>
            <a:pPr>
              <a:buNone/>
            </a:pPr>
            <a:endParaRPr lang="tr-TR" altLang="tr-TR" sz="2800" dirty="0" smtClean="0">
              <a:solidFill>
                <a:srgbClr val="7030A0"/>
              </a:solidFill>
            </a:endParaRPr>
          </a:p>
          <a:p>
            <a:pPr algn="l"/>
            <a:r>
              <a:rPr lang="tr-TR" altLang="tr-TR" sz="2400" b="1" dirty="0" smtClean="0"/>
              <a:t>Hızlıca alçaltan yükseğe kayan frekanslar şeklinde yapılan uyarılardır.</a:t>
            </a:r>
          </a:p>
          <a:p>
            <a:pPr algn="l"/>
            <a:r>
              <a:rPr lang="tr-TR" altLang="tr-TR" sz="2400" b="1" dirty="0" smtClean="0"/>
              <a:t>Klik uyaranın alçak frekansları yeterince uyaramamasından dolayı geliştirmiştir.</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385613480"/>
      </p:ext>
    </p:extLst>
  </p:cSld>
  <p:clrMapOvr>
    <a:masterClrMapping/>
  </p:clrMapOvr>
  <p:transition>
    <p:check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25898"/>
            <a:ext cx="8568952" cy="4827438"/>
          </a:xfrm>
        </p:spPr>
        <p:txBody>
          <a:bodyPr/>
          <a:lstStyle/>
          <a:p>
            <a:pPr>
              <a:buNone/>
            </a:pPr>
            <a:endParaRPr lang="tr-TR" altLang="tr-TR" sz="2400" dirty="0" smtClean="0">
              <a:solidFill>
                <a:srgbClr val="7030A0"/>
              </a:solidFill>
            </a:endParaRPr>
          </a:p>
          <a:p>
            <a:pPr>
              <a:buNone/>
            </a:pPr>
            <a:r>
              <a:rPr lang="tr-TR" altLang="tr-TR" sz="2400" dirty="0" smtClean="0">
                <a:solidFill>
                  <a:srgbClr val="7030A0"/>
                </a:solidFill>
              </a:rPr>
              <a:t>	</a:t>
            </a:r>
            <a:r>
              <a:rPr lang="tr-TR" altLang="tr-TR" sz="2800" dirty="0" smtClean="0">
                <a:solidFill>
                  <a:srgbClr val="7030A0"/>
                </a:solidFill>
              </a:rPr>
              <a:t>Uyaranın Zamanı</a:t>
            </a:r>
          </a:p>
          <a:p>
            <a:pPr>
              <a:buNone/>
            </a:pPr>
            <a:endParaRPr lang="tr-TR" altLang="tr-TR" sz="2800" dirty="0" smtClean="0">
              <a:solidFill>
                <a:srgbClr val="7030A0"/>
              </a:solidFill>
            </a:endParaRPr>
          </a:p>
          <a:p>
            <a:pPr>
              <a:buNone/>
            </a:pPr>
            <a:r>
              <a:rPr lang="tr-TR" altLang="tr-TR" sz="3200" b="1" dirty="0" smtClean="0">
                <a:solidFill>
                  <a:srgbClr val="C00000"/>
                </a:solidFill>
              </a:rPr>
              <a:t>Varsayılan uyarı süresi 0,1 </a:t>
            </a:r>
            <a:r>
              <a:rPr lang="tr-TR" altLang="tr-TR" sz="3200" b="1" dirty="0" err="1" smtClean="0">
                <a:solidFill>
                  <a:srgbClr val="C00000"/>
                </a:solidFill>
              </a:rPr>
              <a:t>msdir</a:t>
            </a:r>
            <a:endParaRPr lang="tr-TR" altLang="tr-TR" sz="2800" b="1" dirty="0" smtClean="0">
              <a:solidFill>
                <a:srgbClr val="C00000"/>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850381846"/>
      </p:ext>
    </p:extLst>
  </p:cSld>
  <p:clrMapOvr>
    <a:masterClrMapping/>
  </p:clrMapOvr>
  <p:transition>
    <p:check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625898"/>
            <a:ext cx="8568952" cy="4827438"/>
          </a:xfrm>
        </p:spPr>
        <p:txBody>
          <a:bodyPr/>
          <a:lstStyle/>
          <a:p>
            <a:pPr>
              <a:buNone/>
            </a:pPr>
            <a:endParaRPr lang="tr-TR" altLang="tr-TR" sz="2400" dirty="0" smtClean="0">
              <a:solidFill>
                <a:srgbClr val="7030A0"/>
              </a:solidFill>
            </a:endParaRPr>
          </a:p>
          <a:p>
            <a:pPr>
              <a:buNone/>
            </a:pPr>
            <a:r>
              <a:rPr lang="tr-TR" altLang="tr-TR" sz="2400" dirty="0" smtClean="0">
                <a:solidFill>
                  <a:srgbClr val="7030A0"/>
                </a:solidFill>
              </a:rPr>
              <a:t>	</a:t>
            </a:r>
            <a:r>
              <a:rPr lang="tr-TR" altLang="tr-TR" sz="4000" dirty="0" smtClean="0">
                <a:solidFill>
                  <a:srgbClr val="C00000"/>
                </a:solidFill>
              </a:rPr>
              <a:t>Uyaran Hızı Ve İşitsel Patolojiler</a:t>
            </a:r>
          </a:p>
          <a:p>
            <a:pPr>
              <a:buNone/>
            </a:pPr>
            <a:r>
              <a:rPr lang="tr-TR" altLang="tr-TR" sz="3200" b="1" dirty="0" smtClean="0">
                <a:solidFill>
                  <a:srgbClr val="5F5F5F"/>
                </a:solidFill>
              </a:rPr>
              <a:t>•	Uyaran hızını arttırmak klinikte bize bazı patolojilerin tespit edilmesi için olanak sağlamaktadır.</a:t>
            </a:r>
          </a:p>
          <a:p>
            <a:pPr>
              <a:buNone/>
            </a:pPr>
            <a:r>
              <a:rPr lang="tr-TR" altLang="tr-TR" sz="3200" b="1" dirty="0" smtClean="0">
                <a:solidFill>
                  <a:srgbClr val="5F5F5F"/>
                </a:solidFill>
              </a:rPr>
              <a:t>•	Sinir sistemi fonksiyonel kapasitesi üstünde baskı altında kalırsa cevabında değişimler oluşur.</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İŞİTSEL BEYİN SAPI CEVAPLARI</a:t>
            </a:r>
            <a:b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tr-TR" altLang="tr-T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(AUDITORY BRAINSTEM RESPONSES)</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284122024"/>
      </p:ext>
    </p:extLst>
  </p:cSld>
  <p:clrMapOvr>
    <a:masterClrMapping/>
  </p:clrMapOvr>
  <p:transition>
    <p:checker/>
  </p:transition>
  <p:timing>
    <p:tnLst>
      <p:par>
        <p:cTn id="1" dur="indefinite" restart="never" nodeType="tmRoot"/>
      </p:par>
    </p:tnLst>
  </p:timing>
</p:sld>
</file>

<file path=ppt/theme/theme1.xml><?xml version="1.0" encoding="utf-8"?>
<a:theme xmlns:a="http://schemas.openxmlformats.org/drawingml/2006/main" name="Bilim fuarı projesinin sunumu">
  <a:themeElements>
    <a:clrScheme name="Ech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fontScheme name="Echo">
      <a:majorFont>
        <a:latin typeface="Verdana"/>
        <a:ea typeface=""/>
        <a:cs typeface=""/>
      </a:majorFont>
      <a:minorFont>
        <a:latin typeface="Times New Roman"/>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tr-TR" sz="1800" b="0"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tr-TR" sz="1800" b="0"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Echo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Echo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Echo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Echo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ho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ho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Ech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ho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Echo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Echo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Bilim fuarı projesinin sunumu</Template>
  <TotalTime>267</TotalTime>
  <Words>374</Words>
  <Application>Microsoft Office PowerPoint</Application>
  <PresentationFormat>Ekran Gösterisi (4:3)</PresentationFormat>
  <Paragraphs>359</Paragraphs>
  <Slides>64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64</vt:i4>
      </vt:variant>
    </vt:vector>
  </HeadingPairs>
  <TitlesOfParts>
    <vt:vector size="69" baseType="lpstr">
      <vt:lpstr>Times New Roman</vt:lpstr>
      <vt:lpstr>Arial</vt:lpstr>
      <vt:lpstr>Verdana</vt:lpstr>
      <vt:lpstr>Wingdings</vt:lpstr>
      <vt:lpstr>Bilim fuarı projesinin sunumu</vt:lpstr>
      <vt:lpstr>PEDİATRİK ODYOLOJİ</vt:lpstr>
      <vt:lpstr>PEDİATRİK ODYOLOJİ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PEDİATRİK ODYOLOJİ</dc:title>
  <dc:creator>samsung-pc</dc:creator>
  <cp:lastModifiedBy>samsung-pc</cp:lastModifiedBy>
  <cp:revision>23</cp:revision>
  <dcterms:created xsi:type="dcterms:W3CDTF">2017-04-09T10:41:57Z</dcterms:created>
  <dcterms:modified xsi:type="dcterms:W3CDTF">2017-04-09T15:09:08Z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TC010183731055</vt:lpwstr>
  </property>
</Properties>
</file>