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74"/>
  </p:notesMasterIdLst>
  <p:handoutMasterIdLst>
    <p:handoutMasterId r:id="rId75"/>
  </p:handoutMasterIdLst>
  <p:sldIdLst>
    <p:sldId id="256" r:id="rId2"/>
    <p:sldId id="267" r:id="rId3"/>
    <p:sldId id="328" r:id="rId4"/>
    <p:sldId id="329" r:id="rId5"/>
    <p:sldId id="331" r:id="rId6"/>
    <p:sldId id="330"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345" r:id="rId21"/>
    <p:sldId id="346" r:id="rId22"/>
    <p:sldId id="347" r:id="rId23"/>
    <p:sldId id="348" r:id="rId24"/>
    <p:sldId id="349" r:id="rId25"/>
    <p:sldId id="350" r:id="rId26"/>
    <p:sldId id="351" r:id="rId27"/>
    <p:sldId id="352" r:id="rId28"/>
    <p:sldId id="353" r:id="rId29"/>
    <p:sldId id="354" r:id="rId30"/>
    <p:sldId id="355" r:id="rId31"/>
    <p:sldId id="356" r:id="rId32"/>
    <p:sldId id="357" r:id="rId33"/>
    <p:sldId id="358" r:id="rId34"/>
    <p:sldId id="359" r:id="rId35"/>
    <p:sldId id="360" r:id="rId36"/>
    <p:sldId id="361" r:id="rId37"/>
    <p:sldId id="362" r:id="rId38"/>
    <p:sldId id="363" r:id="rId39"/>
    <p:sldId id="364" r:id="rId40"/>
    <p:sldId id="366" r:id="rId41"/>
    <p:sldId id="365" r:id="rId42"/>
    <p:sldId id="367" r:id="rId43"/>
    <p:sldId id="368" r:id="rId44"/>
    <p:sldId id="369" r:id="rId45"/>
    <p:sldId id="370" r:id="rId46"/>
    <p:sldId id="371" r:id="rId47"/>
    <p:sldId id="372" r:id="rId48"/>
    <p:sldId id="373" r:id="rId49"/>
    <p:sldId id="375" r:id="rId50"/>
    <p:sldId id="376" r:id="rId51"/>
    <p:sldId id="377" r:id="rId52"/>
    <p:sldId id="378" r:id="rId53"/>
    <p:sldId id="379" r:id="rId54"/>
    <p:sldId id="380" r:id="rId55"/>
    <p:sldId id="381" r:id="rId56"/>
    <p:sldId id="382" r:id="rId57"/>
    <p:sldId id="383" r:id="rId58"/>
    <p:sldId id="384" r:id="rId59"/>
    <p:sldId id="385" r:id="rId60"/>
    <p:sldId id="386" r:id="rId61"/>
    <p:sldId id="387" r:id="rId62"/>
    <p:sldId id="388" r:id="rId63"/>
    <p:sldId id="389" r:id="rId64"/>
    <p:sldId id="390" r:id="rId65"/>
    <p:sldId id="394" r:id="rId66"/>
    <p:sldId id="395" r:id="rId67"/>
    <p:sldId id="393" r:id="rId68"/>
    <p:sldId id="396" r:id="rId69"/>
    <p:sldId id="392" r:id="rId70"/>
    <p:sldId id="391" r:id="rId71"/>
    <p:sldId id="397" r:id="rId72"/>
    <p:sldId id="398" r:id="rId7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Times New Roman" pitchFamily="18" charset="0"/>
      </a:defRPr>
    </a:lvl1pPr>
    <a:lvl2pPr marL="457200" algn="l" rtl="0" eaLnBrk="0" fontAlgn="base" hangingPunct="0">
      <a:spcBef>
        <a:spcPct val="0"/>
      </a:spcBef>
      <a:spcAft>
        <a:spcPct val="0"/>
      </a:spcAft>
      <a:defRPr kern="1200">
        <a:solidFill>
          <a:schemeClr val="tx1"/>
        </a:solidFill>
        <a:latin typeface="Arial" charset="0"/>
        <a:ea typeface="+mn-ea"/>
        <a:cs typeface="Times New Roman" pitchFamily="18" charset="0"/>
      </a:defRPr>
    </a:lvl2pPr>
    <a:lvl3pPr marL="914400" algn="l" rtl="0" eaLnBrk="0" fontAlgn="base" hangingPunct="0">
      <a:spcBef>
        <a:spcPct val="0"/>
      </a:spcBef>
      <a:spcAft>
        <a:spcPct val="0"/>
      </a:spcAft>
      <a:defRPr kern="1200">
        <a:solidFill>
          <a:schemeClr val="tx1"/>
        </a:solidFill>
        <a:latin typeface="Arial" charset="0"/>
        <a:ea typeface="+mn-ea"/>
        <a:cs typeface="Times New Roman" pitchFamily="18" charset="0"/>
      </a:defRPr>
    </a:lvl3pPr>
    <a:lvl4pPr marL="1371600" algn="l" rtl="0" eaLnBrk="0" fontAlgn="base" hangingPunct="0">
      <a:spcBef>
        <a:spcPct val="0"/>
      </a:spcBef>
      <a:spcAft>
        <a:spcPct val="0"/>
      </a:spcAft>
      <a:defRPr kern="1200">
        <a:solidFill>
          <a:schemeClr val="tx1"/>
        </a:solidFill>
        <a:latin typeface="Arial" charset="0"/>
        <a:ea typeface="+mn-ea"/>
        <a:cs typeface="Times New Roman" pitchFamily="18" charset="0"/>
      </a:defRPr>
    </a:lvl4pPr>
    <a:lvl5pPr marL="1828800" algn="l" rtl="0" eaLnBrk="0" fontAlgn="base" hangingPunct="0">
      <a:spcBef>
        <a:spcPct val="0"/>
      </a:spcBef>
      <a:spcAft>
        <a:spcPct val="0"/>
      </a:spcAft>
      <a:defRPr kern="1200">
        <a:solidFill>
          <a:schemeClr val="tx1"/>
        </a:solidFill>
        <a:latin typeface="Arial" charset="0"/>
        <a:ea typeface="+mn-ea"/>
        <a:cs typeface="Times New Roman" pitchFamily="18" charset="0"/>
      </a:defRPr>
    </a:lvl5pPr>
    <a:lvl6pPr marL="2286000" algn="l" defTabSz="914400" rtl="0" eaLnBrk="1" latinLnBrk="0" hangingPunct="1">
      <a:defRPr kern="1200">
        <a:solidFill>
          <a:schemeClr val="tx1"/>
        </a:solidFill>
        <a:latin typeface="Arial" charset="0"/>
        <a:ea typeface="+mn-ea"/>
        <a:cs typeface="Times New Roman" pitchFamily="18" charset="0"/>
      </a:defRPr>
    </a:lvl6pPr>
    <a:lvl7pPr marL="2743200" algn="l" defTabSz="914400" rtl="0" eaLnBrk="1" latinLnBrk="0" hangingPunct="1">
      <a:defRPr kern="1200">
        <a:solidFill>
          <a:schemeClr val="tx1"/>
        </a:solidFill>
        <a:latin typeface="Arial" charset="0"/>
        <a:ea typeface="+mn-ea"/>
        <a:cs typeface="Times New Roman" pitchFamily="18" charset="0"/>
      </a:defRPr>
    </a:lvl7pPr>
    <a:lvl8pPr marL="3200400" algn="l" defTabSz="914400" rtl="0" eaLnBrk="1" latinLnBrk="0" hangingPunct="1">
      <a:defRPr kern="1200">
        <a:solidFill>
          <a:schemeClr val="tx1"/>
        </a:solidFill>
        <a:latin typeface="Arial" charset="0"/>
        <a:ea typeface="+mn-ea"/>
        <a:cs typeface="Times New Roman" pitchFamily="18" charset="0"/>
      </a:defRPr>
    </a:lvl8pPr>
    <a:lvl9pPr marL="3657600" algn="l" defTabSz="914400" rtl="0" eaLnBrk="1" latinLnBrk="0" hangingPunct="1">
      <a:defRPr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F5F5F"/>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varScale="1">
        <p:scale>
          <a:sx n="85" d="100"/>
          <a:sy n="85" d="100"/>
        </p:scale>
        <p:origin x="155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tr-TR" alt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tr-TR" alt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tr-TR" alt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94A48175-3C90-4596-9DFD-4EF62A00F8BA}" type="slidenum">
              <a:rPr lang="tr-TR" altLang="tr-TR"/>
              <a:pPr/>
              <a:t>‹#›</a:t>
            </a:fld>
            <a:endParaRPr lang="tr-TR" altLang="tr-TR"/>
          </a:p>
        </p:txBody>
      </p:sp>
    </p:spTree>
    <p:extLst>
      <p:ext uri="{BB962C8B-B14F-4D97-AF65-F5344CB8AC3E}">
        <p14:creationId xmlns:p14="http://schemas.microsoft.com/office/powerpoint/2010/main" val="2930457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tr-TR" altLang="tr-TR"/>
          </a:p>
        </p:txBody>
      </p:sp>
      <p:sp>
        <p:nvSpPr>
          <p:cNvPr id="1741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tr-TR" alt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Ana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tr-TR" alt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1AABA0BE-DB3F-4D9E-82E4-A8A916FC5920}" type="slidenum">
              <a:rPr lang="tr-TR" altLang="tr-TR"/>
              <a:pPr/>
              <a:t>‹#›</a:t>
            </a:fld>
            <a:endParaRPr lang="tr-TR" altLang="tr-TR"/>
          </a:p>
        </p:txBody>
      </p:sp>
    </p:spTree>
    <p:extLst>
      <p:ext uri="{BB962C8B-B14F-4D97-AF65-F5344CB8AC3E}">
        <p14:creationId xmlns:p14="http://schemas.microsoft.com/office/powerpoint/2010/main" val="41587703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26635" name="Picture 11" descr="scifair_fro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4763"/>
            <a:ext cx="9163050" cy="6867526"/>
          </a:xfrm>
          <a:prstGeom prst="rect">
            <a:avLst/>
          </a:prstGeom>
          <a:noFill/>
          <a:extLst>
            <a:ext uri="{909E8E84-426E-40DD-AFC4-6F175D3DCCD1}">
              <a14:hiddenFill xmlns:a14="http://schemas.microsoft.com/office/drawing/2010/main">
                <a:solidFill>
                  <a:srgbClr val="FFFFFF"/>
                </a:solidFill>
              </a14:hiddenFill>
            </a:ext>
          </a:extLst>
        </p:spPr>
      </p:pic>
      <p:sp>
        <p:nvSpPr>
          <p:cNvPr id="26626" name="Rectangle 2"/>
          <p:cNvSpPr>
            <a:spLocks noGrp="1" noChangeArrowheads="1"/>
          </p:cNvSpPr>
          <p:nvPr>
            <p:ph type="ctrTitle"/>
          </p:nvPr>
        </p:nvSpPr>
        <p:spPr>
          <a:xfrm>
            <a:off x="1905000" y="685800"/>
            <a:ext cx="6477000" cy="1752600"/>
          </a:xfrm>
        </p:spPr>
        <p:txBody>
          <a:bodyPr/>
          <a:lstStyle>
            <a:lvl1pPr algn="r">
              <a:defRPr sz="4400"/>
            </a:lvl1pPr>
          </a:lstStyle>
          <a:p>
            <a:pPr lvl="0"/>
            <a:r>
              <a:rPr lang="tr-TR" altLang="tr-TR" noProof="0"/>
              <a:t>Asıl başlık stili için tıklatın</a:t>
            </a:r>
          </a:p>
        </p:txBody>
      </p:sp>
      <p:sp>
        <p:nvSpPr>
          <p:cNvPr id="26627" name="Rectangle 3"/>
          <p:cNvSpPr>
            <a:spLocks noGrp="1" noChangeArrowheads="1"/>
          </p:cNvSpPr>
          <p:nvPr>
            <p:ph type="subTitle" idx="1"/>
          </p:nvPr>
        </p:nvSpPr>
        <p:spPr>
          <a:xfrm>
            <a:off x="1676400" y="2133600"/>
            <a:ext cx="6477000" cy="1981200"/>
          </a:xfrm>
        </p:spPr>
        <p:txBody>
          <a:bodyPr/>
          <a:lstStyle>
            <a:lvl1pPr marL="0" indent="0" algn="r">
              <a:buFont typeface="Wingdings" pitchFamily="2" charset="2"/>
              <a:buNone/>
              <a:defRPr sz="1400" i="1"/>
            </a:lvl1pPr>
          </a:lstStyle>
          <a:p>
            <a:pPr lvl="0"/>
            <a:r>
              <a:rPr lang="tr-TR" altLang="tr-TR" noProof="0"/>
              <a:t>Asıl alt başlık stilini düzenlemek için tıklatın</a:t>
            </a:r>
          </a:p>
        </p:txBody>
      </p:sp>
      <p:sp>
        <p:nvSpPr>
          <p:cNvPr id="26628" name="Rectangle 4"/>
          <p:cNvSpPr>
            <a:spLocks noGrp="1" noChangeArrowheads="1"/>
          </p:cNvSpPr>
          <p:nvPr>
            <p:ph type="dt" sz="half" idx="2"/>
          </p:nvPr>
        </p:nvSpPr>
        <p:spPr>
          <a:xfrm>
            <a:off x="7086600" y="6248400"/>
            <a:ext cx="1524000" cy="457200"/>
          </a:xfrm>
        </p:spPr>
        <p:txBody>
          <a:bodyPr/>
          <a:lstStyle>
            <a:lvl1pPr>
              <a:defRPr/>
            </a:lvl1pPr>
          </a:lstStyle>
          <a:p>
            <a:endParaRPr lang="tr-TR" altLang="tr-TR"/>
          </a:p>
        </p:txBody>
      </p:sp>
      <p:sp>
        <p:nvSpPr>
          <p:cNvPr id="26629" name="Rectangle 5"/>
          <p:cNvSpPr>
            <a:spLocks noGrp="1" noChangeArrowheads="1"/>
          </p:cNvSpPr>
          <p:nvPr>
            <p:ph type="ftr" sz="quarter" idx="3"/>
          </p:nvPr>
        </p:nvSpPr>
        <p:spPr>
          <a:xfrm>
            <a:off x="3810000" y="6248400"/>
            <a:ext cx="2895600" cy="457200"/>
          </a:xfrm>
        </p:spPr>
        <p:txBody>
          <a:bodyPr/>
          <a:lstStyle>
            <a:lvl1pPr>
              <a:defRPr/>
            </a:lvl1pPr>
          </a:lstStyle>
          <a:p>
            <a:endParaRPr lang="tr-TR" altLang="tr-TR"/>
          </a:p>
        </p:txBody>
      </p:sp>
      <p:sp>
        <p:nvSpPr>
          <p:cNvPr id="26630" name="Rectangle 6"/>
          <p:cNvSpPr>
            <a:spLocks noGrp="1" noChangeArrowheads="1"/>
          </p:cNvSpPr>
          <p:nvPr>
            <p:ph type="sldNum" sz="quarter" idx="4"/>
          </p:nvPr>
        </p:nvSpPr>
        <p:spPr>
          <a:xfrm>
            <a:off x="2209800" y="6248400"/>
            <a:ext cx="1219200" cy="457200"/>
          </a:xfrm>
        </p:spPr>
        <p:txBody>
          <a:bodyPr/>
          <a:lstStyle>
            <a:lvl1pPr>
              <a:defRPr/>
            </a:lvl1pPr>
          </a:lstStyle>
          <a:p>
            <a:fld id="{E42C382B-6C04-43DB-9B0A-F498C0A09ACB}" type="slidenum">
              <a:rPr lang="tr-TR" altLang="tr-TR"/>
              <a:pPr/>
              <a:t>‹#›</a:t>
            </a:fld>
            <a:endParaRPr lang="tr-TR" alt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76308706-AC52-4D23-BBA8-87C931E5A282}" type="slidenum">
              <a:rPr lang="tr-TR" altLang="tr-TR"/>
              <a:pPr/>
              <a:t>‹#›</a:t>
            </a:fld>
            <a:endParaRPr lang="tr-TR" altLang="tr-TR"/>
          </a:p>
        </p:txBody>
      </p:sp>
    </p:spTree>
    <p:extLst>
      <p:ext uri="{BB962C8B-B14F-4D97-AF65-F5344CB8AC3E}">
        <p14:creationId xmlns:p14="http://schemas.microsoft.com/office/powerpoint/2010/main" val="19520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838200"/>
            <a:ext cx="2286000" cy="5181600"/>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0" y="838200"/>
            <a:ext cx="6705600" cy="518160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F3C80B10-2E27-4191-A868-021947B1717E}" type="slidenum">
              <a:rPr lang="tr-TR" altLang="tr-TR"/>
              <a:pPr/>
              <a:t>‹#›</a:t>
            </a:fld>
            <a:endParaRPr lang="tr-TR" altLang="tr-TR"/>
          </a:p>
        </p:txBody>
      </p:sp>
    </p:spTree>
    <p:extLst>
      <p:ext uri="{BB962C8B-B14F-4D97-AF65-F5344CB8AC3E}">
        <p14:creationId xmlns:p14="http://schemas.microsoft.com/office/powerpoint/2010/main" val="376701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ACB9B4A4-BAB9-4019-8AE6-B3EACFFE3232}" type="slidenum">
              <a:rPr lang="tr-TR" altLang="tr-TR"/>
              <a:pPr/>
              <a:t>‹#›</a:t>
            </a:fld>
            <a:endParaRPr lang="tr-TR" altLang="tr-TR"/>
          </a:p>
        </p:txBody>
      </p:sp>
    </p:spTree>
    <p:extLst>
      <p:ext uri="{BB962C8B-B14F-4D97-AF65-F5344CB8AC3E}">
        <p14:creationId xmlns:p14="http://schemas.microsoft.com/office/powerpoint/2010/main" val="308778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2DF74B79-62B7-43FB-BC2C-F40D43466085}" type="slidenum">
              <a:rPr lang="tr-TR" altLang="tr-TR"/>
              <a:pPr/>
              <a:t>‹#›</a:t>
            </a:fld>
            <a:endParaRPr lang="tr-TR" altLang="tr-TR"/>
          </a:p>
        </p:txBody>
      </p:sp>
    </p:spTree>
    <p:extLst>
      <p:ext uri="{BB962C8B-B14F-4D97-AF65-F5344CB8AC3E}">
        <p14:creationId xmlns:p14="http://schemas.microsoft.com/office/powerpoint/2010/main" val="2796234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0" y="2667000"/>
            <a:ext cx="44196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572000" y="2667000"/>
            <a:ext cx="44196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8477CE6A-6598-4FA8-B329-AB7C749D3E13}" type="slidenum">
              <a:rPr lang="tr-TR" altLang="tr-TR"/>
              <a:pPr/>
              <a:t>‹#›</a:t>
            </a:fld>
            <a:endParaRPr lang="tr-TR" altLang="tr-TR"/>
          </a:p>
        </p:txBody>
      </p:sp>
    </p:spTree>
    <p:extLst>
      <p:ext uri="{BB962C8B-B14F-4D97-AF65-F5344CB8AC3E}">
        <p14:creationId xmlns:p14="http://schemas.microsoft.com/office/powerpoint/2010/main" val="428466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lvl1pPr>
              <a:defRPr/>
            </a:lvl1pPr>
          </a:lstStyle>
          <a:p>
            <a:endParaRPr lang="tr-TR" altLang="tr-TR"/>
          </a:p>
        </p:txBody>
      </p:sp>
      <p:sp>
        <p:nvSpPr>
          <p:cNvPr id="8" name="Altbilgi Yer Tutucusu 7"/>
          <p:cNvSpPr>
            <a:spLocks noGrp="1"/>
          </p:cNvSpPr>
          <p:nvPr>
            <p:ph type="ftr" sz="quarter" idx="11"/>
          </p:nvPr>
        </p:nvSpPr>
        <p:spPr/>
        <p:txBody>
          <a:bodyPr/>
          <a:lstStyle>
            <a:lvl1pPr>
              <a:defRPr/>
            </a:lvl1pPr>
          </a:lstStyle>
          <a:p>
            <a:endParaRPr lang="tr-TR" altLang="tr-TR"/>
          </a:p>
        </p:txBody>
      </p:sp>
      <p:sp>
        <p:nvSpPr>
          <p:cNvPr id="9" name="Slayt Numarası Yer Tutucusu 8"/>
          <p:cNvSpPr>
            <a:spLocks noGrp="1"/>
          </p:cNvSpPr>
          <p:nvPr>
            <p:ph type="sldNum" sz="quarter" idx="12"/>
          </p:nvPr>
        </p:nvSpPr>
        <p:spPr/>
        <p:txBody>
          <a:bodyPr/>
          <a:lstStyle>
            <a:lvl1pPr>
              <a:defRPr/>
            </a:lvl1pPr>
          </a:lstStyle>
          <a:p>
            <a:fld id="{8AB73135-2000-4EDD-94CE-D482B65A61C1}" type="slidenum">
              <a:rPr lang="tr-TR" altLang="tr-TR"/>
              <a:pPr/>
              <a:t>‹#›</a:t>
            </a:fld>
            <a:endParaRPr lang="tr-TR" altLang="tr-TR"/>
          </a:p>
        </p:txBody>
      </p:sp>
    </p:spTree>
    <p:extLst>
      <p:ext uri="{BB962C8B-B14F-4D97-AF65-F5344CB8AC3E}">
        <p14:creationId xmlns:p14="http://schemas.microsoft.com/office/powerpoint/2010/main" val="4282482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lvl1pPr>
              <a:defRPr/>
            </a:lvl1pPr>
          </a:lstStyle>
          <a:p>
            <a:endParaRPr lang="tr-TR" altLang="tr-TR"/>
          </a:p>
        </p:txBody>
      </p:sp>
      <p:sp>
        <p:nvSpPr>
          <p:cNvPr id="4" name="Altbilgi Yer Tutucusu 3"/>
          <p:cNvSpPr>
            <a:spLocks noGrp="1"/>
          </p:cNvSpPr>
          <p:nvPr>
            <p:ph type="ftr" sz="quarter" idx="11"/>
          </p:nvPr>
        </p:nvSpPr>
        <p:spPr/>
        <p:txBody>
          <a:bodyPr/>
          <a:lstStyle>
            <a:lvl1pPr>
              <a:defRPr/>
            </a:lvl1pPr>
          </a:lstStyle>
          <a:p>
            <a:endParaRPr lang="tr-TR" altLang="tr-TR"/>
          </a:p>
        </p:txBody>
      </p:sp>
      <p:sp>
        <p:nvSpPr>
          <p:cNvPr id="5" name="Slayt Numarası Yer Tutucusu 4"/>
          <p:cNvSpPr>
            <a:spLocks noGrp="1"/>
          </p:cNvSpPr>
          <p:nvPr>
            <p:ph type="sldNum" sz="quarter" idx="12"/>
          </p:nvPr>
        </p:nvSpPr>
        <p:spPr/>
        <p:txBody>
          <a:bodyPr/>
          <a:lstStyle>
            <a:lvl1pPr>
              <a:defRPr/>
            </a:lvl1pPr>
          </a:lstStyle>
          <a:p>
            <a:fld id="{C7D5BFFD-8679-4BD0-B8F4-EC00A0BACB9B}" type="slidenum">
              <a:rPr lang="tr-TR" altLang="tr-TR"/>
              <a:pPr/>
              <a:t>‹#›</a:t>
            </a:fld>
            <a:endParaRPr lang="tr-TR" altLang="tr-TR"/>
          </a:p>
        </p:txBody>
      </p:sp>
    </p:spTree>
    <p:extLst>
      <p:ext uri="{BB962C8B-B14F-4D97-AF65-F5344CB8AC3E}">
        <p14:creationId xmlns:p14="http://schemas.microsoft.com/office/powerpoint/2010/main" val="3405295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ltLang="tr-TR"/>
          </a:p>
        </p:txBody>
      </p:sp>
      <p:sp>
        <p:nvSpPr>
          <p:cNvPr id="3" name="Altbilgi Yer Tutucusu 2"/>
          <p:cNvSpPr>
            <a:spLocks noGrp="1"/>
          </p:cNvSpPr>
          <p:nvPr>
            <p:ph type="ftr" sz="quarter" idx="11"/>
          </p:nvPr>
        </p:nvSpPr>
        <p:spPr/>
        <p:txBody>
          <a:bodyPr/>
          <a:lstStyle>
            <a:lvl1pPr>
              <a:defRPr/>
            </a:lvl1pPr>
          </a:lstStyle>
          <a:p>
            <a:endParaRPr lang="tr-TR" altLang="tr-TR"/>
          </a:p>
        </p:txBody>
      </p:sp>
      <p:sp>
        <p:nvSpPr>
          <p:cNvPr id="4" name="Slayt Numarası Yer Tutucusu 3"/>
          <p:cNvSpPr>
            <a:spLocks noGrp="1"/>
          </p:cNvSpPr>
          <p:nvPr>
            <p:ph type="sldNum" sz="quarter" idx="12"/>
          </p:nvPr>
        </p:nvSpPr>
        <p:spPr/>
        <p:txBody>
          <a:bodyPr/>
          <a:lstStyle>
            <a:lvl1pPr>
              <a:defRPr/>
            </a:lvl1pPr>
          </a:lstStyle>
          <a:p>
            <a:fld id="{84A4737A-84BC-4AAC-884E-D127E00BDDD9}" type="slidenum">
              <a:rPr lang="tr-TR" altLang="tr-TR"/>
              <a:pPr/>
              <a:t>‹#›</a:t>
            </a:fld>
            <a:endParaRPr lang="tr-TR" altLang="tr-TR"/>
          </a:p>
        </p:txBody>
      </p:sp>
    </p:spTree>
    <p:extLst>
      <p:ext uri="{BB962C8B-B14F-4D97-AF65-F5344CB8AC3E}">
        <p14:creationId xmlns:p14="http://schemas.microsoft.com/office/powerpoint/2010/main" val="4120412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C78DE853-F6BC-48A9-8EFD-B0E272CA33EB}" type="slidenum">
              <a:rPr lang="tr-TR" altLang="tr-TR"/>
              <a:pPr/>
              <a:t>‹#›</a:t>
            </a:fld>
            <a:endParaRPr lang="tr-TR" altLang="tr-TR"/>
          </a:p>
        </p:txBody>
      </p:sp>
    </p:spTree>
    <p:extLst>
      <p:ext uri="{BB962C8B-B14F-4D97-AF65-F5344CB8AC3E}">
        <p14:creationId xmlns:p14="http://schemas.microsoft.com/office/powerpoint/2010/main" val="1455182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9D92050C-81D1-45CA-8F4F-54333EBEE318}" type="slidenum">
              <a:rPr lang="tr-TR" altLang="tr-TR"/>
              <a:pPr/>
              <a:t>‹#›</a:t>
            </a:fld>
            <a:endParaRPr lang="tr-TR" altLang="tr-TR"/>
          </a:p>
        </p:txBody>
      </p:sp>
    </p:spTree>
    <p:extLst>
      <p:ext uri="{BB962C8B-B14F-4D97-AF65-F5344CB8AC3E}">
        <p14:creationId xmlns:p14="http://schemas.microsoft.com/office/powerpoint/2010/main" val="237779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5613" name="Picture 13" descr="scifair_INSID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 y="-4763"/>
            <a:ext cx="9163050" cy="6867526"/>
          </a:xfrm>
          <a:prstGeom prst="rect">
            <a:avLst/>
          </a:prstGeom>
          <a:noFill/>
          <a:extLst>
            <a:ext uri="{909E8E84-426E-40DD-AFC4-6F175D3DCCD1}">
              <a14:hiddenFill xmlns:a14="http://schemas.microsoft.com/office/drawing/2010/main">
                <a:solidFill>
                  <a:srgbClr val="FFFFFF"/>
                </a:solidFill>
              </a14:hiddenFill>
            </a:ext>
          </a:extLst>
        </p:spPr>
      </p:pic>
      <p:sp>
        <p:nvSpPr>
          <p:cNvPr id="25602" name="Rectangle 2"/>
          <p:cNvSpPr>
            <a:spLocks noGrp="1" noChangeArrowheads="1"/>
          </p:cNvSpPr>
          <p:nvPr>
            <p:ph type="title"/>
          </p:nvPr>
        </p:nvSpPr>
        <p:spPr bwMode="auto">
          <a:xfrm>
            <a:off x="0" y="838200"/>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a:t>Ana başlık stilini düzenlemek için tıklatın</a:t>
            </a:r>
          </a:p>
        </p:txBody>
      </p:sp>
      <p:sp>
        <p:nvSpPr>
          <p:cNvPr id="25603" name="Rectangle 3"/>
          <p:cNvSpPr>
            <a:spLocks noGrp="1" noChangeArrowheads="1"/>
          </p:cNvSpPr>
          <p:nvPr>
            <p:ph type="body" idx="1"/>
          </p:nvPr>
        </p:nvSpPr>
        <p:spPr bwMode="auto">
          <a:xfrm>
            <a:off x="0" y="2667000"/>
            <a:ext cx="89916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Ana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25604"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endParaRPr lang="tr-TR" altLang="tr-TR"/>
          </a:p>
        </p:txBody>
      </p:sp>
      <p:sp>
        <p:nvSpPr>
          <p:cNvPr id="25605"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tr-TR" altLang="tr-TR"/>
          </a:p>
        </p:txBody>
      </p:sp>
      <p:sp>
        <p:nvSpPr>
          <p:cNvPr id="25606"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fld id="{EBB3C2BD-7441-4E97-A997-2B5947810016}" type="slidenum">
              <a:rPr lang="tr-TR" altLang="tr-TR"/>
              <a:pPr/>
              <a:t>‹#›</a:t>
            </a:fld>
            <a:endParaRPr lang="tr-TR" altLang="tr-TR"/>
          </a:p>
        </p:txBody>
      </p:sp>
      <p:sp>
        <p:nvSpPr>
          <p:cNvPr id="25615" name="Rectangle 15"/>
          <p:cNvSpPr>
            <a:spLocks noChangeArrowheads="1"/>
          </p:cNvSpPr>
          <p:nvPr/>
        </p:nvSpPr>
        <p:spPr bwMode="auto">
          <a:xfrm>
            <a:off x="1114425" y="1609725"/>
            <a:ext cx="6934200" cy="19050"/>
          </a:xfrm>
          <a:prstGeom prst="rect">
            <a:avLst/>
          </a:prstGeom>
          <a:solidFill>
            <a:srgbClr val="80808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Verdana" pitchFamily="34" charset="0"/>
        </a:defRPr>
      </a:lvl2pPr>
      <a:lvl3pPr algn="ctr" rtl="0" eaLnBrk="1" fontAlgn="base" hangingPunct="1">
        <a:spcBef>
          <a:spcPct val="0"/>
        </a:spcBef>
        <a:spcAft>
          <a:spcPct val="0"/>
        </a:spcAft>
        <a:defRPr sz="3600">
          <a:solidFill>
            <a:schemeClr val="tx2"/>
          </a:solidFill>
          <a:latin typeface="Verdana" pitchFamily="34" charset="0"/>
        </a:defRPr>
      </a:lvl3pPr>
      <a:lvl4pPr algn="ctr" rtl="0" eaLnBrk="1" fontAlgn="base" hangingPunct="1">
        <a:spcBef>
          <a:spcPct val="0"/>
        </a:spcBef>
        <a:spcAft>
          <a:spcPct val="0"/>
        </a:spcAft>
        <a:defRPr sz="3600">
          <a:solidFill>
            <a:schemeClr val="tx2"/>
          </a:solidFill>
          <a:latin typeface="Verdana" pitchFamily="34" charset="0"/>
        </a:defRPr>
      </a:lvl4pPr>
      <a:lvl5pPr algn="ctr" rtl="0" eaLnBrk="1" fontAlgn="base" hangingPunct="1">
        <a:spcBef>
          <a:spcPct val="0"/>
        </a:spcBef>
        <a:spcAft>
          <a:spcPct val="0"/>
        </a:spcAft>
        <a:defRPr sz="3600">
          <a:solidFill>
            <a:schemeClr val="tx2"/>
          </a:solidFill>
          <a:latin typeface="Verdana" pitchFamily="34" charset="0"/>
        </a:defRPr>
      </a:lvl5pPr>
      <a:lvl6pPr marL="457200" algn="ctr" rtl="0" eaLnBrk="1" fontAlgn="base" hangingPunct="1">
        <a:spcBef>
          <a:spcPct val="0"/>
        </a:spcBef>
        <a:spcAft>
          <a:spcPct val="0"/>
        </a:spcAft>
        <a:defRPr sz="3600">
          <a:solidFill>
            <a:schemeClr val="tx2"/>
          </a:solidFill>
          <a:latin typeface="Verdana" pitchFamily="34" charset="0"/>
        </a:defRPr>
      </a:lvl6pPr>
      <a:lvl7pPr marL="914400" algn="ctr" rtl="0" eaLnBrk="1" fontAlgn="base" hangingPunct="1">
        <a:spcBef>
          <a:spcPct val="0"/>
        </a:spcBef>
        <a:spcAft>
          <a:spcPct val="0"/>
        </a:spcAft>
        <a:defRPr sz="3600">
          <a:solidFill>
            <a:schemeClr val="tx2"/>
          </a:solidFill>
          <a:latin typeface="Verdana" pitchFamily="34" charset="0"/>
        </a:defRPr>
      </a:lvl7pPr>
      <a:lvl8pPr marL="1371600" algn="ctr" rtl="0" eaLnBrk="1" fontAlgn="base" hangingPunct="1">
        <a:spcBef>
          <a:spcPct val="0"/>
        </a:spcBef>
        <a:spcAft>
          <a:spcPct val="0"/>
        </a:spcAft>
        <a:defRPr sz="3600">
          <a:solidFill>
            <a:schemeClr val="tx2"/>
          </a:solidFill>
          <a:latin typeface="Verdana" pitchFamily="34" charset="0"/>
        </a:defRPr>
      </a:lvl8pPr>
      <a:lvl9pPr marL="1828800" algn="ctr" rtl="0" eaLnBrk="1" fontAlgn="base" hangingPunct="1">
        <a:spcBef>
          <a:spcPct val="0"/>
        </a:spcBef>
        <a:spcAft>
          <a:spcPct val="0"/>
        </a:spcAft>
        <a:defRPr sz="3600">
          <a:solidFill>
            <a:schemeClr val="tx2"/>
          </a:solidFill>
          <a:latin typeface="Verdana" pitchFamily="34" charset="0"/>
        </a:defRPr>
      </a:lvl9pPr>
    </p:titleStyle>
    <p:bodyStyle>
      <a:lvl1pPr marL="342900" indent="-342900" algn="ctr" rtl="0" eaLnBrk="1" fontAlgn="base" hangingPunct="1">
        <a:spcBef>
          <a:spcPct val="20000"/>
        </a:spcBef>
        <a:spcAft>
          <a:spcPct val="0"/>
        </a:spcAft>
        <a:buClr>
          <a:srgbClr val="5F5F5F"/>
        </a:buClr>
        <a:buFont typeface="Wingdings" pitchFamily="2" charset="2"/>
        <a:buChar char="§"/>
        <a:defRPr>
          <a:solidFill>
            <a:schemeClr val="tx2"/>
          </a:solidFill>
          <a:latin typeface="+mn-lt"/>
          <a:ea typeface="+mn-ea"/>
          <a:cs typeface="+mn-cs"/>
        </a:defRPr>
      </a:lvl1pPr>
      <a:lvl2pPr marL="742950" indent="-285750" algn="ctr" rtl="0" eaLnBrk="1" fontAlgn="base" hangingPunct="1">
        <a:spcBef>
          <a:spcPct val="20000"/>
        </a:spcBef>
        <a:spcAft>
          <a:spcPct val="0"/>
        </a:spcAft>
        <a:buClr>
          <a:srgbClr val="5F5F5F"/>
        </a:buClr>
        <a:buFont typeface="Wingdings" pitchFamily="2" charset="2"/>
        <a:buChar char="§"/>
        <a:defRPr sz="1700">
          <a:solidFill>
            <a:schemeClr val="tx2"/>
          </a:solidFill>
          <a:latin typeface="+mn-lt"/>
        </a:defRPr>
      </a:lvl2pPr>
      <a:lvl3pPr marL="1143000" indent="-228600" algn="ctr" rtl="0" eaLnBrk="1" fontAlgn="base" hangingPunct="1">
        <a:spcBef>
          <a:spcPct val="20000"/>
        </a:spcBef>
        <a:spcAft>
          <a:spcPct val="0"/>
        </a:spcAft>
        <a:buClr>
          <a:srgbClr val="5F5F5F"/>
        </a:buClr>
        <a:buFont typeface="Wingdings" pitchFamily="2" charset="2"/>
        <a:buChar char="§"/>
        <a:defRPr sz="1600">
          <a:solidFill>
            <a:schemeClr val="tx2"/>
          </a:solidFill>
          <a:latin typeface="+mn-lt"/>
        </a:defRPr>
      </a:lvl3pPr>
      <a:lvl4pPr marL="1600200" indent="-228600" algn="ctr" rtl="0" eaLnBrk="1" fontAlgn="base" hangingPunct="1">
        <a:spcBef>
          <a:spcPct val="20000"/>
        </a:spcBef>
        <a:spcAft>
          <a:spcPct val="0"/>
        </a:spcAft>
        <a:buClr>
          <a:srgbClr val="5F5F5F"/>
        </a:buClr>
        <a:buFont typeface="Wingdings" pitchFamily="2" charset="2"/>
        <a:buChar char="§"/>
        <a:defRPr sz="1500">
          <a:solidFill>
            <a:schemeClr val="tx2"/>
          </a:solidFill>
          <a:latin typeface="+mn-lt"/>
        </a:defRPr>
      </a:lvl4pPr>
      <a:lvl5pPr marL="20574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5pPr>
      <a:lvl6pPr marL="25146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6pPr>
      <a:lvl7pPr marL="29718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7pPr>
      <a:lvl8pPr marL="34290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8pPr>
      <a:lvl9pPr marL="38862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0" y="838200"/>
            <a:ext cx="7924800" cy="1752600"/>
          </a:xfrm>
        </p:spPr>
        <p:txBody>
          <a:bodyPr/>
          <a:lstStyle/>
          <a:p>
            <a:r>
              <a:rPr lang="tr-TR" altLang="tr-T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PEDİATRİK ODYOLOJİ</a:t>
            </a:r>
          </a:p>
        </p:txBody>
      </p:sp>
      <p:sp>
        <p:nvSpPr>
          <p:cNvPr id="4101" name="Rectangle 5"/>
          <p:cNvSpPr>
            <a:spLocks noGrp="1" noChangeArrowheads="1"/>
          </p:cNvSpPr>
          <p:nvPr>
            <p:ph type="subTitle" idx="1"/>
          </p:nvPr>
        </p:nvSpPr>
        <p:spPr>
          <a:xfrm>
            <a:off x="539552" y="3501008"/>
            <a:ext cx="7629128" cy="1296144"/>
          </a:xfrm>
        </p:spPr>
        <p:txBody>
          <a:bodyPr/>
          <a:lstStyle/>
          <a:p>
            <a:r>
              <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Yrd.  Doçent Doktor Kemal </a:t>
            </a:r>
            <a:r>
              <a:rPr lang="tr-TR" altLang="tr-TR" sz="3600" b="1" dirty="0" err="1">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Tuskan</a:t>
            </a:r>
            <a:endPar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tr-TR" altLang="tr-TR" sz="2400" dirty="0"/>
              <a:t>İşitsel algı dört aşamalıdır;</a:t>
            </a:r>
          </a:p>
          <a:p>
            <a:pPr marL="0" indent="0" algn="l">
              <a:buNone/>
            </a:pPr>
            <a:r>
              <a:rPr lang="tr-TR" altLang="tr-TR" sz="2400" dirty="0"/>
              <a:t>	</a:t>
            </a:r>
            <a:r>
              <a:rPr lang="tr-TR" altLang="tr-TR" sz="2400" dirty="0">
                <a:solidFill>
                  <a:srgbClr val="FF0000"/>
                </a:solidFill>
              </a:rPr>
              <a:t>Fark etme</a:t>
            </a:r>
            <a:r>
              <a:rPr lang="tr-TR" altLang="tr-TR" sz="2400" dirty="0"/>
              <a:t>; Sesin varlığının veya yokluğunun ayırt 	edilmesidir.</a:t>
            </a:r>
          </a:p>
          <a:p>
            <a:pPr marL="0" indent="0" algn="l">
              <a:buNone/>
            </a:pPr>
            <a:r>
              <a:rPr lang="tr-TR" altLang="tr-TR" sz="2400" dirty="0"/>
              <a:t>	</a:t>
            </a:r>
            <a:r>
              <a:rPr lang="tr-TR" altLang="tr-TR" sz="2400" dirty="0">
                <a:solidFill>
                  <a:srgbClr val="FF0000"/>
                </a:solidFill>
              </a:rPr>
              <a:t>Ayırt etme</a:t>
            </a:r>
            <a:r>
              <a:rPr lang="tr-TR" altLang="tr-TR" sz="2400" dirty="0"/>
              <a:t>; İki veya daha fazla konuşma veya sesin 	birbirlerinden ayırt edilebilmesidir. </a:t>
            </a:r>
          </a:p>
          <a:p>
            <a:pPr marL="0" indent="0" algn="l">
              <a:buNone/>
            </a:pPr>
            <a:r>
              <a:rPr lang="tr-TR" altLang="tr-TR" sz="2400" dirty="0"/>
              <a:t>	</a:t>
            </a:r>
            <a:r>
              <a:rPr lang="tr-TR" altLang="tr-TR" sz="2400" dirty="0">
                <a:solidFill>
                  <a:srgbClr val="FF0000"/>
                </a:solidFill>
              </a:rPr>
              <a:t>Tanıma</a:t>
            </a:r>
            <a:r>
              <a:rPr lang="tr-TR" altLang="tr-TR" sz="2400" dirty="0"/>
              <a:t>; Duyduğu konuşmayı ya da sesi tanıyarak resmini 	gösterebilmesi veya taklit edebilmesidir</a:t>
            </a:r>
          </a:p>
          <a:p>
            <a:pPr marL="0" indent="0" algn="l">
              <a:buNone/>
            </a:pPr>
            <a:r>
              <a:rPr lang="tr-TR" altLang="tr-TR" sz="2400" dirty="0"/>
              <a:t>	</a:t>
            </a:r>
            <a:r>
              <a:rPr lang="tr-TR" altLang="tr-TR" sz="2400" dirty="0">
                <a:solidFill>
                  <a:srgbClr val="FF0000"/>
                </a:solidFill>
              </a:rPr>
              <a:t>Kavrama</a:t>
            </a:r>
            <a:r>
              <a:rPr lang="tr-TR" altLang="tr-TR" sz="2400" dirty="0"/>
              <a:t>; Duyduğu sesler ve konuşmalar karşısında bu 	seslere cevap üretilmesidir. </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116422551"/>
      </p:ext>
    </p:extLst>
  </p:cSld>
  <p:clrMapOvr>
    <a:masterClrMapping/>
  </p:clrMapOvr>
  <p:transition>
    <p:check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tr-TR" altLang="tr-TR" sz="2400" dirty="0"/>
              <a:t>İşitme engelli bir çocuğun rehabilitasyonu öncesinde değerliliği kanıtlanmış olan önemli testlerden biri Nottingham Erken Değerlendirme Paketidir. </a:t>
            </a:r>
          </a:p>
          <a:p>
            <a:pPr algn="l"/>
            <a:r>
              <a:rPr lang="tr-TR" altLang="tr-TR" sz="2400" dirty="0"/>
              <a:t>Bu paket üç ayrı içerikte değerlendirme yapan bir testtir.</a:t>
            </a:r>
          </a:p>
          <a:p>
            <a:pPr lvl="1" algn="l"/>
            <a:r>
              <a:rPr lang="tr-TR" altLang="tr-TR" sz="2300" dirty="0"/>
              <a:t>İşitsel Algı</a:t>
            </a:r>
          </a:p>
          <a:p>
            <a:pPr lvl="1" algn="l"/>
            <a:r>
              <a:rPr lang="tr-TR" altLang="tr-TR" sz="2300" dirty="0"/>
              <a:t>İletişim Dil Gelişimi veya Konuşma ve Dil Becerilerinin Değerlendirilmesi</a:t>
            </a:r>
          </a:p>
          <a:p>
            <a:pPr lvl="1" algn="l"/>
            <a:r>
              <a:rPr lang="tr-TR" altLang="tr-TR" sz="2300" dirty="0"/>
              <a:t>Konuşma Üretimi Gelişimi-Konuşma Anlaşılırlığının Değerlendirilmesi</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53284361"/>
      </p:ext>
    </p:extLst>
  </p:cSld>
  <p:clrMapOvr>
    <a:masterClrMapping/>
  </p:clrMapOvr>
  <p:transition>
    <p:check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tr-TR" altLang="tr-TR" sz="2400" dirty="0"/>
              <a:t>İşitme engelli bir çocuğun rehabilitasyonu öncesinde değerliliği kanıtlanmış olan önemli testlerden biri Nottingham Erken Değerlendirme Paketidir. </a:t>
            </a:r>
          </a:p>
          <a:p>
            <a:pPr algn="l"/>
            <a:r>
              <a:rPr lang="tr-TR" altLang="tr-TR" sz="2400" dirty="0"/>
              <a:t>Bu paket üç ayrı içerikte değerlendirme yapan bir testtir.</a:t>
            </a:r>
          </a:p>
          <a:p>
            <a:pPr lvl="1" algn="l"/>
            <a:r>
              <a:rPr lang="tr-TR" altLang="tr-TR" sz="2300" dirty="0"/>
              <a:t>İşitsel Algı</a:t>
            </a:r>
          </a:p>
          <a:p>
            <a:pPr lvl="1" algn="l"/>
            <a:r>
              <a:rPr lang="tr-TR" altLang="tr-TR" sz="2300" dirty="0"/>
              <a:t>İletişim Dil Gelişimi veya Konuşma ve Dil Becerilerinin Değerlendirilmesi</a:t>
            </a:r>
          </a:p>
          <a:p>
            <a:pPr lvl="1" algn="l"/>
            <a:r>
              <a:rPr lang="tr-TR" altLang="tr-TR" sz="2300" dirty="0"/>
              <a:t>Konuşma Üretimi Gelişimi-Konuşma Anlaşılırlığının Değerlendirilmesi</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12528179"/>
      </p:ext>
    </p:extLst>
  </p:cSld>
  <p:clrMapOvr>
    <a:masterClrMapping/>
  </p:clrMapOvr>
  <p:transition>
    <p:check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tr-TR" altLang="tr-TR" sz="2400" dirty="0"/>
              <a:t>İşitsel Algı</a:t>
            </a:r>
          </a:p>
          <a:p>
            <a:pPr lvl="1" algn="l"/>
            <a:r>
              <a:rPr lang="tr-TR" altLang="tr-TR" sz="2300" dirty="0"/>
              <a:t>Dinleme Gelişimi Profili-</a:t>
            </a:r>
            <a:r>
              <a:rPr lang="tr-TR" altLang="tr-TR" sz="2300" dirty="0" err="1"/>
              <a:t>Listening</a:t>
            </a:r>
            <a:r>
              <a:rPr lang="tr-TR" altLang="tr-TR" sz="2300" dirty="0"/>
              <a:t> </a:t>
            </a:r>
            <a:r>
              <a:rPr lang="tr-TR" altLang="tr-TR" sz="2300" dirty="0" err="1"/>
              <a:t>Progress</a:t>
            </a:r>
            <a:r>
              <a:rPr lang="tr-TR" altLang="tr-TR" sz="2300" dirty="0"/>
              <a:t> Profile-LIP</a:t>
            </a:r>
          </a:p>
          <a:p>
            <a:pPr lvl="1" algn="l"/>
            <a:r>
              <a:rPr lang="en-US" altLang="tr-TR" sz="2300" dirty="0"/>
              <a:t>İşitsel </a:t>
            </a:r>
            <a:r>
              <a:rPr lang="en-US" altLang="tr-TR" sz="2300" dirty="0" err="1"/>
              <a:t>Performans</a:t>
            </a:r>
            <a:r>
              <a:rPr lang="en-US" altLang="tr-TR" sz="2300" dirty="0"/>
              <a:t> </a:t>
            </a:r>
            <a:r>
              <a:rPr lang="en-US" altLang="tr-TR" sz="2300" dirty="0" err="1"/>
              <a:t>Kategorisi</a:t>
            </a:r>
            <a:r>
              <a:rPr lang="en-US" altLang="tr-TR" sz="2300" dirty="0"/>
              <a:t>-Categories of Auditory Performance-CAP</a:t>
            </a:r>
            <a:endParaRPr lang="tr-TR" altLang="tr-TR" sz="2300" dirty="0"/>
          </a:p>
          <a:p>
            <a:pPr lvl="1" algn="l"/>
            <a:r>
              <a:rPr lang="tr-TR" altLang="tr-TR" sz="2300" dirty="0"/>
              <a:t>Anlamlı İşitsel Deneyim </a:t>
            </a:r>
            <a:r>
              <a:rPr lang="tr-TR" altLang="tr-TR" sz="2300" dirty="0" err="1"/>
              <a:t>Skalası_Meaningful</a:t>
            </a:r>
            <a:r>
              <a:rPr lang="tr-TR" altLang="tr-TR" sz="2300" dirty="0"/>
              <a:t> </a:t>
            </a:r>
            <a:r>
              <a:rPr lang="tr-TR" altLang="tr-TR" sz="2300" dirty="0" err="1"/>
              <a:t>Auditory</a:t>
            </a:r>
            <a:r>
              <a:rPr lang="tr-TR" altLang="tr-TR" sz="2300" dirty="0"/>
              <a:t> </a:t>
            </a:r>
            <a:r>
              <a:rPr lang="tr-TR" altLang="tr-TR" sz="2300" dirty="0" err="1"/>
              <a:t>İntegration</a:t>
            </a:r>
            <a:r>
              <a:rPr lang="tr-TR" altLang="tr-TR" sz="2300" dirty="0"/>
              <a:t> </a:t>
            </a:r>
            <a:r>
              <a:rPr lang="tr-TR" altLang="tr-TR" sz="2300" dirty="0" err="1"/>
              <a:t>Scale</a:t>
            </a:r>
            <a:r>
              <a:rPr lang="tr-TR" altLang="tr-TR" sz="2300" dirty="0"/>
              <a:t>-MAIS ve ESP</a:t>
            </a:r>
          </a:p>
          <a:p>
            <a:pPr lvl="1" algn="l"/>
            <a:r>
              <a:rPr lang="tr-TR" altLang="tr-TR" sz="2300" dirty="0"/>
              <a:t>Anlamlı İşitsel Deneyim </a:t>
            </a:r>
            <a:r>
              <a:rPr lang="tr-TR" altLang="tr-TR" sz="2300" dirty="0" err="1"/>
              <a:t>Skalası_Meaningful</a:t>
            </a:r>
            <a:r>
              <a:rPr lang="tr-TR" altLang="tr-TR" sz="2300" dirty="0"/>
              <a:t> </a:t>
            </a:r>
            <a:r>
              <a:rPr lang="tr-TR" altLang="tr-TR" sz="2300" dirty="0" err="1"/>
              <a:t>Auditory</a:t>
            </a:r>
            <a:r>
              <a:rPr lang="tr-TR" altLang="tr-TR" sz="2300" dirty="0"/>
              <a:t> </a:t>
            </a:r>
            <a:r>
              <a:rPr lang="tr-TR" altLang="tr-TR" sz="2300" dirty="0" err="1"/>
              <a:t>İntegration</a:t>
            </a:r>
            <a:r>
              <a:rPr lang="tr-TR" altLang="tr-TR" sz="2300" dirty="0"/>
              <a:t> </a:t>
            </a:r>
            <a:r>
              <a:rPr lang="tr-TR" altLang="tr-TR" sz="2300" dirty="0" err="1"/>
              <a:t>Scale</a:t>
            </a:r>
            <a:r>
              <a:rPr lang="tr-TR" altLang="tr-TR" sz="2300" dirty="0"/>
              <a:t>-MAIS ve ESP</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077490251"/>
      </p:ext>
    </p:extLst>
  </p:cSld>
  <p:clrMapOvr>
    <a:masterClrMapping/>
  </p:clrMapOvr>
  <p:transition>
    <p:check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tr-TR" altLang="tr-TR" sz="2400" dirty="0"/>
              <a:t>İşitsel Algı</a:t>
            </a:r>
          </a:p>
          <a:p>
            <a:pPr lvl="1" algn="l"/>
            <a:r>
              <a:rPr lang="tr-TR" altLang="tr-TR" sz="2300" dirty="0"/>
              <a:t>Dinleme Gelişimi Profili-</a:t>
            </a:r>
            <a:r>
              <a:rPr lang="tr-TR" altLang="tr-TR" sz="2300" dirty="0" err="1"/>
              <a:t>Listening</a:t>
            </a:r>
            <a:r>
              <a:rPr lang="tr-TR" altLang="tr-TR" sz="2300" dirty="0"/>
              <a:t> </a:t>
            </a:r>
            <a:r>
              <a:rPr lang="tr-TR" altLang="tr-TR" sz="2300" dirty="0" err="1"/>
              <a:t>Progress</a:t>
            </a:r>
            <a:r>
              <a:rPr lang="tr-TR" altLang="tr-TR" sz="2300" dirty="0"/>
              <a:t> Profile-LIP</a:t>
            </a:r>
          </a:p>
          <a:p>
            <a:pPr marL="914400" lvl="2" indent="0" algn="l">
              <a:buNone/>
            </a:pPr>
            <a:r>
              <a:rPr lang="tr-TR" dirty="0"/>
              <a:t> </a:t>
            </a:r>
            <a:endParaRPr lang="tr-TR" sz="1800" dirty="0"/>
          </a:p>
          <a:p>
            <a:pPr lvl="3" algn="l"/>
            <a:r>
              <a:rPr lang="tr-TR" sz="2400" dirty="0"/>
              <a:t>8-36 ay arası çocuklarda uygulanır.</a:t>
            </a:r>
            <a:endParaRPr lang="tr-TR" sz="1600" dirty="0"/>
          </a:p>
          <a:p>
            <a:pPr lvl="3" algn="l"/>
            <a:r>
              <a:rPr lang="tr-TR" sz="2400" dirty="0"/>
              <a:t>Çevresel seslere ve konuşmaları ilk tepkiden başlayarak bu sesleri ayırt etme ve çocuğun ismini tanımasına kadar 17 aşmalı bir testtir.</a:t>
            </a:r>
            <a:endParaRPr lang="tr-TR" sz="1600" dirty="0"/>
          </a:p>
          <a:p>
            <a:pPr lvl="3" algn="l"/>
            <a:r>
              <a:rPr lang="tr-TR" sz="2400" dirty="0"/>
              <a:t>Çevresel ses formu da vardır ve dışarıda karşılaşılacak seslere olan tepkiyi ölçmektedir.</a:t>
            </a:r>
            <a:endParaRPr lang="tr-TR" sz="1600" dirty="0"/>
          </a:p>
          <a:p>
            <a:pPr lvl="3" algn="l"/>
            <a:r>
              <a:rPr lang="tr-TR" sz="2400" dirty="0"/>
              <a:t>Bu testin çeşitli alt testleri mevcuttur. </a:t>
            </a:r>
            <a:endParaRPr lang="tr-TR" sz="1600" dirty="0"/>
          </a:p>
          <a:p>
            <a:pPr lvl="2" algn="l"/>
            <a:endParaRPr lang="tr-TR" altLang="tr-TR" sz="22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118319656"/>
      </p:ext>
    </p:extLst>
  </p:cSld>
  <p:clrMapOvr>
    <a:masterClrMapping/>
  </p:clrMapOvr>
  <p:transition>
    <p:check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tr-TR" altLang="tr-TR" sz="2400" dirty="0"/>
              <a:t>İşitsel Algı</a:t>
            </a:r>
          </a:p>
          <a:p>
            <a:pPr lvl="1" algn="l"/>
            <a:r>
              <a:rPr lang="tr-TR" altLang="tr-TR" sz="2300" dirty="0"/>
              <a:t>Dinleme Gelişimi Profili-</a:t>
            </a:r>
            <a:r>
              <a:rPr lang="tr-TR" altLang="tr-TR" sz="2300" dirty="0" err="1"/>
              <a:t>Listening</a:t>
            </a:r>
            <a:r>
              <a:rPr lang="tr-TR" altLang="tr-TR" sz="2300" dirty="0"/>
              <a:t> </a:t>
            </a:r>
            <a:r>
              <a:rPr lang="tr-TR" altLang="tr-TR" sz="2300" dirty="0" err="1"/>
              <a:t>Progress</a:t>
            </a:r>
            <a:r>
              <a:rPr lang="tr-TR" altLang="tr-TR" sz="2300" dirty="0"/>
              <a:t> Profile-LIP</a:t>
            </a:r>
            <a:r>
              <a:rPr lang="tr-TR" dirty="0"/>
              <a:t> </a:t>
            </a:r>
            <a:endParaRPr lang="tr-TR" sz="1800" dirty="0"/>
          </a:p>
          <a:p>
            <a:pPr lvl="3" algn="l"/>
            <a:r>
              <a:rPr lang="tr-TR" sz="2400" dirty="0"/>
              <a:t>Bu testin çeşitli alt testleri mevcuttur. </a:t>
            </a:r>
            <a:r>
              <a:rPr lang="tr-TR" sz="2000" dirty="0">
                <a:solidFill>
                  <a:srgbClr val="FF0000"/>
                </a:solidFill>
              </a:rPr>
              <a:t> </a:t>
            </a:r>
          </a:p>
          <a:p>
            <a:pPr lvl="3" algn="l"/>
            <a:r>
              <a:rPr lang="tr-TR" sz="2000" dirty="0">
                <a:solidFill>
                  <a:srgbClr val="FF0000"/>
                </a:solidFill>
              </a:rPr>
              <a:t>Tek, iki ve çok heceliler; Ses verilir ve resmini göstermesi istenir.</a:t>
            </a:r>
          </a:p>
          <a:p>
            <a:pPr lvl="3" algn="l"/>
            <a:r>
              <a:rPr lang="tr-TR" sz="2000" dirty="0">
                <a:solidFill>
                  <a:srgbClr val="FF0000"/>
                </a:solidFill>
              </a:rPr>
              <a:t>Kapalı uçlu iki heceliler; Ses verilir ve resmini göstermesi istenir.</a:t>
            </a:r>
          </a:p>
          <a:p>
            <a:pPr lvl="3" algn="l"/>
            <a:r>
              <a:rPr lang="tr-TR" sz="2000" dirty="0">
                <a:solidFill>
                  <a:srgbClr val="FF0000"/>
                </a:solidFill>
              </a:rPr>
              <a:t>Kapalı uçlu cümleler; Ses verilir ve resmini göstermesi istenir.</a:t>
            </a:r>
          </a:p>
          <a:p>
            <a:pPr lvl="3" algn="l"/>
            <a:r>
              <a:rPr lang="tr-TR" sz="2000" dirty="0">
                <a:solidFill>
                  <a:srgbClr val="FF0000"/>
                </a:solidFill>
              </a:rPr>
              <a:t>Açık uçlu tek heceli kelimeler; Ses verilir ancak resim gösterilmez</a:t>
            </a:r>
          </a:p>
          <a:p>
            <a:pPr lvl="3" algn="l"/>
            <a:r>
              <a:rPr lang="tr-TR" sz="2000" dirty="0">
                <a:solidFill>
                  <a:srgbClr val="FF0000"/>
                </a:solidFill>
              </a:rPr>
              <a:t>Spesifik Dil Cümleleri; Duyulan seslerin tekrar edilmesi istenir.</a:t>
            </a:r>
          </a:p>
          <a:p>
            <a:pPr lvl="3" algn="l"/>
            <a:r>
              <a:rPr lang="tr-TR" sz="2000" dirty="0">
                <a:solidFill>
                  <a:srgbClr val="FF0000"/>
                </a:solidFill>
              </a:rPr>
              <a:t>Glendonal İşitsel Tarama Prosedürü; Basit sorular sorulur çocuğun ya soruyu tekrar etmesi ya da cevap vermesi beklenir.</a:t>
            </a:r>
          </a:p>
          <a:p>
            <a:pPr lvl="3" algn="l"/>
            <a:endParaRPr lang="tr-TR" sz="2000" dirty="0">
              <a:solidFill>
                <a:srgbClr val="FF0000"/>
              </a:solidFill>
            </a:endParaRPr>
          </a:p>
          <a:p>
            <a:pPr lvl="3" algn="l"/>
            <a:endParaRPr lang="tr-TR" sz="2000" dirty="0">
              <a:solidFill>
                <a:srgbClr val="FF0000"/>
              </a:solidFill>
            </a:endParaRPr>
          </a:p>
          <a:p>
            <a:pPr lvl="3" algn="l"/>
            <a:endParaRPr lang="tr-TR" sz="2000" dirty="0">
              <a:solidFill>
                <a:srgbClr val="FF0000"/>
              </a:solidFill>
            </a:endParaRPr>
          </a:p>
          <a:p>
            <a:pPr lvl="3" algn="l"/>
            <a:endParaRPr lang="tr-TR" sz="1600" dirty="0"/>
          </a:p>
          <a:p>
            <a:pPr lvl="2" algn="l"/>
            <a:endParaRPr lang="tr-TR" altLang="tr-TR" sz="22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187149371"/>
      </p:ext>
    </p:extLst>
  </p:cSld>
  <p:clrMapOvr>
    <a:masterClrMapping/>
  </p:clrMapOvr>
  <p:transition>
    <p:check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tr-TR" altLang="tr-TR" sz="2400" dirty="0"/>
              <a:t>İşitsel Algı</a:t>
            </a:r>
          </a:p>
          <a:p>
            <a:pPr lvl="1" algn="l"/>
            <a:r>
              <a:rPr lang="tr-TR" altLang="tr-TR" sz="2300" dirty="0"/>
              <a:t>Dinleme Gelişimi Profili-</a:t>
            </a:r>
            <a:r>
              <a:rPr lang="tr-TR" altLang="tr-TR" sz="2300" dirty="0" err="1"/>
              <a:t>Listening</a:t>
            </a:r>
            <a:r>
              <a:rPr lang="tr-TR" altLang="tr-TR" sz="2300" dirty="0"/>
              <a:t> </a:t>
            </a:r>
            <a:r>
              <a:rPr lang="tr-TR" altLang="tr-TR" sz="2300" dirty="0" err="1"/>
              <a:t>Progress</a:t>
            </a:r>
            <a:r>
              <a:rPr lang="tr-TR" altLang="tr-TR" sz="2300" dirty="0"/>
              <a:t> Profile-LIP</a:t>
            </a:r>
            <a:r>
              <a:rPr lang="tr-TR" dirty="0"/>
              <a:t> </a:t>
            </a:r>
            <a:endParaRPr lang="tr-TR" sz="1800" dirty="0"/>
          </a:p>
          <a:p>
            <a:pPr lvl="3" algn="l"/>
            <a:r>
              <a:rPr lang="tr-TR" sz="2400" dirty="0"/>
              <a:t>Bu testin çeşitli alt testleri mevcuttur. </a:t>
            </a:r>
          </a:p>
          <a:p>
            <a:pPr lvl="3" algn="l"/>
            <a:r>
              <a:rPr lang="tr-TR" sz="2000" dirty="0">
                <a:solidFill>
                  <a:srgbClr val="FF0000"/>
                </a:solidFill>
              </a:rPr>
              <a:t>İşitsel Girdilerin anlamlandırılması; Aile ve öğretmenler üzerinde yapılır. Çeşitli sorular sorularak çocuğun çevresel sesleri duyup duymadığı ve ne kadar anlamlandırdığı saptanır.</a:t>
            </a:r>
          </a:p>
          <a:p>
            <a:pPr lvl="3" algn="l"/>
            <a:r>
              <a:rPr lang="tr-TR" sz="2000" dirty="0">
                <a:solidFill>
                  <a:srgbClr val="FF0000"/>
                </a:solidFill>
              </a:rPr>
              <a:t>Konuşmanın Anlamlı Kullanım Ölçeği; Aile ve öğretmenler üzerinde yapılır. Çeşitli sorular sorularak çocuğun iletişim stratejileri ve kendi sesini ne kadar kontrol edebildiği araştırılır.</a:t>
            </a:r>
          </a:p>
          <a:p>
            <a:pPr lvl="3" algn="l"/>
            <a:endParaRPr lang="tr-TR" sz="1600" dirty="0"/>
          </a:p>
          <a:p>
            <a:pPr lvl="2" algn="l"/>
            <a:endParaRPr lang="tr-TR" altLang="tr-TR" sz="22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733399474"/>
      </p:ext>
    </p:extLst>
  </p:cSld>
  <p:clrMapOvr>
    <a:masterClrMapping/>
  </p:clrMapOvr>
  <p:transition>
    <p:check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tr-TR" altLang="tr-TR" sz="2400" dirty="0"/>
              <a:t>İşitsel Algı</a:t>
            </a:r>
          </a:p>
          <a:p>
            <a:pPr lvl="1" algn="l"/>
            <a:r>
              <a:rPr lang="en-US" altLang="tr-TR" sz="2300" dirty="0"/>
              <a:t>İşitsel </a:t>
            </a:r>
            <a:r>
              <a:rPr lang="en-US" altLang="tr-TR" sz="2300" dirty="0" err="1"/>
              <a:t>Performans</a:t>
            </a:r>
            <a:r>
              <a:rPr lang="en-US" altLang="tr-TR" sz="2300" dirty="0"/>
              <a:t> </a:t>
            </a:r>
            <a:r>
              <a:rPr lang="en-US" altLang="tr-TR" sz="2300" dirty="0" err="1"/>
              <a:t>Kategorisi</a:t>
            </a:r>
            <a:r>
              <a:rPr lang="en-US" altLang="tr-TR" sz="2300" dirty="0"/>
              <a:t>-Categories of Auditory Performance-CAP</a:t>
            </a:r>
            <a:r>
              <a:rPr lang="tr-TR" sz="2400" dirty="0"/>
              <a:t>. </a:t>
            </a:r>
          </a:p>
          <a:p>
            <a:pPr lvl="3" algn="l"/>
            <a:r>
              <a:rPr lang="tr-TR" sz="2000" dirty="0">
                <a:solidFill>
                  <a:srgbClr val="FF0000"/>
                </a:solidFill>
              </a:rPr>
              <a:t>6-36 ay arası çocuklara uygulanmaktadır</a:t>
            </a:r>
          </a:p>
          <a:p>
            <a:pPr lvl="3" algn="l"/>
            <a:r>
              <a:rPr lang="tr-TR" sz="2000" dirty="0">
                <a:solidFill>
                  <a:srgbClr val="FF0000"/>
                </a:solidFill>
              </a:rPr>
              <a:t>Bu test işitme cihazlarından birini kullanmakta olan çocuğun konuşma ve algı becerilerini değerlendirmek üzerine kurulu bir testtir.</a:t>
            </a:r>
          </a:p>
          <a:p>
            <a:pPr lvl="3" algn="l"/>
            <a:r>
              <a:rPr lang="tr-TR" sz="2000" dirty="0">
                <a:solidFill>
                  <a:srgbClr val="FF0000"/>
                </a:solidFill>
              </a:rPr>
              <a:t>Eğer bu değerlendirme aile ile yapılacak ise MAIS çocuk ilke yapılacaksa ESP adını almaktadır.</a:t>
            </a:r>
          </a:p>
          <a:p>
            <a:pPr lvl="2" algn="l"/>
            <a:endParaRPr lang="tr-TR" altLang="tr-TR" sz="22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8147297"/>
      </p:ext>
    </p:extLst>
  </p:cSld>
  <p:clrMapOvr>
    <a:masterClrMapping/>
  </p:clrMapOvr>
  <p:transition>
    <p:check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412776"/>
            <a:ext cx="8568952" cy="5097738"/>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tr-TR" altLang="tr-TR" dirty="0"/>
              <a:t>İşitsel Algı</a:t>
            </a:r>
          </a:p>
          <a:p>
            <a:pPr lvl="1" algn="l"/>
            <a:r>
              <a:rPr lang="en-US" altLang="tr-TR" sz="1800" dirty="0"/>
              <a:t>İşitsel </a:t>
            </a:r>
            <a:r>
              <a:rPr lang="en-US" altLang="tr-TR" sz="1800" dirty="0" err="1"/>
              <a:t>Performans</a:t>
            </a:r>
            <a:r>
              <a:rPr lang="en-US" altLang="tr-TR" sz="1800" dirty="0"/>
              <a:t> </a:t>
            </a:r>
            <a:r>
              <a:rPr lang="en-US" altLang="tr-TR" sz="1800" dirty="0" err="1"/>
              <a:t>Kategorisi</a:t>
            </a:r>
            <a:r>
              <a:rPr lang="en-US" altLang="tr-TR" sz="1800" dirty="0"/>
              <a:t>-Categories of Auditory Performance-CAP</a:t>
            </a:r>
            <a:r>
              <a:rPr lang="tr-TR" sz="1800" dirty="0"/>
              <a:t>. </a:t>
            </a:r>
          </a:p>
          <a:p>
            <a:pPr lvl="2" algn="l"/>
            <a:r>
              <a:rPr lang="tr-TR" sz="2000" dirty="0">
                <a:solidFill>
                  <a:srgbClr val="FF0000"/>
                </a:solidFill>
              </a:rPr>
              <a:t>Çocuklar on kategoriye ayrılır.</a:t>
            </a:r>
          </a:p>
          <a:p>
            <a:pPr lvl="3" algn="l"/>
            <a:r>
              <a:rPr lang="tr-TR" sz="1800" dirty="0">
                <a:solidFill>
                  <a:srgbClr val="FF0000"/>
                </a:solidFill>
              </a:rPr>
              <a:t>Kategori 0; Çevresel seslere farkındalık yok.</a:t>
            </a:r>
          </a:p>
          <a:p>
            <a:pPr lvl="3" algn="l"/>
            <a:r>
              <a:rPr lang="tr-TR" sz="1800" dirty="0">
                <a:solidFill>
                  <a:srgbClr val="FF0000"/>
                </a:solidFill>
              </a:rPr>
              <a:t>Kategori 1; Çevresel seslere farkındalık var.</a:t>
            </a:r>
          </a:p>
          <a:p>
            <a:pPr lvl="3" algn="l"/>
            <a:r>
              <a:rPr lang="tr-TR" sz="1800" dirty="0">
                <a:solidFill>
                  <a:srgbClr val="FF0000"/>
                </a:solidFill>
              </a:rPr>
              <a:t>Kategori 2; Konuşma seslerine tepki</a:t>
            </a:r>
          </a:p>
          <a:p>
            <a:pPr lvl="3" algn="l"/>
            <a:r>
              <a:rPr lang="tr-TR" sz="1800" dirty="0">
                <a:solidFill>
                  <a:srgbClr val="FF0000"/>
                </a:solidFill>
              </a:rPr>
              <a:t>Kategori 3; Çevresel sesleri tanıma</a:t>
            </a:r>
          </a:p>
          <a:p>
            <a:pPr lvl="3" algn="l"/>
            <a:r>
              <a:rPr lang="tr-TR" sz="1800" dirty="0">
                <a:solidFill>
                  <a:srgbClr val="FF0000"/>
                </a:solidFill>
              </a:rPr>
              <a:t>Kategori 4; Dudak okuma ile bazı sesleri ayırt edebilme</a:t>
            </a:r>
          </a:p>
          <a:p>
            <a:pPr lvl="3" algn="l"/>
            <a:r>
              <a:rPr lang="tr-TR" sz="1800" dirty="0">
                <a:solidFill>
                  <a:srgbClr val="FF0000"/>
                </a:solidFill>
              </a:rPr>
              <a:t>Kategori 5; Dudak okumadan yaygın ifadeleri ayırt edebilme</a:t>
            </a:r>
          </a:p>
          <a:p>
            <a:pPr lvl="3" algn="l"/>
            <a:r>
              <a:rPr lang="tr-TR" sz="1800" dirty="0">
                <a:solidFill>
                  <a:srgbClr val="FF0000"/>
                </a:solidFill>
              </a:rPr>
              <a:t>Kategori 6; Dudak okumdan karşılık konuşmaları anlama</a:t>
            </a:r>
          </a:p>
          <a:p>
            <a:pPr lvl="3" algn="l"/>
            <a:r>
              <a:rPr lang="tr-TR" sz="1800" dirty="0">
                <a:solidFill>
                  <a:srgbClr val="FF0000"/>
                </a:solidFill>
              </a:rPr>
              <a:t>Kategori 7; Tanıdıklar ile telefonda konuşma</a:t>
            </a:r>
          </a:p>
          <a:p>
            <a:pPr lvl="3" algn="l"/>
            <a:r>
              <a:rPr lang="tr-TR" sz="1800" dirty="0">
                <a:solidFill>
                  <a:srgbClr val="FF0000"/>
                </a:solidFill>
              </a:rPr>
              <a:t>Kategori 8; Gürültülü ortamda konuşulanları anlama</a:t>
            </a:r>
          </a:p>
          <a:p>
            <a:pPr lvl="3" algn="l"/>
            <a:r>
              <a:rPr lang="tr-TR" sz="1800" dirty="0">
                <a:solidFill>
                  <a:srgbClr val="FF0000"/>
                </a:solidFill>
              </a:rPr>
              <a:t>Kategori 9; Tanınmayan kişiler ile telefonda konuşabilme</a:t>
            </a:r>
          </a:p>
          <a:p>
            <a:pPr lvl="2" algn="l"/>
            <a:endParaRPr lang="tr-TR" altLang="tr-TR" sz="22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142515056"/>
      </p:ext>
    </p:extLst>
  </p:cSld>
  <p:clrMapOvr>
    <a:masterClrMapping/>
  </p:clrMapOvr>
  <p:transition>
    <p:check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en-US" altLang="tr-TR" sz="2400" dirty="0"/>
              <a:t>İletişim </a:t>
            </a:r>
            <a:r>
              <a:rPr lang="en-US" altLang="tr-TR" sz="2400" dirty="0" err="1"/>
              <a:t>Dil</a:t>
            </a:r>
            <a:r>
              <a:rPr lang="en-US" altLang="tr-TR" sz="2400" dirty="0"/>
              <a:t> </a:t>
            </a:r>
            <a:r>
              <a:rPr lang="en-US" altLang="tr-TR" sz="2400" dirty="0" err="1"/>
              <a:t>Gelişimi</a:t>
            </a:r>
            <a:r>
              <a:rPr lang="en-US" altLang="tr-TR" sz="2400" dirty="0"/>
              <a:t> veya Konuşma ve </a:t>
            </a:r>
            <a:r>
              <a:rPr lang="en-US" altLang="tr-TR" sz="2400" dirty="0" err="1"/>
              <a:t>Dil</a:t>
            </a:r>
            <a:r>
              <a:rPr lang="en-US" altLang="tr-TR" sz="2400" dirty="0"/>
              <a:t> </a:t>
            </a:r>
            <a:r>
              <a:rPr lang="en-US" altLang="tr-TR" sz="2400" dirty="0" err="1"/>
              <a:t>Becerilerinin</a:t>
            </a:r>
            <a:r>
              <a:rPr lang="en-US" altLang="tr-TR" sz="2400" dirty="0"/>
              <a:t> </a:t>
            </a:r>
            <a:r>
              <a:rPr lang="en-US" altLang="tr-TR" sz="2400" dirty="0" err="1"/>
              <a:t>Değerlendirilmesi</a:t>
            </a:r>
            <a:endParaRPr lang="tr-TR" altLang="tr-TR" sz="2400" dirty="0"/>
          </a:p>
          <a:p>
            <a:pPr lvl="2" algn="l"/>
            <a:r>
              <a:rPr lang="tr-TR" altLang="tr-TR" sz="1800" dirty="0"/>
              <a:t>Gelişimsel Dil Ön Göstergesi-</a:t>
            </a:r>
            <a:r>
              <a:rPr lang="tr-TR" altLang="tr-TR" sz="1800" dirty="0" err="1"/>
              <a:t>Developmental</a:t>
            </a:r>
            <a:r>
              <a:rPr lang="tr-TR" altLang="tr-TR" sz="1800" dirty="0"/>
              <a:t> Language </a:t>
            </a:r>
            <a:r>
              <a:rPr lang="tr-TR" altLang="tr-TR" sz="1800" dirty="0" err="1"/>
              <a:t>Precursors</a:t>
            </a:r>
            <a:r>
              <a:rPr lang="tr-TR" altLang="tr-TR" sz="1800" dirty="0"/>
              <a:t>- PLS(Preschool Language </a:t>
            </a:r>
            <a:r>
              <a:rPr lang="tr-TR" altLang="tr-TR" sz="1800" dirty="0" err="1"/>
              <a:t>Scale</a:t>
            </a:r>
            <a:r>
              <a:rPr lang="tr-TR" altLang="tr-TR" sz="1800" dirty="0"/>
              <a:t>); 3-36x ay</a:t>
            </a:r>
          </a:p>
          <a:p>
            <a:pPr lvl="2" algn="l"/>
            <a:r>
              <a:rPr lang="tr-TR" altLang="tr-TR" sz="1800" dirty="0"/>
              <a:t>Konuşma Öncesi İletişi Becerisi- </a:t>
            </a:r>
            <a:r>
              <a:rPr lang="tr-TR" altLang="tr-TR" sz="1800" dirty="0" err="1"/>
              <a:t>Preverbal</a:t>
            </a:r>
            <a:r>
              <a:rPr lang="tr-TR" altLang="tr-TR" sz="1800" dirty="0"/>
              <a:t> </a:t>
            </a:r>
            <a:r>
              <a:rPr lang="tr-TR" altLang="tr-TR" sz="1800" dirty="0" err="1"/>
              <a:t>Comminucation</a:t>
            </a:r>
            <a:r>
              <a:rPr lang="tr-TR" altLang="tr-TR" sz="1800" dirty="0"/>
              <a:t>  </a:t>
            </a:r>
            <a:r>
              <a:rPr lang="tr-TR" altLang="tr-TR" sz="1800" dirty="0" err="1"/>
              <a:t>Skills</a:t>
            </a:r>
            <a:r>
              <a:rPr lang="tr-TR" altLang="tr-TR" sz="1800" dirty="0"/>
              <a:t>- TAIT; 8-36 ay</a:t>
            </a:r>
          </a:p>
          <a:p>
            <a:pPr lvl="2" algn="l"/>
            <a:r>
              <a:rPr lang="tr-TR" altLang="tr-TR" sz="1800" dirty="0"/>
              <a:t>Pragmatik Beceriler- </a:t>
            </a:r>
            <a:r>
              <a:rPr lang="tr-TR" altLang="tr-TR" sz="1800" dirty="0" err="1"/>
              <a:t>Pragmatic</a:t>
            </a:r>
            <a:r>
              <a:rPr lang="tr-TR" altLang="tr-TR" sz="1800" dirty="0"/>
              <a:t> </a:t>
            </a:r>
            <a:r>
              <a:rPr lang="tr-TR" altLang="tr-TR" sz="1800" dirty="0" err="1"/>
              <a:t>Skills</a:t>
            </a:r>
            <a:r>
              <a:rPr lang="tr-TR" altLang="tr-TR" sz="1800" dirty="0"/>
              <a:t>- PPECS; 3-36 ay</a:t>
            </a:r>
          </a:p>
          <a:p>
            <a:pPr lvl="2" algn="l"/>
            <a:r>
              <a:rPr lang="tr-TR" altLang="tr-TR" sz="1800" dirty="0"/>
              <a:t>Anlatıları Değerlendirme Prosedürü- </a:t>
            </a:r>
            <a:r>
              <a:rPr lang="tr-TR" altLang="tr-TR" sz="1800" dirty="0" err="1"/>
              <a:t>Narratives</a:t>
            </a:r>
            <a:r>
              <a:rPr lang="tr-TR" altLang="tr-TR" sz="1800" dirty="0"/>
              <a:t> </a:t>
            </a:r>
            <a:r>
              <a:rPr lang="tr-TR" altLang="tr-TR" sz="1800" dirty="0" err="1"/>
              <a:t>Assesment</a:t>
            </a:r>
            <a:r>
              <a:rPr lang="tr-TR" altLang="tr-TR" sz="1800" dirty="0"/>
              <a:t> </a:t>
            </a:r>
            <a:r>
              <a:rPr lang="tr-TR" altLang="tr-TR" sz="1800" dirty="0" err="1"/>
              <a:t>Procedure</a:t>
            </a:r>
            <a:r>
              <a:rPr lang="tr-TR" altLang="tr-TR" sz="1800" dirty="0"/>
              <a:t>- SNAP; 12-36 ay</a:t>
            </a:r>
          </a:p>
          <a:p>
            <a:pPr lvl="2" algn="l"/>
            <a:r>
              <a:rPr lang="tr-TR" altLang="tr-TR" sz="1800" dirty="0"/>
              <a:t>Gerçek Dil Becerileri Profili-Profile of </a:t>
            </a:r>
            <a:r>
              <a:rPr lang="tr-TR" altLang="tr-TR" sz="1800" dirty="0" err="1"/>
              <a:t>Actual</a:t>
            </a:r>
            <a:r>
              <a:rPr lang="tr-TR" altLang="tr-TR" sz="1800" dirty="0"/>
              <a:t> </a:t>
            </a:r>
            <a:r>
              <a:rPr lang="tr-TR" altLang="tr-TR" sz="1800" dirty="0" err="1"/>
              <a:t>Linguistic</a:t>
            </a:r>
            <a:r>
              <a:rPr lang="tr-TR" altLang="tr-TR" sz="1800" dirty="0"/>
              <a:t> </a:t>
            </a:r>
            <a:r>
              <a:rPr lang="tr-TR" altLang="tr-TR" sz="1800" dirty="0" err="1"/>
              <a:t>Skills</a:t>
            </a:r>
            <a:r>
              <a:rPr lang="tr-TR" altLang="tr-TR" sz="1800" dirty="0"/>
              <a:t>- PALS; 3-36xay</a:t>
            </a:r>
          </a:p>
          <a:p>
            <a:pPr lvl="2" algn="l"/>
            <a:endParaRPr lang="tr-TR" altLang="tr-TR" sz="22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964810302"/>
      </p:ext>
    </p:extLst>
  </p:cSld>
  <p:clrMapOvr>
    <a:masterClrMapping/>
  </p:clrMapOvr>
  <p:transition>
    <p:checke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0" y="838200"/>
            <a:ext cx="7924800" cy="1752600"/>
          </a:xfrm>
        </p:spPr>
        <p:txBody>
          <a:bodyPr/>
          <a:lstStyle/>
          <a:p>
            <a:r>
              <a:rPr lang="tr-TR" altLang="tr-T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PEDİATRİK ODYOLOJİ</a:t>
            </a:r>
          </a:p>
        </p:txBody>
      </p:sp>
      <p:sp>
        <p:nvSpPr>
          <p:cNvPr id="4101" name="Rectangle 5"/>
          <p:cNvSpPr>
            <a:spLocks noGrp="1" noChangeArrowheads="1"/>
          </p:cNvSpPr>
          <p:nvPr>
            <p:ph type="subTitle" idx="1"/>
          </p:nvPr>
        </p:nvSpPr>
        <p:spPr>
          <a:xfrm>
            <a:off x="539552" y="2420888"/>
            <a:ext cx="7629128" cy="3744416"/>
          </a:xfrm>
        </p:spPr>
        <p:txBody>
          <a:bodyPr/>
          <a:lstStyle/>
          <a:p>
            <a:pPr algn="l"/>
            <a:r>
              <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Yrd. Doçent Doktor Kemal </a:t>
            </a:r>
            <a:r>
              <a:rPr lang="tr-TR" altLang="tr-TR" sz="3600" b="1" dirty="0" err="1">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Tuskan</a:t>
            </a:r>
            <a:endPar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endParaRPr>
          </a:p>
          <a:p>
            <a:pPr algn="l"/>
            <a:r>
              <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kemaltuskan@yahoo.com</a:t>
            </a:r>
          </a:p>
          <a:p>
            <a:pPr algn="l"/>
            <a:r>
              <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Telefon +90 533 6854293</a:t>
            </a:r>
          </a:p>
          <a:p>
            <a:pPr algn="l"/>
            <a:r>
              <a:rPr lang="tr-TR" altLang="tr-TR" sz="24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https://kemaltuskan.wixsite.com/yrddocdrkemaltuskan</a:t>
            </a:r>
          </a:p>
        </p:txBody>
      </p:sp>
    </p:spTree>
    <p:extLst>
      <p:ext uri="{BB962C8B-B14F-4D97-AF65-F5344CB8AC3E}">
        <p14:creationId xmlns:p14="http://schemas.microsoft.com/office/powerpoint/2010/main" val="450470973"/>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en-US" altLang="tr-TR" sz="2400" dirty="0"/>
              <a:t>İletişim </a:t>
            </a:r>
            <a:r>
              <a:rPr lang="en-US" altLang="tr-TR" sz="2400" dirty="0" err="1"/>
              <a:t>Dil</a:t>
            </a:r>
            <a:r>
              <a:rPr lang="en-US" altLang="tr-TR" sz="2400" dirty="0"/>
              <a:t> </a:t>
            </a:r>
            <a:r>
              <a:rPr lang="en-US" altLang="tr-TR" sz="2400" dirty="0" err="1"/>
              <a:t>Gelişimi</a:t>
            </a:r>
            <a:r>
              <a:rPr lang="en-US" altLang="tr-TR" sz="2400" dirty="0"/>
              <a:t> veya Konuşma ve </a:t>
            </a:r>
            <a:r>
              <a:rPr lang="en-US" altLang="tr-TR" sz="2400" dirty="0" err="1"/>
              <a:t>Dil</a:t>
            </a:r>
            <a:r>
              <a:rPr lang="en-US" altLang="tr-TR" sz="2400" dirty="0"/>
              <a:t> </a:t>
            </a:r>
            <a:r>
              <a:rPr lang="en-US" altLang="tr-TR" sz="2400" dirty="0" err="1"/>
              <a:t>Becerilerinin</a:t>
            </a:r>
            <a:r>
              <a:rPr lang="en-US" altLang="tr-TR" sz="2400" dirty="0"/>
              <a:t> </a:t>
            </a:r>
            <a:r>
              <a:rPr lang="en-US" altLang="tr-TR" sz="2400" dirty="0" err="1"/>
              <a:t>Değerlendirilmesi</a:t>
            </a:r>
            <a:endParaRPr lang="tr-TR" altLang="tr-TR" sz="2400" dirty="0"/>
          </a:p>
          <a:p>
            <a:pPr lvl="2" algn="l"/>
            <a:r>
              <a:rPr lang="tr-TR" altLang="tr-TR" sz="2400" dirty="0"/>
              <a:t>Bu grup testlerin dil gelişimini saptayabilen Türkçe formları geliştirilmiştir</a:t>
            </a:r>
          </a:p>
          <a:p>
            <a:pPr lvl="3" algn="l"/>
            <a:r>
              <a:rPr lang="tr-TR" altLang="tr-TR" sz="2000" dirty="0"/>
              <a:t>Türkçe Okul Öncesi Dil Ölçeği-5 </a:t>
            </a:r>
          </a:p>
          <a:p>
            <a:pPr lvl="3" algn="l"/>
            <a:r>
              <a:rPr lang="tr-TR" altLang="tr-TR" sz="2000" dirty="0"/>
              <a:t>Artikülasyon Becerilerinin ve Konuşma Anlaşılırlığının Değerlendirilmesi</a:t>
            </a:r>
          </a:p>
          <a:p>
            <a:pPr lvl="4" algn="l"/>
            <a:r>
              <a:rPr lang="tr-TR" altLang="tr-TR" sz="2000" dirty="0"/>
              <a:t>Türkçe </a:t>
            </a:r>
            <a:r>
              <a:rPr lang="tr-TR" altLang="tr-TR" sz="2000" dirty="0" err="1"/>
              <a:t>Sesletim</a:t>
            </a:r>
            <a:r>
              <a:rPr lang="tr-TR" altLang="tr-TR" sz="2000" dirty="0"/>
              <a:t> ve Sesbilgisi Testi –SST</a:t>
            </a:r>
          </a:p>
          <a:p>
            <a:pPr lvl="4" algn="l"/>
            <a:r>
              <a:rPr lang="fi-FI" altLang="tr-TR" sz="2000" dirty="0"/>
              <a:t>Ankara Artikülasyon Testi- AAT</a:t>
            </a:r>
            <a:endParaRPr lang="tr-TR" altLang="tr-TR" sz="2000" dirty="0"/>
          </a:p>
          <a:p>
            <a:pPr lvl="3" algn="l"/>
            <a:endParaRPr lang="tr-TR" altLang="tr-TR" sz="1700" dirty="0"/>
          </a:p>
          <a:p>
            <a:pPr lvl="3" algn="l"/>
            <a:endParaRPr lang="tr-TR" altLang="tr-TR" sz="21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3521482"/>
      </p:ext>
    </p:extLst>
  </p:cSld>
  <p:clrMapOvr>
    <a:masterClrMapping/>
  </p:clrMapOvr>
  <p:transition>
    <p:check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algn="l"/>
            <a:r>
              <a:rPr lang="en-US" altLang="tr-TR" sz="2500" dirty="0"/>
              <a:t>İletişim </a:t>
            </a:r>
            <a:r>
              <a:rPr lang="en-US" altLang="tr-TR" sz="2500" dirty="0" err="1"/>
              <a:t>Dil</a:t>
            </a:r>
            <a:r>
              <a:rPr lang="en-US" altLang="tr-TR" sz="2500" dirty="0"/>
              <a:t> </a:t>
            </a:r>
            <a:r>
              <a:rPr lang="en-US" altLang="tr-TR" sz="2500" dirty="0" err="1"/>
              <a:t>Gelişimi</a:t>
            </a:r>
            <a:r>
              <a:rPr lang="en-US" altLang="tr-TR" sz="2500" dirty="0"/>
              <a:t> veya Konuşma ve </a:t>
            </a:r>
            <a:r>
              <a:rPr lang="en-US" altLang="tr-TR" sz="2500" dirty="0" err="1"/>
              <a:t>Dil</a:t>
            </a:r>
            <a:r>
              <a:rPr lang="en-US" altLang="tr-TR" sz="2500" dirty="0"/>
              <a:t> </a:t>
            </a:r>
            <a:r>
              <a:rPr lang="en-US" altLang="tr-TR" sz="2500" dirty="0" err="1"/>
              <a:t>Becerilerinin</a:t>
            </a:r>
            <a:r>
              <a:rPr lang="en-US" altLang="tr-TR" sz="2500" dirty="0"/>
              <a:t> </a:t>
            </a:r>
            <a:r>
              <a:rPr lang="en-US" altLang="tr-TR" sz="2500" dirty="0" err="1"/>
              <a:t>Değerlendirilmesi</a:t>
            </a:r>
            <a:endParaRPr lang="tr-TR" altLang="tr-TR" sz="2500" dirty="0"/>
          </a:p>
          <a:p>
            <a:pPr lvl="1" algn="l"/>
            <a:r>
              <a:rPr lang="tr-TR" altLang="tr-TR" sz="1900" dirty="0"/>
              <a:t>Türkçe Okul Öncesi Dil Ölçeği-5 </a:t>
            </a:r>
          </a:p>
          <a:p>
            <a:pPr lvl="3" algn="l"/>
            <a:r>
              <a:rPr lang="tr-TR" altLang="tr-TR" sz="2100" dirty="0"/>
              <a:t>Türkçe’nin kendine özgü dil ve gramer yapısı göz önüne alınarak düzenlenmiş olan bu test </a:t>
            </a:r>
            <a:r>
              <a:rPr lang="tr-TR" altLang="tr-TR" sz="2100" dirty="0" err="1"/>
              <a:t>PLS’nin</a:t>
            </a:r>
            <a:r>
              <a:rPr lang="tr-TR" altLang="tr-TR" sz="2100" dirty="0"/>
              <a:t> Türkçe versiyonudur. </a:t>
            </a:r>
          </a:p>
          <a:p>
            <a:pPr lvl="3" algn="l"/>
            <a:r>
              <a:rPr lang="tr-TR" altLang="tr-TR" sz="2100" dirty="0"/>
              <a:t>Bu test 3 ay ile 7 yaş 11 aylık çocuklara uygulanabilecek şekilde dizayn edilmiştir.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649491535"/>
      </p:ext>
    </p:extLst>
  </p:cSld>
  <p:clrMapOvr>
    <a:masterClrMapping/>
  </p:clrMapOvr>
  <p:transition>
    <p:check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algn="l"/>
            <a:r>
              <a:rPr lang="en-US" altLang="tr-TR" sz="2000" dirty="0"/>
              <a:t>İletişim </a:t>
            </a:r>
            <a:r>
              <a:rPr lang="en-US" altLang="tr-TR" sz="2000" dirty="0" err="1"/>
              <a:t>Dil</a:t>
            </a:r>
            <a:r>
              <a:rPr lang="en-US" altLang="tr-TR" sz="2000" dirty="0"/>
              <a:t> </a:t>
            </a:r>
            <a:r>
              <a:rPr lang="en-US" altLang="tr-TR" sz="2000" dirty="0" err="1"/>
              <a:t>Gelişimi</a:t>
            </a:r>
            <a:r>
              <a:rPr lang="en-US" altLang="tr-TR" sz="2000" dirty="0"/>
              <a:t> veya Konuşma ve </a:t>
            </a:r>
            <a:r>
              <a:rPr lang="en-US" altLang="tr-TR" sz="2000" dirty="0" err="1"/>
              <a:t>Dil</a:t>
            </a:r>
            <a:r>
              <a:rPr lang="en-US" altLang="tr-TR" sz="2000" dirty="0"/>
              <a:t> </a:t>
            </a:r>
            <a:r>
              <a:rPr lang="en-US" altLang="tr-TR" sz="2000" dirty="0" err="1"/>
              <a:t>Becerilerinin</a:t>
            </a:r>
            <a:r>
              <a:rPr lang="en-US" altLang="tr-TR" sz="2000" dirty="0"/>
              <a:t> </a:t>
            </a:r>
            <a:r>
              <a:rPr lang="en-US" altLang="tr-TR" sz="2000" dirty="0" err="1"/>
              <a:t>Değerlendirilmesi</a:t>
            </a:r>
            <a:endParaRPr lang="tr-TR" altLang="tr-TR" sz="2000" dirty="0"/>
          </a:p>
          <a:p>
            <a:pPr lvl="1" algn="l"/>
            <a:r>
              <a:rPr lang="tr-TR" altLang="tr-TR" sz="2000" dirty="0"/>
              <a:t>Türkçe Okul Öncesi Dil Ölçeği-5 (Kullanım amaçları)</a:t>
            </a:r>
          </a:p>
          <a:p>
            <a:pPr lvl="3" algn="l"/>
            <a:r>
              <a:rPr lang="tr-TR" altLang="tr-TR" sz="2000" dirty="0"/>
              <a:t>Çocuğun dil gelişimindeki geriliğin saptanmasını yani dil gelişimi ile kronolojik yaş arasında bir fark olup olmadığını</a:t>
            </a:r>
          </a:p>
          <a:p>
            <a:pPr lvl="3" algn="l"/>
            <a:r>
              <a:rPr lang="tr-TR" altLang="tr-TR" sz="2000" dirty="0"/>
              <a:t>Çocuğun rehabilitasyona uygun olup olmadığına</a:t>
            </a:r>
          </a:p>
          <a:p>
            <a:pPr lvl="3" algn="l"/>
            <a:r>
              <a:rPr lang="tr-TR" altLang="tr-TR" sz="2000" dirty="0"/>
              <a:t>Sosyal ve eğitim alanlarında alıcı ve ifade edici dil becerilerinin tanımlanmasında</a:t>
            </a:r>
          </a:p>
          <a:p>
            <a:pPr lvl="3" algn="l"/>
            <a:r>
              <a:rPr lang="tr-TR" altLang="tr-TR" sz="2000" dirty="0"/>
              <a:t>Çocuğun dil gelişimindeki zayıf ve güçlü yönlerinin belirlenmesinde</a:t>
            </a:r>
          </a:p>
          <a:p>
            <a:pPr lvl="3" algn="l"/>
            <a:r>
              <a:rPr lang="tr-TR" altLang="tr-TR" sz="2000" dirty="0"/>
              <a:t>Aldığı rehabilitasyonun verdiği faydanın tespit edilmesinde kullanılmaktadır.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727344196"/>
      </p:ext>
    </p:extLst>
  </p:cSld>
  <p:clrMapOvr>
    <a:masterClrMapping/>
  </p:clrMapOvr>
  <p:transition>
    <p:check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algn="l"/>
            <a:r>
              <a:rPr lang="en-US" altLang="tr-TR" sz="2000" dirty="0"/>
              <a:t>İletişim </a:t>
            </a:r>
            <a:r>
              <a:rPr lang="en-US" altLang="tr-TR" sz="2000" dirty="0" err="1"/>
              <a:t>Dil</a:t>
            </a:r>
            <a:r>
              <a:rPr lang="en-US" altLang="tr-TR" sz="2000" dirty="0"/>
              <a:t> </a:t>
            </a:r>
            <a:r>
              <a:rPr lang="en-US" altLang="tr-TR" sz="2000" dirty="0" err="1"/>
              <a:t>Gelişimi</a:t>
            </a:r>
            <a:r>
              <a:rPr lang="en-US" altLang="tr-TR" sz="2000" dirty="0"/>
              <a:t> veya Konuşma ve </a:t>
            </a:r>
            <a:r>
              <a:rPr lang="en-US" altLang="tr-TR" sz="2000" dirty="0" err="1"/>
              <a:t>Dil</a:t>
            </a:r>
            <a:r>
              <a:rPr lang="en-US" altLang="tr-TR" sz="2000" dirty="0"/>
              <a:t> </a:t>
            </a:r>
            <a:r>
              <a:rPr lang="en-US" altLang="tr-TR" sz="2000" dirty="0" err="1"/>
              <a:t>Becerilerinin</a:t>
            </a:r>
            <a:r>
              <a:rPr lang="en-US" altLang="tr-TR" sz="2000" dirty="0"/>
              <a:t> </a:t>
            </a:r>
            <a:r>
              <a:rPr lang="en-US" altLang="tr-TR" sz="2000" dirty="0" err="1"/>
              <a:t>Değerlendirilmesi</a:t>
            </a:r>
            <a:endParaRPr lang="tr-TR" altLang="tr-TR" sz="2000" dirty="0"/>
          </a:p>
          <a:p>
            <a:pPr lvl="1" algn="l"/>
            <a:r>
              <a:rPr lang="tr-TR" altLang="tr-TR" sz="2000" dirty="0"/>
              <a:t>Türkçe Okul Öncesi Dil Ölçeği-5 (Kullanım amaçları)</a:t>
            </a:r>
          </a:p>
          <a:p>
            <a:pPr lvl="3" algn="l"/>
            <a:r>
              <a:rPr lang="tr-TR" altLang="tr-TR" sz="2000" dirty="0"/>
              <a:t>Bu test 2 standart ve üç ek ölçekten meydana gelmiştir.</a:t>
            </a:r>
          </a:p>
          <a:p>
            <a:pPr lvl="3" algn="l"/>
            <a:r>
              <a:rPr lang="tr-TR" altLang="tr-TR" sz="2000" dirty="0"/>
              <a:t>İşitsel Algı Ölçeği</a:t>
            </a:r>
          </a:p>
          <a:p>
            <a:pPr lvl="3" algn="l"/>
            <a:r>
              <a:rPr lang="tr-TR" altLang="tr-TR" sz="2000" dirty="0"/>
              <a:t>İfade edici dil ölçeği</a:t>
            </a:r>
          </a:p>
          <a:p>
            <a:pPr lvl="3" algn="l"/>
            <a:r>
              <a:rPr lang="tr-TR" altLang="tr-TR" sz="2000" dirty="0"/>
              <a:t>Dil örneklem listesi</a:t>
            </a:r>
          </a:p>
          <a:p>
            <a:pPr lvl="3" algn="l"/>
            <a:r>
              <a:rPr lang="tr-TR" altLang="tr-TR" sz="2000" dirty="0"/>
              <a:t>Ev iletişim anketi</a:t>
            </a:r>
          </a:p>
          <a:p>
            <a:pPr lvl="3" algn="l"/>
            <a:r>
              <a:rPr lang="tr-TR" altLang="tr-TR" sz="2000" dirty="0"/>
              <a:t>Artikülasyon tarama ölçeği</a:t>
            </a:r>
          </a:p>
          <a:p>
            <a:pPr lvl="4" algn="l"/>
            <a:r>
              <a:rPr lang="tr-TR" altLang="tr-TR" sz="1900" dirty="0"/>
              <a:t>Türkçe Erken Dil Gelişimi Testi- TEDİL</a:t>
            </a:r>
          </a:p>
          <a:p>
            <a:pPr lvl="4" algn="l"/>
            <a:r>
              <a:rPr lang="tr-TR" altLang="tr-TR" sz="1900" dirty="0"/>
              <a:t>Türkçe Alıcı ve İfade Edici Kelime Testi-TİFADİL</a:t>
            </a:r>
          </a:p>
          <a:p>
            <a:pPr lvl="4" algn="l"/>
            <a:r>
              <a:rPr lang="tr-TR" altLang="tr-TR" sz="1900" dirty="0"/>
              <a:t>Ortalama Sözce Uzunluğu- OSU</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26916125"/>
      </p:ext>
    </p:extLst>
  </p:cSld>
  <p:clrMapOvr>
    <a:masterClrMapping/>
  </p:clrMapOvr>
  <p:transition>
    <p:check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marL="0" indent="0">
              <a:buNone/>
            </a:pPr>
            <a:endParaRPr lang="tr-TR" altLang="tr-TR" sz="2000" dirty="0"/>
          </a:p>
          <a:p>
            <a:pPr algn="l"/>
            <a:r>
              <a:rPr lang="en-US" altLang="tr-TR" sz="2400" dirty="0"/>
              <a:t>Konuşma </a:t>
            </a:r>
            <a:r>
              <a:rPr lang="en-US" altLang="tr-TR" sz="2400" dirty="0" err="1"/>
              <a:t>Üretimi</a:t>
            </a:r>
            <a:r>
              <a:rPr lang="en-US" altLang="tr-TR" sz="2400" dirty="0"/>
              <a:t> </a:t>
            </a:r>
            <a:r>
              <a:rPr lang="en-US" altLang="tr-TR" sz="2400" dirty="0" err="1"/>
              <a:t>Gelişimi</a:t>
            </a:r>
            <a:r>
              <a:rPr lang="en-US" altLang="tr-TR" sz="2400" dirty="0"/>
              <a:t>-Konuşma </a:t>
            </a:r>
            <a:r>
              <a:rPr lang="en-US" altLang="tr-TR" sz="2400" dirty="0" err="1"/>
              <a:t>Anlaşılırlığının</a:t>
            </a:r>
            <a:r>
              <a:rPr lang="en-US" altLang="tr-TR" sz="2400" dirty="0"/>
              <a:t> </a:t>
            </a:r>
            <a:r>
              <a:rPr lang="en-US" altLang="tr-TR" sz="2400" dirty="0" err="1"/>
              <a:t>Değerlendirilmesi</a:t>
            </a:r>
            <a:endParaRPr lang="tr-TR" altLang="tr-TR" sz="2400" dirty="0"/>
          </a:p>
          <a:p>
            <a:pPr lvl="1" algn="l"/>
            <a:r>
              <a:rPr lang="tr-TR" altLang="tr-TR" sz="2000" dirty="0"/>
              <a:t>Gerçek Konuşma Becerileri- Profile </a:t>
            </a:r>
            <a:r>
              <a:rPr lang="tr-TR" altLang="tr-TR" sz="2000" dirty="0" err="1"/>
              <a:t>Actual</a:t>
            </a:r>
            <a:r>
              <a:rPr lang="tr-TR" altLang="tr-TR" sz="2000" dirty="0"/>
              <a:t> Speech </a:t>
            </a:r>
            <a:r>
              <a:rPr lang="tr-TR" altLang="tr-TR" sz="2000" dirty="0" err="1"/>
              <a:t>Skills</a:t>
            </a:r>
            <a:r>
              <a:rPr lang="tr-TR" altLang="tr-TR" sz="2000" dirty="0"/>
              <a:t>- PASS </a:t>
            </a:r>
          </a:p>
          <a:p>
            <a:pPr lvl="1" algn="l"/>
            <a:r>
              <a:rPr lang="tr-TR" altLang="tr-TR" sz="2000" dirty="0"/>
              <a:t>Konuşma Anlaşılırlığı Skalası- Speech </a:t>
            </a:r>
            <a:r>
              <a:rPr lang="tr-TR" altLang="tr-TR" sz="2000" dirty="0" err="1"/>
              <a:t>Intelligibility</a:t>
            </a:r>
            <a:r>
              <a:rPr lang="tr-TR" altLang="tr-TR" sz="2000" dirty="0"/>
              <a:t> </a:t>
            </a:r>
            <a:r>
              <a:rPr lang="tr-TR" altLang="tr-TR" sz="2000" dirty="0" err="1"/>
              <a:t>Rating</a:t>
            </a:r>
            <a:r>
              <a:rPr lang="tr-TR" altLang="tr-TR" sz="2000" dirty="0"/>
              <a:t>-SIR</a:t>
            </a:r>
          </a:p>
          <a:p>
            <a:pPr lvl="1" algn="l"/>
            <a:endParaRPr lang="tr-TR" altLang="tr-TR" sz="19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528580292"/>
      </p:ext>
    </p:extLst>
  </p:cSld>
  <p:clrMapOvr>
    <a:masterClrMapping/>
  </p:clrMapOvr>
  <p:transition>
    <p:check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algn="l"/>
            <a:r>
              <a:rPr lang="en-US" altLang="tr-TR" sz="2800" dirty="0"/>
              <a:t>Konuşma </a:t>
            </a:r>
            <a:r>
              <a:rPr lang="en-US" altLang="tr-TR" sz="2800" dirty="0" err="1"/>
              <a:t>Üretimi</a:t>
            </a:r>
            <a:r>
              <a:rPr lang="en-US" altLang="tr-TR" sz="2800" dirty="0"/>
              <a:t> </a:t>
            </a:r>
            <a:r>
              <a:rPr lang="en-US" altLang="tr-TR" sz="2800" dirty="0" err="1"/>
              <a:t>Gelişimi</a:t>
            </a:r>
            <a:r>
              <a:rPr lang="en-US" altLang="tr-TR" sz="2800" dirty="0"/>
              <a:t>-Konuşma </a:t>
            </a:r>
            <a:r>
              <a:rPr lang="en-US" altLang="tr-TR" sz="2800" dirty="0" err="1"/>
              <a:t>Anlaşılırlığının</a:t>
            </a:r>
            <a:r>
              <a:rPr lang="en-US" altLang="tr-TR" sz="2800" dirty="0"/>
              <a:t> </a:t>
            </a:r>
            <a:r>
              <a:rPr lang="en-US" altLang="tr-TR" sz="2800" dirty="0" err="1"/>
              <a:t>Değerlendirilmesi</a:t>
            </a:r>
            <a:endParaRPr lang="tr-TR" altLang="tr-TR" sz="2800" dirty="0"/>
          </a:p>
          <a:p>
            <a:pPr lvl="1" algn="l"/>
            <a:r>
              <a:rPr lang="tr-TR" altLang="tr-TR" sz="2400" dirty="0"/>
              <a:t>Gerçek Konuşma Becerileri- Profile </a:t>
            </a:r>
            <a:r>
              <a:rPr lang="tr-TR" altLang="tr-TR" sz="2400" dirty="0" err="1"/>
              <a:t>Actual</a:t>
            </a:r>
            <a:r>
              <a:rPr lang="tr-TR" altLang="tr-TR" sz="2400" dirty="0"/>
              <a:t> Speech </a:t>
            </a:r>
            <a:r>
              <a:rPr lang="tr-TR" altLang="tr-TR" sz="2400" dirty="0" err="1"/>
              <a:t>Skills</a:t>
            </a:r>
            <a:r>
              <a:rPr lang="tr-TR" altLang="tr-TR" sz="2400" dirty="0"/>
              <a:t>- PASS </a:t>
            </a:r>
          </a:p>
          <a:p>
            <a:pPr lvl="2" algn="l"/>
            <a:r>
              <a:rPr lang="tr-TR" sz="2400" dirty="0"/>
              <a:t>8-36 ay arası çocuklarda günlük hayatlarının videoya alındıktan sonra uzmanlar tarafından izlenerek değerlendirilmesine dayalı bir test yöntemidir.</a:t>
            </a:r>
          </a:p>
          <a:p>
            <a:pPr lvl="2" algn="l"/>
            <a:endParaRPr lang="tr-TR" altLang="tr-TR" sz="18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966782447"/>
      </p:ext>
    </p:extLst>
  </p:cSld>
  <p:clrMapOvr>
    <a:masterClrMapping/>
  </p:clrMapOvr>
  <p:transition>
    <p:check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EĞİTSEL DEĞERLENDİRME VE TESTLER</a:t>
            </a:r>
            <a:endParaRPr lang="tr-TR" altLang="tr-TR" sz="2400" b="1" dirty="0">
              <a:solidFill>
                <a:srgbClr val="C00000"/>
              </a:solidFill>
            </a:endParaRPr>
          </a:p>
          <a:p>
            <a:pPr marL="0" indent="0">
              <a:buNone/>
            </a:pPr>
            <a:r>
              <a:rPr lang="pt-BR" altLang="tr-TR" sz="3200" b="1" dirty="0">
                <a:solidFill>
                  <a:srgbClr val="7030A0"/>
                </a:solidFill>
              </a:rPr>
              <a:t>Değerlendirme Testleri</a:t>
            </a:r>
            <a:endParaRPr lang="tr-TR" altLang="tr-TR" sz="2400" dirty="0"/>
          </a:p>
          <a:p>
            <a:pPr lvl="2" algn="l"/>
            <a:r>
              <a:rPr lang="tr-TR" altLang="tr-TR" sz="2800" dirty="0"/>
              <a:t>Genel Gelişimin Değerlendirilmesi</a:t>
            </a:r>
          </a:p>
          <a:p>
            <a:pPr lvl="2" algn="l"/>
            <a:r>
              <a:rPr lang="tr-TR" altLang="tr-TR" sz="2800" dirty="0"/>
              <a:t>Bilişsel Becerilerin Değerlendirilmesi</a:t>
            </a:r>
          </a:p>
          <a:p>
            <a:pPr lvl="2" algn="l"/>
            <a:r>
              <a:rPr lang="tr-TR" altLang="tr-TR" sz="2800" dirty="0"/>
              <a:t>Psikolojik Değerlendirme</a:t>
            </a:r>
          </a:p>
          <a:p>
            <a:pPr lvl="2" algn="l"/>
            <a:r>
              <a:rPr lang="tr-TR" sz="2800" dirty="0"/>
              <a:t>Okul Performansı ve Okuma Yazma Becerilerinin Değerlendirilmesi</a:t>
            </a:r>
          </a:p>
          <a:p>
            <a:pPr lvl="2" algn="l"/>
            <a:r>
              <a:rPr lang="tr-TR" altLang="tr-TR" sz="2800" dirty="0"/>
              <a:t>Ailenin Değerlendirilmesi</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91830244"/>
      </p:ext>
    </p:extLst>
  </p:cSld>
  <p:clrMapOvr>
    <a:masterClrMapping/>
  </p:clrMapOvr>
  <p:transition>
    <p:check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EĞİTSEL DEĞERLENDİRME VE TESTLER</a:t>
            </a:r>
            <a:endParaRPr lang="tr-TR" altLang="tr-TR" sz="2400" b="1" dirty="0">
              <a:solidFill>
                <a:srgbClr val="C00000"/>
              </a:solidFill>
            </a:endParaRPr>
          </a:p>
          <a:p>
            <a:pPr marL="0" indent="0">
              <a:buNone/>
            </a:pPr>
            <a:r>
              <a:rPr lang="pt-BR" altLang="tr-TR" sz="3200" b="1" dirty="0">
                <a:solidFill>
                  <a:srgbClr val="7030A0"/>
                </a:solidFill>
              </a:rPr>
              <a:t>Değerlendirme Testleri</a:t>
            </a:r>
            <a:endParaRPr lang="tr-TR" altLang="tr-TR" sz="2400" dirty="0"/>
          </a:p>
          <a:p>
            <a:pPr lvl="2" algn="l"/>
            <a:r>
              <a:rPr lang="tr-TR" altLang="tr-TR" sz="2800" dirty="0"/>
              <a:t>Yaşa Göre Konuşma ve Dil Gelişimi</a:t>
            </a:r>
          </a:p>
          <a:p>
            <a:pPr lvl="3" algn="l"/>
            <a:r>
              <a:rPr lang="tr-TR" altLang="tr-TR" sz="2700" dirty="0">
                <a:solidFill>
                  <a:srgbClr val="FF0000"/>
                </a:solidFill>
              </a:rPr>
              <a:t>0-6 ay</a:t>
            </a:r>
          </a:p>
          <a:p>
            <a:pPr lvl="4" algn="l"/>
            <a:r>
              <a:rPr lang="tr-TR" altLang="tr-TR" sz="2600" dirty="0"/>
              <a:t>Aynı sesleri tekrarlar</a:t>
            </a:r>
          </a:p>
          <a:p>
            <a:pPr lvl="4" algn="l"/>
            <a:r>
              <a:rPr lang="tr-TR" altLang="tr-TR" sz="2600" dirty="0" err="1"/>
              <a:t>Menuniyetini</a:t>
            </a:r>
            <a:r>
              <a:rPr lang="tr-TR" altLang="tr-TR" sz="2600" dirty="0"/>
              <a:t> belirten sesler çıkarır</a:t>
            </a:r>
          </a:p>
          <a:p>
            <a:pPr lvl="4" algn="l"/>
            <a:r>
              <a:rPr lang="tr-TR" altLang="tr-TR" sz="2600" dirty="0"/>
              <a:t>Farklı ihtiyaçlar için farklı tarzda ağlar</a:t>
            </a:r>
          </a:p>
          <a:p>
            <a:pPr lvl="4" algn="l"/>
            <a:r>
              <a:rPr lang="tr-TR" altLang="tr-TR" sz="2600" dirty="0"/>
              <a:t>Konuşmalara gülümser</a:t>
            </a:r>
          </a:p>
          <a:p>
            <a:pPr lvl="4" algn="l"/>
            <a:r>
              <a:rPr lang="tr-TR" altLang="tr-TR" sz="2600" dirty="0"/>
              <a:t>Başını sese çevirir</a:t>
            </a:r>
          </a:p>
          <a:p>
            <a:pPr lvl="4" algn="l"/>
            <a:r>
              <a:rPr lang="tr-TR" altLang="tr-TR" sz="2600" dirty="0"/>
              <a:t>Konuşmaları dinler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192785305"/>
      </p:ext>
    </p:extLst>
  </p:cSld>
  <p:clrMapOvr>
    <a:masterClrMapping/>
  </p:clrMapOvr>
  <p:transition>
    <p:check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EĞİTSEL DEĞERLENDİRME VE TESTLER</a:t>
            </a:r>
            <a:endParaRPr lang="tr-TR" altLang="tr-TR" sz="24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lvl="2" algn="l"/>
            <a:r>
              <a:rPr lang="tr-TR" altLang="tr-TR" sz="2400" dirty="0"/>
              <a:t>Yaşa Göre Konuşma ve Dil Gelişimi</a:t>
            </a:r>
          </a:p>
          <a:p>
            <a:pPr lvl="3" algn="l"/>
            <a:r>
              <a:rPr lang="tr-TR" altLang="tr-TR" sz="2000" dirty="0">
                <a:solidFill>
                  <a:srgbClr val="FF0000"/>
                </a:solidFill>
              </a:rPr>
              <a:t>6-12 ay</a:t>
            </a:r>
          </a:p>
          <a:p>
            <a:pPr lvl="4" algn="l"/>
            <a:r>
              <a:rPr lang="tr-TR" altLang="tr-TR" sz="2000" dirty="0" err="1"/>
              <a:t>Hayırımsı</a:t>
            </a:r>
            <a:r>
              <a:rPr lang="tr-TR" altLang="tr-TR" sz="2000" dirty="0"/>
              <a:t> ve </a:t>
            </a:r>
            <a:r>
              <a:rPr lang="tr-TR" altLang="tr-TR" sz="2000" dirty="0" err="1"/>
              <a:t>Evetimsi</a:t>
            </a:r>
            <a:r>
              <a:rPr lang="tr-TR" altLang="tr-TR" sz="2000" dirty="0"/>
              <a:t> ifadelerini anlar</a:t>
            </a:r>
          </a:p>
          <a:p>
            <a:pPr lvl="4" algn="l"/>
            <a:r>
              <a:rPr lang="tr-TR" altLang="tr-TR" sz="2000" dirty="0"/>
              <a:t>Basit isteklere cevap verir</a:t>
            </a:r>
          </a:p>
          <a:p>
            <a:pPr lvl="4" algn="l"/>
            <a:r>
              <a:rPr lang="tr-TR" altLang="tr-TR" sz="2000" dirty="0"/>
              <a:t>Kendi adını bilir ve çağrılınca bakar</a:t>
            </a:r>
          </a:p>
          <a:p>
            <a:pPr lvl="4" algn="l"/>
            <a:r>
              <a:rPr lang="tr-TR" altLang="tr-TR" sz="2000" dirty="0"/>
              <a:t>Bazı sesleri taklit eder</a:t>
            </a:r>
          </a:p>
          <a:p>
            <a:pPr lvl="4" algn="l"/>
            <a:r>
              <a:rPr lang="tr-TR" altLang="tr-TR" sz="2000" dirty="0"/>
              <a:t>Sık kullanılan kelimeleri tanır</a:t>
            </a:r>
          </a:p>
          <a:p>
            <a:pPr lvl="4" algn="l"/>
            <a:r>
              <a:rPr lang="tr-TR" altLang="tr-TR" sz="2000" dirty="0"/>
              <a:t>Bazı hayvan ve büyüklerinin seslerini taklit eder</a:t>
            </a:r>
          </a:p>
          <a:p>
            <a:pPr lvl="4" algn="l"/>
            <a:r>
              <a:rPr lang="tr-TR" altLang="tr-TR" sz="2000" dirty="0"/>
              <a:t>Dikkat çekmek için konuşur</a:t>
            </a:r>
          </a:p>
          <a:p>
            <a:pPr lvl="4" algn="l"/>
            <a:r>
              <a:rPr lang="tr-TR" altLang="tr-TR" sz="2000" dirty="0"/>
              <a:t>1-3 kelimeyi söyler</a:t>
            </a:r>
          </a:p>
          <a:p>
            <a:pPr lvl="4" algn="l"/>
            <a:r>
              <a:rPr lang="tr-TR" altLang="tr-TR" sz="2000" dirty="0"/>
              <a:t>Basit komutları yerine getirir</a:t>
            </a:r>
          </a:p>
          <a:p>
            <a:pPr lvl="4" algn="l"/>
            <a:endParaRPr lang="tr-TR" altLang="tr-TR" sz="26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83881805"/>
      </p:ext>
    </p:extLst>
  </p:cSld>
  <p:clrMapOvr>
    <a:masterClrMapping/>
  </p:clrMapOvr>
  <p:transition>
    <p:check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EĞİTSEL DEĞERLENDİRME VE TESTLER</a:t>
            </a:r>
            <a:endParaRPr lang="tr-TR" altLang="tr-TR" sz="24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lvl="2" algn="l"/>
            <a:r>
              <a:rPr lang="tr-TR" altLang="tr-TR" sz="2400" dirty="0"/>
              <a:t>Yaşa Göre Konuşma ve Dil Gelişimi</a:t>
            </a:r>
          </a:p>
          <a:p>
            <a:pPr lvl="3" algn="l"/>
            <a:r>
              <a:rPr lang="tr-TR" altLang="tr-TR" sz="2400" dirty="0">
                <a:solidFill>
                  <a:srgbClr val="FF0000"/>
                </a:solidFill>
              </a:rPr>
              <a:t>13-18 ay</a:t>
            </a:r>
          </a:p>
          <a:p>
            <a:pPr lvl="4" algn="l"/>
            <a:r>
              <a:rPr lang="tr-TR" altLang="tr-TR" sz="2000" dirty="0"/>
              <a:t>Yetişkinlere benzer ses </a:t>
            </a:r>
            <a:r>
              <a:rPr lang="tr-TR" altLang="tr-TR" sz="2000" dirty="0" err="1"/>
              <a:t>paternleri</a:t>
            </a:r>
            <a:r>
              <a:rPr lang="tr-TR" altLang="tr-TR" sz="2000" dirty="0"/>
              <a:t> kullanır</a:t>
            </a:r>
          </a:p>
          <a:p>
            <a:pPr lvl="4" algn="l"/>
            <a:r>
              <a:rPr lang="tr-TR" altLang="tr-TR" sz="2000" dirty="0"/>
              <a:t>Ekolali ve jargon kullanır</a:t>
            </a:r>
          </a:p>
          <a:p>
            <a:pPr lvl="4" algn="l"/>
            <a:r>
              <a:rPr lang="tr-TR" altLang="tr-TR" sz="2000" dirty="0"/>
              <a:t>İlk ünsüz ve son ünsüzleri kullanmayabilir</a:t>
            </a:r>
          </a:p>
          <a:p>
            <a:pPr lvl="4" algn="l"/>
            <a:r>
              <a:rPr lang="tr-TR" altLang="tr-TR" sz="2000" dirty="0"/>
              <a:t>Konuşmasının anlaşılması güçtür</a:t>
            </a:r>
          </a:p>
          <a:p>
            <a:pPr lvl="4" algn="l"/>
            <a:r>
              <a:rPr lang="tr-TR" altLang="tr-TR" sz="2000" dirty="0"/>
              <a:t>1-3 vücut parçasını tanır</a:t>
            </a:r>
          </a:p>
          <a:p>
            <a:pPr lvl="4" algn="l"/>
            <a:r>
              <a:rPr lang="tr-TR" altLang="tr-TR" sz="2000" dirty="0"/>
              <a:t>3-20 kelimeyi söyleyebilir</a:t>
            </a:r>
          </a:p>
          <a:p>
            <a:pPr lvl="4" algn="l"/>
            <a:r>
              <a:rPr lang="tr-TR" altLang="tr-TR" sz="2000" dirty="0"/>
              <a:t>Hareket ve kelimeleri birleştirir</a:t>
            </a:r>
          </a:p>
          <a:p>
            <a:pPr lvl="4" algn="l"/>
            <a:r>
              <a:rPr lang="tr-TR" altLang="tr-TR" sz="2000" dirty="0"/>
              <a:t>İsteneni yapar ve buna eklemelerde bulunur</a:t>
            </a:r>
          </a:p>
          <a:p>
            <a:pPr lvl="4" algn="l"/>
            <a:endParaRPr lang="tr-TR" altLang="tr-TR" sz="26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280308390"/>
      </p:ext>
    </p:extLst>
  </p:cSld>
  <p:clrMapOvr>
    <a:masterClrMapping/>
  </p:clrMapOvr>
  <p:transition>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marL="0" indent="0">
              <a:buNone/>
            </a:pPr>
            <a:endParaRPr lang="tr-TR" altLang="tr-TR" sz="2800" b="1" dirty="0">
              <a:solidFill>
                <a:srgbClr val="7030A0"/>
              </a:solidFill>
            </a:endParaRPr>
          </a:p>
          <a:p>
            <a:pPr marL="0" indent="0">
              <a:buNone/>
            </a:pPr>
            <a:r>
              <a:rPr lang="tr-TR" altLang="tr-TR" sz="2800" dirty="0">
                <a:solidFill>
                  <a:srgbClr val="00B050"/>
                </a:solidFill>
              </a:rPr>
              <a:t>İşitme kayıplı bir çocuğun rehabilitasyonundan önce </a:t>
            </a:r>
            <a:r>
              <a:rPr lang="tr-TR" altLang="tr-TR" sz="2800" dirty="0">
                <a:solidFill>
                  <a:srgbClr val="FF0000"/>
                </a:solidFill>
              </a:rPr>
              <a:t>işitme kaybının varlığının </a:t>
            </a:r>
            <a:r>
              <a:rPr lang="tr-TR" altLang="tr-TR" sz="2800" dirty="0">
                <a:solidFill>
                  <a:srgbClr val="00B050"/>
                </a:solidFill>
              </a:rPr>
              <a:t>mutlak olarak ispatlanması gerekmektedir. Bundan sonra çocuğa doğru cihaz verilmeli ve rehabilitasyon başlatılmalıdır.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069610024"/>
      </p:ext>
    </p:extLst>
  </p:cSld>
  <p:clrMapOvr>
    <a:masterClrMapping/>
  </p:clrMapOvr>
  <p:transition>
    <p:check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EĞİTSEL DEĞERLENDİRME VE TESTLER</a:t>
            </a:r>
            <a:endParaRPr lang="tr-TR" altLang="tr-TR" sz="24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lvl="2" algn="l"/>
            <a:r>
              <a:rPr lang="tr-TR" altLang="tr-TR" sz="2000" dirty="0"/>
              <a:t>Yaşa Göre Konuşma ve Dil Gelişimi</a:t>
            </a:r>
          </a:p>
          <a:p>
            <a:pPr lvl="3" algn="l"/>
            <a:r>
              <a:rPr lang="tr-TR" altLang="tr-TR" sz="2400" dirty="0">
                <a:solidFill>
                  <a:srgbClr val="FF0000"/>
                </a:solidFill>
              </a:rPr>
              <a:t>19-24 ay</a:t>
            </a:r>
          </a:p>
          <a:p>
            <a:pPr lvl="3" algn="l"/>
            <a:r>
              <a:rPr lang="tr-TR" altLang="tr-TR" sz="2000" dirty="0"/>
              <a:t>Jargon diline oturmuştur.</a:t>
            </a:r>
          </a:p>
          <a:p>
            <a:pPr lvl="3" algn="l"/>
            <a:r>
              <a:rPr lang="tr-TR" altLang="tr-TR" sz="2000" dirty="0"/>
              <a:t>50-100 kelime kullanabilir</a:t>
            </a:r>
          </a:p>
          <a:p>
            <a:pPr lvl="3" algn="l"/>
            <a:r>
              <a:rPr lang="tr-TR" altLang="tr-TR" sz="2000" dirty="0"/>
              <a:t>İsimler ile filleri birleştirir</a:t>
            </a:r>
          </a:p>
          <a:p>
            <a:pPr lvl="3" algn="l"/>
            <a:r>
              <a:rPr lang="tr-TR" altLang="tr-TR" sz="2000" dirty="0"/>
              <a:t>Ses kontrolü gelişmemiştir</a:t>
            </a:r>
          </a:p>
          <a:p>
            <a:pPr lvl="3" algn="l"/>
            <a:r>
              <a:rPr lang="tr-TR" altLang="tr-TR" sz="2000" dirty="0"/>
              <a:t>Soruları soru şeklinde tonlayabilir</a:t>
            </a:r>
          </a:p>
          <a:p>
            <a:pPr lvl="3" algn="l"/>
            <a:r>
              <a:rPr lang="tr-TR" altLang="tr-TR" sz="2000" dirty="0"/>
              <a:t>Yabancılar konuşmasının %25-50 sini anlar</a:t>
            </a:r>
          </a:p>
          <a:p>
            <a:pPr lvl="3" algn="l"/>
            <a:r>
              <a:rPr lang="tr-TR" altLang="tr-TR" sz="2000" dirty="0"/>
              <a:t>‘Bu nedir?’ sorusunu cevaplar</a:t>
            </a:r>
          </a:p>
          <a:p>
            <a:pPr lvl="3" algn="l"/>
            <a:r>
              <a:rPr lang="tr-TR" altLang="tr-TR" sz="2000" dirty="0"/>
              <a:t>Hikaye dinlemekten hoşlanır</a:t>
            </a:r>
          </a:p>
          <a:p>
            <a:pPr lvl="3" algn="l"/>
            <a:r>
              <a:rPr lang="tr-TR" altLang="tr-TR" sz="2000" dirty="0"/>
              <a:t>5 vücut parçasını bilir</a:t>
            </a:r>
          </a:p>
          <a:p>
            <a:pPr lvl="4" algn="l"/>
            <a:endParaRPr lang="tr-TR" altLang="tr-TR" sz="26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27357738"/>
      </p:ext>
    </p:extLst>
  </p:cSld>
  <p:clrMapOvr>
    <a:masterClrMapping/>
  </p:clrMapOvr>
  <p:transition>
    <p:check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EĞİTSEL DEĞERLENDİRME VE TESTLER</a:t>
            </a:r>
            <a:endParaRPr lang="tr-TR" altLang="tr-TR" sz="24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lvl="2" algn="l"/>
            <a:r>
              <a:rPr lang="tr-TR" altLang="tr-TR" sz="2000" dirty="0"/>
              <a:t>Yaşa Göre Konuşma ve Dil Gelişimi</a:t>
            </a:r>
          </a:p>
          <a:p>
            <a:pPr lvl="3" algn="l"/>
            <a:r>
              <a:rPr lang="tr-TR" altLang="tr-TR" sz="2400" dirty="0">
                <a:solidFill>
                  <a:srgbClr val="FF0000"/>
                </a:solidFill>
              </a:rPr>
              <a:t>19-24 ay</a:t>
            </a:r>
          </a:p>
          <a:p>
            <a:pPr lvl="3" algn="l"/>
            <a:r>
              <a:rPr lang="tr-TR" altLang="tr-TR" sz="2000" dirty="0"/>
              <a:t>Jargon diline oturmuştur.</a:t>
            </a:r>
          </a:p>
          <a:p>
            <a:pPr lvl="3" algn="l"/>
            <a:r>
              <a:rPr lang="tr-TR" altLang="tr-TR" sz="2000" dirty="0"/>
              <a:t>50-100 kelime kullanabilir</a:t>
            </a:r>
          </a:p>
          <a:p>
            <a:pPr lvl="3" algn="l"/>
            <a:r>
              <a:rPr lang="tr-TR" altLang="tr-TR" sz="2000" dirty="0"/>
              <a:t>İsimler ile filleri birleştirir</a:t>
            </a:r>
          </a:p>
          <a:p>
            <a:pPr lvl="3" algn="l"/>
            <a:r>
              <a:rPr lang="tr-TR" altLang="tr-TR" sz="2000" dirty="0"/>
              <a:t>Ses kontrolü gelişmemiştir</a:t>
            </a:r>
          </a:p>
          <a:p>
            <a:pPr lvl="3" algn="l"/>
            <a:r>
              <a:rPr lang="tr-TR" altLang="tr-TR" sz="2000" dirty="0"/>
              <a:t>Soruları soru şeklinde tonlayabilir</a:t>
            </a:r>
          </a:p>
          <a:p>
            <a:pPr lvl="3" algn="l"/>
            <a:r>
              <a:rPr lang="tr-TR" altLang="tr-TR" sz="2000" dirty="0"/>
              <a:t>Yabancılar konuşmasının %25-50 sini anlar</a:t>
            </a:r>
          </a:p>
          <a:p>
            <a:pPr lvl="3" algn="l"/>
            <a:r>
              <a:rPr lang="tr-TR" altLang="tr-TR" sz="2000" dirty="0"/>
              <a:t>‘Bu nedir?’ sorusunu cevaplar</a:t>
            </a:r>
          </a:p>
          <a:p>
            <a:pPr lvl="3" algn="l"/>
            <a:r>
              <a:rPr lang="tr-TR" altLang="tr-TR" sz="2000" dirty="0"/>
              <a:t>Hikaye dinlemekten hoşlanır</a:t>
            </a:r>
          </a:p>
          <a:p>
            <a:pPr lvl="3" algn="l"/>
            <a:r>
              <a:rPr lang="tr-TR" altLang="tr-TR" sz="2000" dirty="0"/>
              <a:t>5 vücut parçasını bilir</a:t>
            </a:r>
          </a:p>
          <a:p>
            <a:pPr lvl="4" algn="l"/>
            <a:endParaRPr lang="tr-TR" altLang="tr-TR" sz="26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593444369"/>
      </p:ext>
    </p:extLst>
  </p:cSld>
  <p:clrMapOvr>
    <a:masterClrMapping/>
  </p:clrMapOvr>
  <p:transition>
    <p:check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EĞİTSEL DEĞERLENDİRME VE TESTLER</a:t>
            </a:r>
            <a:endParaRPr lang="tr-TR" altLang="tr-TR" sz="24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lvl="2" algn="l"/>
            <a:r>
              <a:rPr lang="tr-TR" altLang="tr-TR" sz="2000" dirty="0"/>
              <a:t>Yaşa Göre Konuşma ve Dil Gelişimi</a:t>
            </a:r>
          </a:p>
          <a:p>
            <a:pPr lvl="3" algn="l"/>
            <a:r>
              <a:rPr lang="tr-TR" altLang="tr-TR" sz="2400" dirty="0">
                <a:solidFill>
                  <a:srgbClr val="FF0000"/>
                </a:solidFill>
              </a:rPr>
              <a:t>2-3 yaş</a:t>
            </a:r>
          </a:p>
          <a:p>
            <a:pPr lvl="3" algn="l"/>
            <a:r>
              <a:rPr lang="tr-TR" altLang="tr-TR" sz="1800" dirty="0"/>
              <a:t>Konuşmasının %50-75’i anlaşılır</a:t>
            </a:r>
          </a:p>
          <a:p>
            <a:pPr lvl="3" algn="l"/>
            <a:r>
              <a:rPr lang="tr-TR" altLang="tr-TR" sz="1800" dirty="0"/>
              <a:t>Bir tane, hepsi ve hiçbiri kavramlarını bilir</a:t>
            </a:r>
          </a:p>
          <a:p>
            <a:pPr lvl="3" algn="l"/>
            <a:r>
              <a:rPr lang="tr-TR" altLang="tr-TR" sz="1800" dirty="0"/>
              <a:t>Tuvalet ihtiyacını söyler</a:t>
            </a:r>
          </a:p>
          <a:p>
            <a:pPr lvl="3" algn="l"/>
            <a:r>
              <a:rPr lang="tr-TR" altLang="tr-TR" sz="1800" dirty="0"/>
              <a:t>Nesneleri işaretle değil ismiyle ister</a:t>
            </a:r>
          </a:p>
          <a:p>
            <a:pPr lvl="3" algn="l"/>
            <a:r>
              <a:rPr lang="tr-TR" altLang="tr-TR" sz="1800" dirty="0"/>
              <a:t>Adı söylenen nesneleri gösterir</a:t>
            </a:r>
          </a:p>
          <a:p>
            <a:pPr lvl="3" algn="l"/>
            <a:r>
              <a:rPr lang="tr-TR" altLang="tr-TR" sz="1800" dirty="0"/>
              <a:t>Bir iki kelimelik sorular sorar</a:t>
            </a:r>
          </a:p>
          <a:p>
            <a:pPr lvl="3" algn="l"/>
            <a:r>
              <a:rPr lang="tr-TR" altLang="tr-TR" sz="1800" dirty="0"/>
              <a:t>Kelime haznesi 500-900 arasıdır</a:t>
            </a:r>
          </a:p>
          <a:p>
            <a:pPr lvl="3" algn="l"/>
            <a:r>
              <a:rPr lang="tr-TR" altLang="tr-TR" sz="1800" dirty="0"/>
              <a:t>Çok sayıda gramer hatası yapar</a:t>
            </a:r>
          </a:p>
          <a:p>
            <a:pPr lvl="3" algn="l"/>
            <a:r>
              <a:rPr lang="tr-TR" altLang="tr-TR" sz="1800" dirty="0"/>
              <a:t>Orta ünsüzleri kullanmayabilir</a:t>
            </a:r>
          </a:p>
          <a:p>
            <a:pPr lvl="3" algn="l"/>
            <a:r>
              <a:rPr lang="tr-TR" altLang="tr-TR" sz="1800" dirty="0"/>
              <a:t>İyelik eklerini kullanır</a:t>
            </a:r>
          </a:p>
          <a:p>
            <a:pPr lvl="4" algn="l"/>
            <a:endParaRPr lang="tr-TR" altLang="tr-TR" sz="26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45152587"/>
      </p:ext>
    </p:extLst>
  </p:cSld>
  <p:clrMapOvr>
    <a:masterClrMapping/>
  </p:clrMapOvr>
  <p:transition>
    <p:check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EĞİTSEL DEĞERLENDİRME VE TESTLER</a:t>
            </a:r>
            <a:endParaRPr lang="tr-TR" altLang="tr-TR" sz="24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lvl="2" algn="l"/>
            <a:r>
              <a:rPr lang="tr-TR" altLang="tr-TR" sz="2000" dirty="0"/>
              <a:t>Yaşa Göre Konuşma ve Dil Gelişimi</a:t>
            </a:r>
          </a:p>
          <a:p>
            <a:pPr lvl="3" algn="l"/>
            <a:r>
              <a:rPr lang="tr-TR" altLang="tr-TR" sz="2400" dirty="0">
                <a:solidFill>
                  <a:srgbClr val="FF0000"/>
                </a:solidFill>
              </a:rPr>
              <a:t>3-4 yaş</a:t>
            </a:r>
          </a:p>
          <a:p>
            <a:pPr lvl="3" algn="l"/>
            <a:r>
              <a:rPr lang="tr-TR" altLang="tr-TR" sz="1800" dirty="0"/>
              <a:t>Nesnelerin fonksiyonlarını anlamıştır.</a:t>
            </a:r>
          </a:p>
          <a:p>
            <a:pPr lvl="3" algn="l"/>
            <a:r>
              <a:rPr lang="tr-TR" altLang="tr-TR" sz="1800" dirty="0"/>
              <a:t>2-3 bölümlü komutları gerçekleştirebilir</a:t>
            </a:r>
          </a:p>
          <a:p>
            <a:pPr lvl="3" algn="l"/>
            <a:r>
              <a:rPr lang="tr-TR" altLang="tr-TR" sz="1800" dirty="0"/>
              <a:t>Kim, nerede ve neden sorularını sorar</a:t>
            </a:r>
          </a:p>
          <a:p>
            <a:pPr lvl="3" algn="l"/>
            <a:r>
              <a:rPr lang="tr-TR" altLang="tr-TR" sz="1800" dirty="0"/>
              <a:t>Basit benzetmeler yapar</a:t>
            </a:r>
          </a:p>
          <a:p>
            <a:pPr lvl="3" algn="l"/>
            <a:r>
              <a:rPr lang="tr-TR" altLang="tr-TR" sz="1800" dirty="0"/>
              <a:t>4-5 kelimeli cümleler kurar</a:t>
            </a:r>
          </a:p>
          <a:p>
            <a:pPr lvl="3" algn="l"/>
            <a:r>
              <a:rPr lang="tr-TR" altLang="tr-TR" sz="1800" dirty="0"/>
              <a:t>1200-2000 kelime haznesi vardır</a:t>
            </a:r>
          </a:p>
          <a:p>
            <a:pPr lvl="3" algn="l"/>
            <a:r>
              <a:rPr lang="tr-TR" altLang="tr-TR" sz="1800" dirty="0"/>
              <a:t>Fısıltı ile konuşabilir</a:t>
            </a:r>
          </a:p>
          <a:p>
            <a:pPr lvl="3" algn="l"/>
            <a:r>
              <a:rPr lang="tr-TR" altLang="tr-TR" sz="1800" dirty="0"/>
              <a:t>Konuşmanın%80 i anlaşılırdır</a:t>
            </a:r>
          </a:p>
          <a:p>
            <a:pPr lvl="3" algn="l"/>
            <a:r>
              <a:rPr lang="tr-TR" altLang="tr-TR" sz="1800" dirty="0"/>
              <a:t>İki olayı kronolojisi ile söyleyebilir</a:t>
            </a:r>
          </a:p>
          <a:p>
            <a:pPr lvl="3" algn="l"/>
            <a:r>
              <a:rPr lang="tr-TR" altLang="tr-TR" sz="1800" dirty="0"/>
              <a:t>Gelecek zamanlı </a:t>
            </a:r>
            <a:r>
              <a:rPr lang="tr-TR" altLang="tr-TR" sz="1800" dirty="0" err="1"/>
              <a:t>fiileri</a:t>
            </a:r>
            <a:r>
              <a:rPr lang="tr-TR" altLang="tr-TR" sz="1800" dirty="0"/>
              <a:t> kullanır</a:t>
            </a:r>
          </a:p>
          <a:p>
            <a:pPr lvl="4" algn="l"/>
            <a:endParaRPr lang="tr-TR" altLang="tr-TR" sz="26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670347158"/>
      </p:ext>
    </p:extLst>
  </p:cSld>
  <p:clrMapOvr>
    <a:masterClrMapping/>
  </p:clrMapOvr>
  <p:transition>
    <p:check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EĞİTSEL DEĞERLENDİRME VE TESTLER</a:t>
            </a:r>
            <a:endParaRPr lang="tr-TR" altLang="tr-TR" sz="24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lvl="2" algn="l"/>
            <a:r>
              <a:rPr lang="tr-TR" altLang="tr-TR" sz="2000" dirty="0"/>
              <a:t>Yaşa Göre Konuşma ve Dil Gelişimi</a:t>
            </a:r>
          </a:p>
          <a:p>
            <a:pPr lvl="3" algn="l"/>
            <a:r>
              <a:rPr lang="tr-TR" altLang="tr-TR" sz="2400" dirty="0">
                <a:solidFill>
                  <a:srgbClr val="FF0000"/>
                </a:solidFill>
              </a:rPr>
              <a:t>4-5 yaş</a:t>
            </a:r>
          </a:p>
          <a:p>
            <a:pPr lvl="3" algn="l"/>
            <a:r>
              <a:rPr lang="tr-TR" altLang="tr-TR" sz="1800" dirty="0"/>
              <a:t>Sayıları 5-10’a kadar sayabilir</a:t>
            </a:r>
          </a:p>
          <a:p>
            <a:pPr lvl="3" algn="l"/>
            <a:r>
              <a:rPr lang="tr-TR" altLang="tr-TR" sz="1800" dirty="0"/>
              <a:t>3’e kadar sayıların anlamlarını bilir</a:t>
            </a:r>
          </a:p>
          <a:p>
            <a:pPr lvl="3" algn="l"/>
            <a:r>
              <a:rPr lang="tr-TR" altLang="tr-TR" sz="1800" dirty="0"/>
              <a:t>1-3 rengi tanır</a:t>
            </a:r>
          </a:p>
          <a:p>
            <a:pPr lvl="3" algn="l"/>
            <a:r>
              <a:rPr lang="tr-TR" altLang="tr-TR" sz="1800" dirty="0"/>
              <a:t>2800-3000 kelime haznesi vardır</a:t>
            </a:r>
          </a:p>
          <a:p>
            <a:pPr lvl="3" algn="l"/>
            <a:r>
              <a:rPr lang="tr-TR" altLang="tr-TR" sz="1800" dirty="0"/>
              <a:t>İki parçalı karmaşık soruları cevaplar</a:t>
            </a:r>
          </a:p>
          <a:p>
            <a:pPr lvl="3" algn="l"/>
            <a:r>
              <a:rPr lang="tr-TR" altLang="tr-TR" sz="1800" dirty="0"/>
              <a:t>Kelimelerin anlamlarını sorar</a:t>
            </a:r>
          </a:p>
          <a:p>
            <a:pPr lvl="3" algn="l"/>
            <a:r>
              <a:rPr lang="tr-TR" altLang="tr-TR" sz="1800" dirty="0"/>
              <a:t>Dakikada 180 civarı kelime kullanabilir</a:t>
            </a:r>
          </a:p>
          <a:p>
            <a:pPr lvl="3" algn="l"/>
            <a:r>
              <a:rPr lang="tr-TR" altLang="tr-TR" sz="1800" dirty="0"/>
              <a:t>Deneyimleri hakkında konuşur</a:t>
            </a:r>
          </a:p>
          <a:p>
            <a:pPr lvl="3" algn="l"/>
            <a:r>
              <a:rPr lang="tr-TR" altLang="tr-TR" sz="1800" dirty="0"/>
              <a:t>Yabancılar ile sohbet edecek kadar konuşması anlaşılırdır</a:t>
            </a:r>
          </a:p>
          <a:p>
            <a:pPr lvl="3" algn="l"/>
            <a:r>
              <a:rPr lang="tr-TR" altLang="tr-TR" sz="1800" dirty="0"/>
              <a:t>Hikayeleri dinlerken hikaye ile ilgili sorular sorar</a:t>
            </a:r>
          </a:p>
          <a:p>
            <a:pPr lvl="4" algn="l"/>
            <a:endParaRPr lang="tr-TR" altLang="tr-TR" sz="26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675603306"/>
      </p:ext>
    </p:extLst>
  </p:cSld>
  <p:clrMapOvr>
    <a:masterClrMapping/>
  </p:clrMapOvr>
  <p:transition>
    <p:check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EĞİTSEL DEĞERLENDİRME VE TESTLER</a:t>
            </a:r>
            <a:endParaRPr lang="tr-TR" altLang="tr-TR" sz="24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lvl="2" algn="l"/>
            <a:r>
              <a:rPr lang="tr-TR" altLang="tr-TR" sz="2000" dirty="0"/>
              <a:t>Yaşa Göre Konuşma ve Dil Gelişimi</a:t>
            </a:r>
          </a:p>
          <a:p>
            <a:pPr lvl="3" algn="l"/>
            <a:r>
              <a:rPr lang="tr-TR" altLang="tr-TR" sz="2400" dirty="0">
                <a:solidFill>
                  <a:srgbClr val="FF0000"/>
                </a:solidFill>
              </a:rPr>
              <a:t>5-6 yaş</a:t>
            </a:r>
          </a:p>
          <a:p>
            <a:pPr lvl="3" algn="l"/>
            <a:r>
              <a:rPr lang="tr-TR" altLang="tr-TR" sz="1800" dirty="0"/>
              <a:t>6 rengi ve 3 şekli tanır</a:t>
            </a:r>
          </a:p>
          <a:p>
            <a:pPr lvl="3" algn="l"/>
            <a:r>
              <a:rPr lang="tr-TR" altLang="tr-TR" sz="1800" dirty="0"/>
              <a:t>3 bölümlü komutları takip eder</a:t>
            </a:r>
          </a:p>
          <a:p>
            <a:pPr lvl="3" algn="l"/>
            <a:r>
              <a:rPr lang="tr-TR" altLang="tr-TR" sz="1800" dirty="0"/>
              <a:t>Nasıl sorusunu sorar</a:t>
            </a:r>
          </a:p>
          <a:p>
            <a:pPr lvl="3" algn="l"/>
            <a:r>
              <a:rPr lang="tr-TR" altLang="tr-TR" sz="1800" dirty="0"/>
              <a:t>Merhaba ve Nasılsın hitabına anlamlı cevap verir</a:t>
            </a:r>
          </a:p>
          <a:p>
            <a:pPr lvl="3" algn="l"/>
            <a:r>
              <a:rPr lang="tr-TR" altLang="tr-TR" sz="1800" dirty="0"/>
              <a:t>Bağlaçları kullanır</a:t>
            </a:r>
          </a:p>
          <a:p>
            <a:pPr lvl="3" algn="l"/>
            <a:r>
              <a:rPr lang="tr-TR" altLang="tr-TR" sz="1800" dirty="0"/>
              <a:t>13.000 kelime kullanabilir</a:t>
            </a:r>
          </a:p>
          <a:p>
            <a:pPr lvl="3" algn="l"/>
            <a:r>
              <a:rPr lang="tr-TR" altLang="tr-TR" sz="1800" dirty="0"/>
              <a:t>Zıt anlamlıları bilir</a:t>
            </a:r>
          </a:p>
          <a:p>
            <a:pPr lvl="3" algn="l"/>
            <a:r>
              <a:rPr lang="tr-TR" altLang="tr-TR" sz="1800" dirty="0"/>
              <a:t>30’a kadar sayar</a:t>
            </a:r>
          </a:p>
          <a:p>
            <a:pPr lvl="3" algn="l"/>
            <a:r>
              <a:rPr lang="tr-TR" altLang="tr-TR" sz="1800" dirty="0"/>
              <a:t>4-6 kelimelik cümleler kurar</a:t>
            </a:r>
          </a:p>
          <a:p>
            <a:pPr lvl="3" algn="l"/>
            <a:r>
              <a:rPr lang="tr-TR" altLang="tr-TR" sz="1800" dirty="0"/>
              <a:t>Diğer çocuklar ile iletişim kurmakta güçlük çekmez</a:t>
            </a:r>
          </a:p>
          <a:p>
            <a:pPr lvl="4" algn="l"/>
            <a:endParaRPr lang="tr-TR" altLang="tr-TR" sz="26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873749657"/>
      </p:ext>
    </p:extLst>
  </p:cSld>
  <p:clrMapOvr>
    <a:masterClrMapping/>
  </p:clrMapOvr>
  <p:transition>
    <p:check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EĞİTSEL DEĞERLENDİRME VE TESTLER</a:t>
            </a:r>
            <a:endParaRPr lang="tr-TR" altLang="tr-TR" sz="2400" b="1" dirty="0">
              <a:solidFill>
                <a:srgbClr val="C00000"/>
              </a:solidFill>
            </a:endParaRPr>
          </a:p>
          <a:p>
            <a:pPr marL="0" indent="0">
              <a:buNone/>
            </a:pPr>
            <a:r>
              <a:rPr lang="pt-BR" altLang="tr-TR" sz="2800" b="1" dirty="0">
                <a:solidFill>
                  <a:srgbClr val="7030A0"/>
                </a:solidFill>
              </a:rPr>
              <a:t>Değerlendirme Testleri</a:t>
            </a:r>
            <a:endParaRPr lang="tr-TR" altLang="tr-TR" sz="2000" dirty="0"/>
          </a:p>
          <a:p>
            <a:pPr lvl="2" algn="l"/>
            <a:r>
              <a:rPr lang="tr-TR" altLang="tr-TR" sz="2000" dirty="0"/>
              <a:t>Yaşa Göre Konuşma ve Dil Gelişimi</a:t>
            </a:r>
          </a:p>
          <a:p>
            <a:pPr lvl="3" algn="l"/>
            <a:r>
              <a:rPr lang="tr-TR" altLang="tr-TR" sz="2800" dirty="0">
                <a:solidFill>
                  <a:srgbClr val="FF0000"/>
                </a:solidFill>
              </a:rPr>
              <a:t>6-7 yaş</a:t>
            </a:r>
          </a:p>
          <a:p>
            <a:pPr lvl="3" algn="l"/>
            <a:r>
              <a:rPr lang="tr-TR" altLang="tr-TR" sz="2000" dirty="0"/>
              <a:t>Sayı, harf ve paraları bilir</a:t>
            </a:r>
          </a:p>
          <a:p>
            <a:pPr lvl="3" algn="l"/>
            <a:r>
              <a:rPr lang="tr-TR" altLang="tr-TR" sz="2000" dirty="0"/>
              <a:t>Sağ ve solu bilir</a:t>
            </a:r>
          </a:p>
          <a:p>
            <a:pPr lvl="3" algn="l"/>
            <a:r>
              <a:rPr lang="tr-TR" altLang="tr-TR" sz="2000" dirty="0"/>
              <a:t>20.000 kelimeyi bilir</a:t>
            </a:r>
          </a:p>
          <a:p>
            <a:pPr lvl="3" algn="l"/>
            <a:r>
              <a:rPr lang="tr-TR" altLang="tr-TR" sz="2000" dirty="0"/>
              <a:t>100’e kadar sayar</a:t>
            </a:r>
          </a:p>
          <a:p>
            <a:pPr lvl="3" algn="l"/>
            <a:r>
              <a:rPr lang="tr-TR" altLang="tr-TR" sz="2000" dirty="0"/>
              <a:t>Edilgen cümleler kurar</a:t>
            </a:r>
          </a:p>
          <a:p>
            <a:pPr lvl="4" algn="l"/>
            <a:endParaRPr lang="tr-TR" altLang="tr-TR" sz="26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802816182"/>
      </p:ext>
    </p:extLst>
  </p:cSld>
  <p:clrMapOvr>
    <a:masterClrMapping/>
  </p:clrMapOvr>
  <p:transition>
    <p:check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marL="0" indent="0">
              <a:buNone/>
            </a:pPr>
            <a:r>
              <a:rPr lang="tr-TR" altLang="tr-TR" sz="2000" dirty="0"/>
              <a:t>İşitme engeli olan bir bireyin temel problemi iletişim içinde olamamasının yol açacağı öğrenme güçlüğü ve akademik başarısızlık yanında iletişim eksikliğinin getireceği </a:t>
            </a:r>
            <a:r>
              <a:rPr lang="tr-TR" altLang="tr-TR" sz="2000" dirty="0" err="1"/>
              <a:t>sosyo</a:t>
            </a:r>
            <a:r>
              <a:rPr lang="tr-TR" altLang="tr-TR" sz="2000" dirty="0"/>
              <a:t>-psikolojik problemlerdir. Bu problemlerin giderilmesi için iki temel iki yan yaklaşım sergilenmektedir</a:t>
            </a:r>
          </a:p>
          <a:p>
            <a:pPr marL="0" indent="0">
              <a:buNone/>
            </a:pPr>
            <a:endParaRPr lang="tr-TR" altLang="tr-TR" sz="2000" dirty="0">
              <a:solidFill>
                <a:srgbClr val="FF0000"/>
              </a:solidFill>
            </a:endParaRPr>
          </a:p>
          <a:p>
            <a:pPr marL="0" indent="0">
              <a:buNone/>
            </a:pPr>
            <a:r>
              <a:rPr lang="tr-TR" altLang="tr-TR" sz="2000" dirty="0">
                <a:solidFill>
                  <a:srgbClr val="FF0000"/>
                </a:solidFill>
              </a:rPr>
              <a:t>1.Sözel dili temel alan Yaklaşımlar</a:t>
            </a:r>
          </a:p>
          <a:p>
            <a:pPr marL="0" indent="0">
              <a:buNone/>
            </a:pPr>
            <a:r>
              <a:rPr lang="tr-TR" altLang="tr-TR" sz="2000" dirty="0">
                <a:solidFill>
                  <a:srgbClr val="FF0000"/>
                </a:solidFill>
              </a:rPr>
              <a:t>2.İşaret dilini temel alan Yaklaşımlar</a:t>
            </a:r>
          </a:p>
          <a:p>
            <a:pPr marL="0" indent="0">
              <a:buNone/>
            </a:pPr>
            <a:r>
              <a:rPr lang="tr-TR" altLang="tr-TR" sz="2000" dirty="0">
                <a:solidFill>
                  <a:srgbClr val="FF0000"/>
                </a:solidFill>
              </a:rPr>
              <a:t>3.Tüm-Total (Eşzamanlı) İletişim Yöntemi</a:t>
            </a:r>
          </a:p>
          <a:p>
            <a:pPr marL="0" indent="0">
              <a:buNone/>
            </a:pPr>
            <a:r>
              <a:rPr lang="tr-TR" altLang="tr-TR" sz="2000" dirty="0">
                <a:solidFill>
                  <a:srgbClr val="FF0000"/>
                </a:solidFill>
              </a:rPr>
              <a:t>4.İki Dil İki Kültür Yöntemi (</a:t>
            </a:r>
            <a:r>
              <a:rPr lang="tr-TR" altLang="tr-TR" sz="2000" dirty="0" err="1">
                <a:solidFill>
                  <a:srgbClr val="FF0000"/>
                </a:solidFill>
              </a:rPr>
              <a:t>Bilingual</a:t>
            </a:r>
            <a:r>
              <a:rPr lang="tr-TR" altLang="tr-TR" sz="2000" dirty="0">
                <a:solidFill>
                  <a:srgbClr val="FF0000"/>
                </a:solidFill>
              </a:rPr>
              <a:t>) Yöntemi</a:t>
            </a:r>
          </a:p>
          <a:p>
            <a:pPr lvl="4" algn="l"/>
            <a:endParaRPr lang="tr-TR" altLang="tr-TR" sz="26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79983044"/>
      </p:ext>
    </p:extLst>
  </p:cSld>
  <p:clrMapOvr>
    <a:masterClrMapping/>
  </p:clrMapOvr>
  <p:transition>
    <p:check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Sözel Dili Temel Alan Yaklaşımları</a:t>
            </a:r>
          </a:p>
          <a:p>
            <a:pPr marL="0" indent="0">
              <a:buNone/>
            </a:pPr>
            <a:r>
              <a:rPr lang="pt-BR" altLang="tr-TR" sz="2600" dirty="0">
                <a:solidFill>
                  <a:srgbClr val="7030A0"/>
                </a:solidFill>
              </a:rPr>
              <a:t>Yapısal Sözel Oral Yöntem</a:t>
            </a:r>
            <a:endParaRPr lang="tr-TR" altLang="tr-TR" sz="2600" dirty="0">
              <a:solidFill>
                <a:srgbClr val="7030A0"/>
              </a:solidFill>
            </a:endParaRPr>
          </a:p>
          <a:p>
            <a:pPr marL="0" indent="0">
              <a:buNone/>
            </a:pPr>
            <a:r>
              <a:rPr lang="pt-BR" altLang="tr-TR" sz="2600" dirty="0">
                <a:solidFill>
                  <a:srgbClr val="7030A0"/>
                </a:solidFill>
              </a:rPr>
              <a:t>Tek Duyu Yöntemi (Akupedik Yöntem) 	</a:t>
            </a:r>
            <a:endParaRPr lang="tr-TR" altLang="tr-TR" sz="2600" dirty="0">
              <a:solidFill>
                <a:srgbClr val="7030A0"/>
              </a:solidFill>
            </a:endParaRPr>
          </a:p>
          <a:p>
            <a:pPr marL="0" indent="0">
              <a:buNone/>
            </a:pPr>
            <a:r>
              <a:rPr lang="pt-BR" altLang="tr-TR" sz="2600" dirty="0">
                <a:solidFill>
                  <a:srgbClr val="7030A0"/>
                </a:solidFill>
              </a:rPr>
              <a:t>Doğal İşitsel-Sözel Yöntem</a:t>
            </a:r>
            <a:endParaRPr lang="tr-TR" altLang="tr-TR" sz="2600" dirty="0">
              <a:solidFill>
                <a:srgbClr val="7030A0"/>
              </a:solidFill>
            </a:endParaRPr>
          </a:p>
          <a:p>
            <a:pPr marL="0" indent="0">
              <a:buNone/>
            </a:pPr>
            <a:r>
              <a:rPr lang="pt-BR" altLang="tr-TR" sz="2600" dirty="0">
                <a:solidFill>
                  <a:srgbClr val="7030A0"/>
                </a:solidFill>
              </a:rPr>
              <a:t>İşitsel-Sözel Terapi</a:t>
            </a:r>
            <a:endParaRPr lang="tr-TR" altLang="tr-TR" sz="2600" dirty="0">
              <a:solidFill>
                <a:srgbClr val="7030A0"/>
              </a:solidFill>
            </a:endParaRPr>
          </a:p>
          <a:p>
            <a:pPr marL="0" indent="0">
              <a:buNone/>
            </a:pPr>
            <a:endParaRPr lang="tr-TR" altLang="tr-TR" sz="26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746552833"/>
      </p:ext>
    </p:extLst>
  </p:cSld>
  <p:clrMapOvr>
    <a:masterClrMapping/>
  </p:clrMapOvr>
  <p:transition>
    <p:check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Sözel Dili Temel Alan Yaklaşımları</a:t>
            </a:r>
          </a:p>
          <a:p>
            <a:pPr algn="l"/>
            <a:r>
              <a:rPr lang="pt-BR" altLang="tr-TR" sz="2000" dirty="0">
                <a:solidFill>
                  <a:srgbClr val="7030A0"/>
                </a:solidFill>
              </a:rPr>
              <a:t>Teknolojinin gelişiminin sonucunda işitme cihazlarının kullanıma girmesi ile bu yaklaşım mümkün hale gelmiştir. Halen gelişen teknoloji sayesinde de her geçen gün daha kaliteli ses üretimi yapan cihazlar kullanıma girmektedir.</a:t>
            </a:r>
          </a:p>
          <a:p>
            <a:pPr algn="l"/>
            <a:r>
              <a:rPr lang="pt-BR" altLang="tr-TR" sz="2000" dirty="0">
                <a:solidFill>
                  <a:srgbClr val="7030A0"/>
                </a:solidFill>
              </a:rPr>
              <a:t>Tarama testlerinden erken dönemde işitme kaybı saptanan işitme kayıplı kişilerin rehabilitasyona erken dönemde yöneltilmesi ile bu yaklaşım gerçekleştirilebilir.</a:t>
            </a:r>
          </a:p>
          <a:p>
            <a:pPr marL="0" indent="0">
              <a:buNone/>
            </a:pPr>
            <a:endParaRPr lang="tr-TR" altLang="tr-TR" sz="26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326576893"/>
      </p:ext>
    </p:extLst>
  </p:cSld>
  <p:clrMapOvr>
    <a:masterClrMapping/>
  </p:clrMapOvr>
  <p:transition>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Eğitsel Değerlendirme</a:t>
            </a:r>
            <a:endParaRPr lang="tr-TR" altLang="tr-TR" sz="2800" b="1" dirty="0">
              <a:solidFill>
                <a:srgbClr val="7030A0"/>
              </a:solidFill>
            </a:endParaRPr>
          </a:p>
          <a:p>
            <a:pPr marL="0" indent="0" algn="l">
              <a:buNone/>
            </a:pPr>
            <a:r>
              <a:rPr lang="tr-TR" altLang="tr-TR" sz="2800" dirty="0"/>
              <a:t>a.	Mevcut işitme kaybı düzeyinin saptanması</a:t>
            </a:r>
          </a:p>
          <a:p>
            <a:pPr marL="0" indent="0" algn="l">
              <a:buNone/>
            </a:pPr>
            <a:r>
              <a:rPr lang="tr-TR" altLang="tr-TR" sz="2800" dirty="0"/>
              <a:t>b.	İşitme cihazının sağladığı kazancın belirlenmesi</a:t>
            </a:r>
          </a:p>
          <a:p>
            <a:pPr marL="0" indent="0" algn="l">
              <a:buNone/>
            </a:pPr>
            <a:r>
              <a:rPr lang="tr-TR" altLang="tr-TR" sz="2800" dirty="0"/>
              <a:t>c.	</a:t>
            </a:r>
            <a:r>
              <a:rPr lang="tr-TR" altLang="tr-TR" sz="2800" dirty="0" err="1"/>
              <a:t>Koklear</a:t>
            </a:r>
            <a:r>
              <a:rPr lang="tr-TR" altLang="tr-TR" sz="2800" dirty="0"/>
              <a:t> </a:t>
            </a:r>
            <a:r>
              <a:rPr lang="tr-TR" altLang="tr-TR" sz="2800" dirty="0" err="1"/>
              <a:t>implantasyon</a:t>
            </a:r>
            <a:r>
              <a:rPr lang="tr-TR" altLang="tr-TR" sz="2800" dirty="0"/>
              <a:t> veya beyin sapı </a:t>
            </a:r>
            <a:r>
              <a:rPr lang="tr-TR" altLang="tr-TR" sz="2800" dirty="0" err="1"/>
              <a:t>implantı</a:t>
            </a:r>
            <a:r>
              <a:rPr lang="tr-TR" altLang="tr-TR" sz="2800" dirty="0"/>
              <a:t> için doğru aday olup olmadığının belirlenmesi</a:t>
            </a:r>
          </a:p>
          <a:p>
            <a:pPr marL="0" indent="0">
              <a:buNone/>
            </a:pPr>
            <a:endParaRPr lang="tr-TR" altLang="tr-TR" sz="28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156489556"/>
      </p:ext>
    </p:extLst>
  </p:cSld>
  <p:clrMapOvr>
    <a:masterClrMapping/>
  </p:clrMapOvr>
  <p:transition>
    <p:check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Sözel Dili Temel Alan Yaklaşımları</a:t>
            </a:r>
          </a:p>
          <a:p>
            <a:pPr algn="l"/>
            <a:r>
              <a:rPr lang="tr-TR" altLang="tr-TR" sz="2000" dirty="0">
                <a:solidFill>
                  <a:srgbClr val="7030A0"/>
                </a:solidFill>
              </a:rPr>
              <a:t>Tarama testleri ve </a:t>
            </a:r>
            <a:r>
              <a:rPr lang="tr-TR" altLang="tr-TR" sz="2000" dirty="0" err="1">
                <a:solidFill>
                  <a:srgbClr val="7030A0"/>
                </a:solidFill>
              </a:rPr>
              <a:t>Amplifikasyon</a:t>
            </a:r>
            <a:r>
              <a:rPr lang="tr-TR" altLang="tr-TR" sz="2000" dirty="0">
                <a:solidFill>
                  <a:srgbClr val="7030A0"/>
                </a:solidFill>
              </a:rPr>
              <a:t> Teknolojisinin gelişimi </a:t>
            </a:r>
            <a:r>
              <a:rPr lang="pt-BR" altLang="tr-TR" sz="2000" dirty="0">
                <a:solidFill>
                  <a:srgbClr val="7030A0"/>
                </a:solidFill>
              </a:rPr>
              <a:t>sayesinde işitsel ve sözel yaklaşımla iletişim kurulması mümkün hale gelmiştir.</a:t>
            </a:r>
          </a:p>
          <a:p>
            <a:pPr algn="l"/>
            <a:r>
              <a:rPr lang="pt-BR" altLang="tr-TR" sz="2000" dirty="0">
                <a:solidFill>
                  <a:srgbClr val="7030A0"/>
                </a:solidFill>
              </a:rPr>
              <a:t>Rezidüel işitmenin kullanımına yönelik bir yöntemdir.</a:t>
            </a:r>
          </a:p>
          <a:p>
            <a:pPr algn="l"/>
            <a:r>
              <a:rPr lang="pt-BR" altLang="tr-TR" sz="2000" dirty="0">
                <a:solidFill>
                  <a:srgbClr val="7030A0"/>
                </a:solidFill>
              </a:rPr>
              <a:t>Bu yöntemde işaret dili kullanımı kesinlikle yasaktır.</a:t>
            </a:r>
          </a:p>
          <a:p>
            <a:pPr algn="l"/>
            <a:r>
              <a:rPr lang="pt-BR" altLang="tr-TR" sz="2000" dirty="0">
                <a:solidFill>
                  <a:srgbClr val="7030A0"/>
                </a:solidFill>
              </a:rPr>
              <a:t>İşitme ve dinleme becerilerinin gelişimine dayalı dört ayrı yöntem ile uygulanmaktadır.</a:t>
            </a:r>
          </a:p>
          <a:p>
            <a:pPr marL="0" indent="0">
              <a:buNone/>
            </a:pPr>
            <a:endParaRPr lang="tr-TR" altLang="tr-TR" sz="26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38731865"/>
      </p:ext>
    </p:extLst>
  </p:cSld>
  <p:clrMapOvr>
    <a:masterClrMapping/>
  </p:clrMapOvr>
  <p:transition>
    <p:check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5496" y="1611068"/>
            <a:ext cx="8568952" cy="4899446"/>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Sözel Dili Temel Alan Yaklaşımları(Sınıflama)</a:t>
            </a:r>
          </a:p>
          <a:p>
            <a:pPr marL="0" indent="0">
              <a:buNone/>
            </a:pPr>
            <a:r>
              <a:rPr lang="pt-BR" altLang="tr-TR" sz="2600" dirty="0">
                <a:solidFill>
                  <a:srgbClr val="7030A0"/>
                </a:solidFill>
              </a:rPr>
              <a:t>Yapısal Sözel Oral Yöntem</a:t>
            </a:r>
            <a:endParaRPr lang="tr-TR" altLang="tr-TR" sz="2600" dirty="0">
              <a:solidFill>
                <a:srgbClr val="7030A0"/>
              </a:solidFill>
            </a:endParaRPr>
          </a:p>
          <a:p>
            <a:pPr marL="0" indent="0">
              <a:buNone/>
            </a:pPr>
            <a:r>
              <a:rPr lang="pt-BR" altLang="tr-TR" sz="2600" dirty="0">
                <a:solidFill>
                  <a:srgbClr val="7030A0"/>
                </a:solidFill>
              </a:rPr>
              <a:t>Tek Duyu Yöntemi (Akupedik Yöntem) 	</a:t>
            </a:r>
            <a:endParaRPr lang="tr-TR" altLang="tr-TR" sz="2600" dirty="0">
              <a:solidFill>
                <a:srgbClr val="7030A0"/>
              </a:solidFill>
            </a:endParaRPr>
          </a:p>
          <a:p>
            <a:pPr marL="0" indent="0">
              <a:buNone/>
            </a:pPr>
            <a:r>
              <a:rPr lang="pt-BR" altLang="tr-TR" sz="2600" dirty="0">
                <a:solidFill>
                  <a:srgbClr val="7030A0"/>
                </a:solidFill>
              </a:rPr>
              <a:t>Doğal İşitsel-Sözel Yöntem</a:t>
            </a:r>
            <a:endParaRPr lang="tr-TR" altLang="tr-TR" sz="2600" dirty="0">
              <a:solidFill>
                <a:srgbClr val="7030A0"/>
              </a:solidFill>
            </a:endParaRPr>
          </a:p>
          <a:p>
            <a:pPr marL="0" indent="0">
              <a:buNone/>
            </a:pPr>
            <a:r>
              <a:rPr lang="pt-BR" altLang="tr-TR" sz="2600" dirty="0">
                <a:solidFill>
                  <a:srgbClr val="7030A0"/>
                </a:solidFill>
              </a:rPr>
              <a:t>İşitsel-Sözel Terapi</a:t>
            </a:r>
            <a:endParaRPr lang="tr-TR" altLang="tr-TR" sz="2600" dirty="0">
              <a:solidFill>
                <a:srgbClr val="7030A0"/>
              </a:solidFill>
            </a:endParaRPr>
          </a:p>
          <a:p>
            <a:pPr marL="0" indent="0">
              <a:buNone/>
            </a:pPr>
            <a:endParaRPr lang="tr-TR" altLang="tr-TR" sz="26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628615530"/>
      </p:ext>
    </p:extLst>
  </p:cSld>
  <p:clrMapOvr>
    <a:masterClrMapping/>
  </p:clrMapOvr>
  <p:transition>
    <p:check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23528" y="1611068"/>
            <a:ext cx="8280920" cy="4899446"/>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Sözel Dili Temel Alan Yaklaşımları(Sınıflama)</a:t>
            </a:r>
          </a:p>
          <a:p>
            <a:pPr marL="0" indent="0">
              <a:buNone/>
            </a:pPr>
            <a:r>
              <a:rPr lang="pt-BR" altLang="tr-TR" sz="2600" dirty="0">
                <a:solidFill>
                  <a:srgbClr val="7030A0"/>
                </a:solidFill>
              </a:rPr>
              <a:t>Yapısal Sözel Oral Yöntem</a:t>
            </a:r>
            <a:endParaRPr lang="tr-TR" altLang="tr-TR" sz="2600" dirty="0">
              <a:solidFill>
                <a:srgbClr val="7030A0"/>
              </a:solidFill>
            </a:endParaRPr>
          </a:p>
          <a:p>
            <a:pPr algn="l"/>
            <a:r>
              <a:rPr lang="tr-TR" altLang="tr-TR" sz="2600" dirty="0">
                <a:solidFill>
                  <a:srgbClr val="FF0000"/>
                </a:solidFill>
              </a:rPr>
              <a:t>Dudak okuma ve görsel ipuçlarından faydalanılmasına izin verilmektedir.</a:t>
            </a:r>
          </a:p>
          <a:p>
            <a:pPr algn="l"/>
            <a:r>
              <a:rPr lang="tr-TR" altLang="tr-TR" sz="2600" dirty="0">
                <a:solidFill>
                  <a:srgbClr val="FF0000"/>
                </a:solidFill>
              </a:rPr>
              <a:t>Belli kalıplar ile ve belli sıra ile dilin öğretildiği yöntemdir.</a:t>
            </a:r>
          </a:p>
          <a:p>
            <a:pPr algn="l"/>
            <a:endParaRPr lang="tr-TR" altLang="tr-TR" sz="26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280425552"/>
      </p:ext>
    </p:extLst>
  </p:cSld>
  <p:clrMapOvr>
    <a:masterClrMapping/>
  </p:clrMapOvr>
  <p:transition>
    <p:check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611068"/>
            <a:ext cx="8280920" cy="4899446"/>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Sözel Dili Temel Alan Yaklaşımları(Sınıflama)</a:t>
            </a:r>
          </a:p>
          <a:p>
            <a:pPr marL="0" indent="0">
              <a:buNone/>
            </a:pPr>
            <a:r>
              <a:rPr lang="pt-BR" altLang="tr-TR" sz="2600" dirty="0">
                <a:solidFill>
                  <a:srgbClr val="7030A0"/>
                </a:solidFill>
              </a:rPr>
              <a:t>Tek Duyu Yöntemi (Akupedik Yöntem)</a:t>
            </a:r>
            <a:endParaRPr lang="tr-TR" altLang="tr-TR" sz="2600" dirty="0">
              <a:solidFill>
                <a:srgbClr val="7030A0"/>
              </a:solidFill>
            </a:endParaRPr>
          </a:p>
          <a:p>
            <a:pPr algn="l"/>
            <a:r>
              <a:rPr lang="pt-BR" altLang="tr-TR" sz="2000" dirty="0">
                <a:solidFill>
                  <a:srgbClr val="FF0000"/>
                </a:solidFill>
              </a:rPr>
              <a:t>İletişim becerilerinin yalnızca işitme elde edilebileceğini savunan yöntemdir.</a:t>
            </a:r>
          </a:p>
          <a:p>
            <a:pPr algn="l"/>
            <a:r>
              <a:rPr lang="pt-BR" altLang="tr-TR" sz="2000" dirty="0">
                <a:solidFill>
                  <a:srgbClr val="FF0000"/>
                </a:solidFill>
              </a:rPr>
              <a:t>İşitmeyi erken yaşta işitme engelli çocuklara entegre etmeye dayalı yöntemdir.</a:t>
            </a:r>
          </a:p>
          <a:p>
            <a:pPr algn="l"/>
            <a:r>
              <a:rPr lang="pt-BR" altLang="tr-TR" sz="2000" dirty="0">
                <a:solidFill>
                  <a:srgbClr val="FF0000"/>
                </a:solidFill>
              </a:rPr>
              <a:t>Dudak hareketleri ve görsel ipuçlarının kullanımına asla izin verilmeyen yöntemdir.</a:t>
            </a:r>
          </a:p>
          <a:p>
            <a:pPr algn="l"/>
            <a:r>
              <a:rPr lang="pt-BR" altLang="tr-TR" sz="2000" dirty="0">
                <a:solidFill>
                  <a:srgbClr val="FF0000"/>
                </a:solidFill>
              </a:rPr>
              <a:t>İşitsel Sözel terapi yöntemi bu yöntem baz alınarak geliştirilmiştir</a:t>
            </a:r>
          </a:p>
          <a:p>
            <a:pPr algn="l"/>
            <a:endParaRPr lang="tr-TR" altLang="tr-TR" sz="26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676829923"/>
      </p:ext>
    </p:extLst>
  </p:cSld>
  <p:clrMapOvr>
    <a:masterClrMapping/>
  </p:clrMapOvr>
  <p:transition>
    <p:checke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611068"/>
            <a:ext cx="8280920" cy="4899446"/>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Sözel Dili Temel Alan Yaklaşımları(Sınıflama)</a:t>
            </a:r>
          </a:p>
          <a:p>
            <a:pPr marL="0" indent="0">
              <a:buNone/>
            </a:pPr>
            <a:r>
              <a:rPr lang="pt-BR" altLang="tr-TR" sz="2600" dirty="0">
                <a:solidFill>
                  <a:srgbClr val="7030A0"/>
                </a:solidFill>
              </a:rPr>
              <a:t>Doğal İşitsel-Sözel Yöntem</a:t>
            </a:r>
          </a:p>
          <a:p>
            <a:pPr algn="l"/>
            <a:r>
              <a:rPr lang="pt-BR" altLang="tr-TR" sz="2400" dirty="0">
                <a:solidFill>
                  <a:srgbClr val="7030A0"/>
                </a:solidFill>
              </a:rPr>
              <a:t>Rezidüel işitmenin maksimum kullanımına dayalı bir yöntemdir.</a:t>
            </a:r>
          </a:p>
          <a:p>
            <a:pPr algn="l"/>
            <a:r>
              <a:rPr lang="pt-BR" altLang="tr-TR" sz="2400" dirty="0">
                <a:solidFill>
                  <a:srgbClr val="7030A0"/>
                </a:solidFill>
              </a:rPr>
              <a:t>Doğal yaklaşımın kullanıldığı ezberci yaklaşımlara yer verilmeyen yöntemdir.</a:t>
            </a:r>
          </a:p>
          <a:p>
            <a:pPr algn="l"/>
            <a:r>
              <a:rPr lang="pt-BR" altLang="tr-TR" sz="2400" dirty="0">
                <a:solidFill>
                  <a:srgbClr val="7030A0"/>
                </a:solidFill>
              </a:rPr>
              <a:t>Doğal yaşantı ve ortamın dilin öğrenilmesi için en uygun ortam olduğunu savunan yöntemdir.</a:t>
            </a:r>
          </a:p>
          <a:p>
            <a:pPr algn="l"/>
            <a:endParaRPr lang="tr-TR" altLang="tr-TR" sz="26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727912498"/>
      </p:ext>
    </p:extLst>
  </p:cSld>
  <p:clrMapOvr>
    <a:masterClrMapping/>
  </p:clrMapOvr>
  <p:transition>
    <p:check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611068"/>
            <a:ext cx="8280920" cy="4899446"/>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Sözel Dili Temel Alan Yaklaşımları(Sınıflama)</a:t>
            </a:r>
          </a:p>
          <a:p>
            <a:pPr marL="0" indent="0">
              <a:buNone/>
            </a:pPr>
            <a:r>
              <a:rPr lang="pt-BR" altLang="tr-TR" sz="2600" dirty="0">
                <a:solidFill>
                  <a:srgbClr val="7030A0"/>
                </a:solidFill>
              </a:rPr>
              <a:t>Doğal İşitsel-Sözel Yöntem</a:t>
            </a:r>
          </a:p>
          <a:p>
            <a:pPr algn="l"/>
            <a:r>
              <a:rPr lang="pt-BR" altLang="tr-TR" sz="2400" dirty="0">
                <a:solidFill>
                  <a:srgbClr val="7030A0"/>
                </a:solidFill>
              </a:rPr>
              <a:t>Tek duyu yönteminden en önemli farkı dudak okuma ve görsel ipuçlarından faydalanmak tamamen yasaklanmamıştır.</a:t>
            </a:r>
          </a:p>
          <a:p>
            <a:pPr algn="l"/>
            <a:r>
              <a:rPr lang="pt-BR" altLang="tr-TR" sz="2400" dirty="0">
                <a:solidFill>
                  <a:srgbClr val="7030A0"/>
                </a:solidFill>
              </a:rPr>
              <a:t>Günümüzde ve ilk kuruldukları dönemde İşitme Engelliler Okullarında baz alınmış yöntemdir.</a:t>
            </a:r>
          </a:p>
          <a:p>
            <a:pPr algn="l"/>
            <a:endParaRPr lang="tr-TR" altLang="tr-TR" sz="26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65567341"/>
      </p:ext>
    </p:extLst>
  </p:cSld>
  <p:clrMapOvr>
    <a:masterClrMapping/>
  </p:clrMapOvr>
  <p:transition>
    <p:check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611068"/>
            <a:ext cx="8280920" cy="4899446"/>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Sözel Dili Temel Alan Yaklaşımları</a:t>
            </a:r>
          </a:p>
          <a:p>
            <a:pPr marL="0" indent="0">
              <a:buNone/>
            </a:pPr>
            <a:r>
              <a:rPr lang="pt-BR" altLang="tr-TR" sz="2600" dirty="0">
                <a:solidFill>
                  <a:srgbClr val="7030A0"/>
                </a:solidFill>
              </a:rPr>
              <a:t>Doğal İşitsel-Sözel Yöntem</a:t>
            </a:r>
          </a:p>
          <a:p>
            <a:pPr algn="l"/>
            <a:r>
              <a:rPr lang="pt-BR" altLang="tr-TR" sz="2400" dirty="0">
                <a:solidFill>
                  <a:srgbClr val="7030A0"/>
                </a:solidFill>
              </a:rPr>
              <a:t>Tek duyu yönteminden en önemli farkı dudak okuma ve görsel ipuçlarından faydalanmak tamamen yasaklanmamıştır.</a:t>
            </a:r>
          </a:p>
          <a:p>
            <a:pPr algn="l"/>
            <a:r>
              <a:rPr lang="pt-BR" altLang="tr-TR" sz="2400" dirty="0">
                <a:solidFill>
                  <a:srgbClr val="7030A0"/>
                </a:solidFill>
              </a:rPr>
              <a:t>Günümüzde ve ilk kuruldukları dönemde İşitme Engelliler Okullarında baz alınmış yöntemdir.</a:t>
            </a:r>
          </a:p>
          <a:p>
            <a:pPr algn="l"/>
            <a:endParaRPr lang="tr-TR" altLang="tr-TR" sz="26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68505426"/>
      </p:ext>
    </p:extLst>
  </p:cSld>
  <p:clrMapOvr>
    <a:masterClrMapping/>
  </p:clrMapOvr>
  <p:transition>
    <p:check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484784"/>
            <a:ext cx="8280920" cy="4896544"/>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Sözel Dili Temel Alan Yaklaşımları</a:t>
            </a:r>
          </a:p>
          <a:p>
            <a:pPr marL="0" indent="0">
              <a:buNone/>
            </a:pPr>
            <a:r>
              <a:rPr lang="tr-TR" altLang="tr-TR" sz="2000" u="sng" dirty="0">
                <a:solidFill>
                  <a:srgbClr val="7030A0"/>
                </a:solidFill>
              </a:rPr>
              <a:t>İşitsel-Sözel Terapi</a:t>
            </a:r>
          </a:p>
          <a:p>
            <a:pPr algn="l"/>
            <a:r>
              <a:rPr lang="tr-TR" altLang="tr-TR" dirty="0">
                <a:solidFill>
                  <a:srgbClr val="7030A0"/>
                </a:solidFill>
              </a:rPr>
              <a:t>İşitme engelli bireyin dinleyerek öğrenmesine dayalı yöntemdir.</a:t>
            </a:r>
          </a:p>
          <a:p>
            <a:pPr algn="l"/>
            <a:r>
              <a:rPr lang="tr-TR" altLang="tr-TR" dirty="0">
                <a:solidFill>
                  <a:srgbClr val="7030A0"/>
                </a:solidFill>
              </a:rPr>
              <a:t>Bu terapi yöntemi ile çocuklarda mükemmel sohbet yeterliliğinin gelişebilmesini sağlayan yöntemdir.</a:t>
            </a:r>
          </a:p>
          <a:p>
            <a:pPr algn="l"/>
            <a:r>
              <a:rPr lang="tr-TR" altLang="tr-TR" dirty="0">
                <a:solidFill>
                  <a:srgbClr val="7030A0"/>
                </a:solidFill>
              </a:rPr>
              <a:t>Mümkün olan en iyi akustik koşullar ile gerçekleştirilmelidir.</a:t>
            </a:r>
          </a:p>
          <a:p>
            <a:pPr algn="l"/>
            <a:r>
              <a:rPr lang="tr-TR" altLang="tr-TR" dirty="0">
                <a:solidFill>
                  <a:srgbClr val="7030A0"/>
                </a:solidFill>
              </a:rPr>
              <a:t>Rehberlik ve aile desteği olmadan gerçekleştirilmesi mümkün değildir.</a:t>
            </a:r>
          </a:p>
          <a:p>
            <a:pPr algn="l"/>
            <a:r>
              <a:rPr lang="tr-TR" altLang="tr-TR" dirty="0">
                <a:solidFill>
                  <a:srgbClr val="7030A0"/>
                </a:solidFill>
              </a:rPr>
              <a:t>Spesifik bir işitsel sözel terapi planı ile yürütülür.</a:t>
            </a:r>
          </a:p>
          <a:p>
            <a:pPr algn="l"/>
            <a:r>
              <a:rPr lang="tr-TR" altLang="tr-TR" dirty="0">
                <a:solidFill>
                  <a:srgbClr val="7030A0"/>
                </a:solidFill>
              </a:rPr>
              <a:t>Seanslar ailenin katılımıyla gerçekleştirildiğinden ailenin gün boyunca seansta verilen hedeflere yönelik uygulamalar yapmaya devam etmelidirler.</a:t>
            </a:r>
          </a:p>
          <a:p>
            <a:pPr algn="l"/>
            <a:r>
              <a:rPr lang="tr-TR" altLang="tr-TR" dirty="0">
                <a:solidFill>
                  <a:srgbClr val="7030A0"/>
                </a:solidFill>
              </a:rPr>
              <a:t>Türkiye’de </a:t>
            </a:r>
            <a:r>
              <a:rPr lang="tr-TR" altLang="tr-TR" dirty="0" err="1">
                <a:solidFill>
                  <a:srgbClr val="7030A0"/>
                </a:solidFill>
              </a:rPr>
              <a:t>koklear</a:t>
            </a:r>
            <a:r>
              <a:rPr lang="tr-TR" altLang="tr-TR" dirty="0">
                <a:solidFill>
                  <a:srgbClr val="7030A0"/>
                </a:solidFill>
              </a:rPr>
              <a:t> </a:t>
            </a:r>
            <a:r>
              <a:rPr lang="tr-TR" altLang="tr-TR" dirty="0" err="1">
                <a:solidFill>
                  <a:srgbClr val="7030A0"/>
                </a:solidFill>
              </a:rPr>
              <a:t>implantasyon</a:t>
            </a:r>
            <a:r>
              <a:rPr lang="tr-TR" altLang="tr-TR" dirty="0">
                <a:solidFill>
                  <a:srgbClr val="7030A0"/>
                </a:solidFill>
              </a:rPr>
              <a:t> firmalarının çabaları ile uygulanmaya 2008 yılında başlanmıştır.</a:t>
            </a:r>
          </a:p>
          <a:p>
            <a:pPr algn="l"/>
            <a:endParaRPr lang="tr-TR" altLang="tr-TR" sz="26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974303810"/>
      </p:ext>
    </p:extLst>
  </p:cSld>
  <p:clrMapOvr>
    <a:masterClrMapping/>
  </p:clrMapOvr>
  <p:transition>
    <p:checke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484784"/>
            <a:ext cx="8280920" cy="4896544"/>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İşaret Temelli Yaklaşım</a:t>
            </a:r>
          </a:p>
          <a:p>
            <a:pPr marL="0" indent="0">
              <a:buNone/>
            </a:pPr>
            <a:endParaRPr lang="tr-TR" altLang="tr-TR" sz="2000" u="sng" dirty="0">
              <a:solidFill>
                <a:srgbClr val="FF0000"/>
              </a:solidFill>
            </a:endParaRPr>
          </a:p>
          <a:p>
            <a:pPr marL="0" indent="0">
              <a:buNone/>
            </a:pPr>
            <a:r>
              <a:rPr lang="tr-TR" altLang="tr-TR" sz="2000" dirty="0">
                <a:solidFill>
                  <a:srgbClr val="7030A0"/>
                </a:solidFill>
              </a:rPr>
              <a:t>İşaret Dili</a:t>
            </a:r>
          </a:p>
          <a:p>
            <a:pPr marL="0" indent="0">
              <a:buNone/>
            </a:pPr>
            <a:r>
              <a:rPr lang="tr-TR" altLang="tr-TR" sz="2000" dirty="0">
                <a:solidFill>
                  <a:srgbClr val="7030A0"/>
                </a:solidFill>
              </a:rPr>
              <a:t>Parmak Alfabesi</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19054444"/>
      </p:ext>
    </p:extLst>
  </p:cSld>
  <p:clrMapOvr>
    <a:masterClrMapping/>
  </p:clrMapOvr>
  <p:transition>
    <p:checke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484784"/>
            <a:ext cx="8280920" cy="4896544"/>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İşaret Temelli Yaklaşım</a:t>
            </a:r>
          </a:p>
          <a:p>
            <a:pPr marL="0" indent="0">
              <a:buNone/>
            </a:pPr>
            <a:r>
              <a:rPr lang="tr-TR" altLang="tr-TR" sz="2000" dirty="0">
                <a:solidFill>
                  <a:srgbClr val="7030A0"/>
                </a:solidFill>
              </a:rPr>
              <a:t>İşaret Dili</a:t>
            </a:r>
          </a:p>
          <a:p>
            <a:pPr algn="l"/>
            <a:r>
              <a:rPr lang="tr-TR" altLang="tr-TR" sz="2000" dirty="0">
                <a:solidFill>
                  <a:srgbClr val="7030A0"/>
                </a:solidFill>
              </a:rPr>
              <a:t>El hareketleri ile mimiklerin birleştirilerek oluşturulmuş bir dildir.</a:t>
            </a:r>
          </a:p>
          <a:p>
            <a:pPr algn="l"/>
            <a:r>
              <a:rPr lang="tr-TR" altLang="tr-TR" sz="2000" dirty="0">
                <a:solidFill>
                  <a:srgbClr val="7030A0"/>
                </a:solidFill>
              </a:rPr>
              <a:t>İşaret dili ülkelere göre farklılık göstermekte her ülkenin kendine ait bir işaret dili bulunmaktadır. </a:t>
            </a:r>
            <a:r>
              <a:rPr lang="tr-TR" altLang="tr-TR" sz="2000" dirty="0" err="1">
                <a:solidFill>
                  <a:srgbClr val="7030A0"/>
                </a:solidFill>
              </a:rPr>
              <a:t>Türkçe’ye</a:t>
            </a:r>
            <a:r>
              <a:rPr lang="tr-TR" altLang="tr-TR" sz="2000" dirty="0">
                <a:solidFill>
                  <a:srgbClr val="7030A0"/>
                </a:solidFill>
              </a:rPr>
              <a:t> özgün işaret dili diğer dillerden tamamen farklı bir dildir.</a:t>
            </a:r>
          </a:p>
          <a:p>
            <a:pPr algn="l"/>
            <a:endParaRPr lang="tr-TR" altLang="tr-TR" sz="2000" dirty="0">
              <a:solidFill>
                <a:srgbClr val="7030A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159565680"/>
      </p:ext>
    </p:extLst>
  </p:cSld>
  <p:clrMapOvr>
    <a:masterClrMapping/>
  </p:clrMapOvr>
  <p:transition>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Eğitsel Değerlendirme</a:t>
            </a:r>
            <a:endParaRPr lang="tr-TR" altLang="tr-TR" sz="2800" b="1" dirty="0">
              <a:solidFill>
                <a:srgbClr val="7030A0"/>
              </a:solidFill>
            </a:endParaRPr>
          </a:p>
          <a:p>
            <a:pPr marL="0" indent="0" algn="l">
              <a:buNone/>
            </a:pPr>
            <a:r>
              <a:rPr lang="tr-TR" altLang="tr-TR" sz="2800" dirty="0" err="1"/>
              <a:t>d.</a:t>
            </a:r>
            <a:r>
              <a:rPr lang="tr-TR" altLang="tr-TR" sz="2400" dirty="0" err="1"/>
              <a:t>Mevcut</a:t>
            </a:r>
            <a:r>
              <a:rPr lang="tr-TR" altLang="tr-TR" sz="2400" dirty="0"/>
              <a:t> gelişimin saptanması (Öncelikle algı, konuşma ve dil yetenekleri)</a:t>
            </a:r>
          </a:p>
          <a:p>
            <a:pPr marL="0" indent="0" algn="l">
              <a:buNone/>
            </a:pPr>
            <a:r>
              <a:rPr lang="tr-TR" altLang="tr-TR" sz="2400" dirty="0"/>
              <a:t>	1.Alıcı dil becerileri</a:t>
            </a:r>
          </a:p>
          <a:p>
            <a:pPr marL="0" indent="0" algn="l">
              <a:buNone/>
            </a:pPr>
            <a:r>
              <a:rPr lang="tr-TR" altLang="tr-TR" sz="2400" dirty="0"/>
              <a:t>	2.İfade edici dil becerileri</a:t>
            </a:r>
          </a:p>
          <a:p>
            <a:pPr marL="0" indent="0" algn="l">
              <a:buNone/>
            </a:pPr>
            <a:r>
              <a:rPr lang="tr-TR" altLang="tr-TR" sz="2400" dirty="0"/>
              <a:t>	3.Artikülasyon ve konuşma anlaşılırlığının değerlendirilmesi</a:t>
            </a:r>
          </a:p>
          <a:p>
            <a:pPr marL="0" indent="0" algn="l">
              <a:buNone/>
            </a:pPr>
            <a:r>
              <a:rPr lang="tr-TR" altLang="tr-TR" sz="2400" dirty="0"/>
              <a:t>	4.Bilişsel değerlendirme</a:t>
            </a:r>
          </a:p>
          <a:p>
            <a:pPr marL="0" indent="0" algn="l">
              <a:buNone/>
            </a:pPr>
            <a:r>
              <a:rPr lang="tr-TR" altLang="tr-TR" sz="2400" dirty="0"/>
              <a:t>	5.Psikolojik değerlendirme</a:t>
            </a:r>
          </a:p>
          <a:p>
            <a:pPr marL="0" indent="0" algn="l">
              <a:buNone/>
            </a:pPr>
            <a:r>
              <a:rPr lang="tr-TR" altLang="tr-TR" sz="2400" dirty="0"/>
              <a:t>	6.Çoklu zekanın değerlendirilmesi</a:t>
            </a:r>
          </a:p>
          <a:p>
            <a:pPr marL="0" indent="0" algn="l">
              <a:buNone/>
            </a:pPr>
            <a:r>
              <a:rPr lang="tr-TR" altLang="tr-TR" sz="2400" dirty="0"/>
              <a:t>	7.Genel Gelişimin değerlendirilmesi</a:t>
            </a:r>
          </a:p>
          <a:p>
            <a:pPr marL="0" indent="0" algn="l">
              <a:buNone/>
            </a:pPr>
            <a:endParaRPr lang="tr-TR" altLang="tr-TR" sz="28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69462521"/>
      </p:ext>
    </p:extLst>
  </p:cSld>
  <p:clrMapOvr>
    <a:masterClrMapping/>
  </p:clrMapOvr>
  <p:transition>
    <p:checke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484784"/>
            <a:ext cx="8280920" cy="4896544"/>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000" u="sng" dirty="0">
                <a:solidFill>
                  <a:srgbClr val="FF0000"/>
                </a:solidFill>
              </a:rPr>
              <a:t>İşaret Temelli Yaklaşım</a:t>
            </a:r>
          </a:p>
          <a:p>
            <a:pPr marL="0" indent="0">
              <a:buNone/>
            </a:pPr>
            <a:r>
              <a:rPr lang="tr-TR" altLang="tr-TR" sz="2000" dirty="0">
                <a:solidFill>
                  <a:srgbClr val="7030A0"/>
                </a:solidFill>
              </a:rPr>
              <a:t>İşaret Dili</a:t>
            </a:r>
          </a:p>
          <a:p>
            <a:pPr algn="l"/>
            <a:r>
              <a:rPr lang="tr-TR" altLang="tr-TR" sz="2000" dirty="0">
                <a:solidFill>
                  <a:srgbClr val="7030A0"/>
                </a:solidFill>
              </a:rPr>
              <a:t>1950’lerde kurulan İşitme Engelliler Okullarında işaret dili yasaklanmış ve bu yüzden </a:t>
            </a:r>
            <a:r>
              <a:rPr lang="tr-TR" altLang="tr-TR" sz="2000" dirty="0" err="1">
                <a:solidFill>
                  <a:srgbClr val="7030A0"/>
                </a:solidFill>
              </a:rPr>
              <a:t>bo</a:t>
            </a:r>
            <a:r>
              <a:rPr lang="tr-TR" altLang="tr-TR" sz="2000" dirty="0">
                <a:solidFill>
                  <a:srgbClr val="7030A0"/>
                </a:solidFill>
              </a:rPr>
              <a:t> konuda bir müfredat oluşturulmamıştır. Ancak 2006 </a:t>
            </a:r>
            <a:r>
              <a:rPr lang="tr-TR" altLang="tr-TR" sz="2000" dirty="0" err="1">
                <a:solidFill>
                  <a:srgbClr val="7030A0"/>
                </a:solidFill>
              </a:rPr>
              <a:t>yınında</a:t>
            </a:r>
            <a:r>
              <a:rPr lang="tr-TR" altLang="tr-TR" sz="2000" dirty="0">
                <a:solidFill>
                  <a:srgbClr val="7030A0"/>
                </a:solidFill>
              </a:rPr>
              <a:t> yeniden işaret dili müfredata alınmış olsa da eğitim teknikleri hakkında yeterince birikim </a:t>
            </a:r>
            <a:r>
              <a:rPr lang="tr-TR" altLang="tr-TR" sz="2000" dirty="0" err="1">
                <a:solidFill>
                  <a:srgbClr val="7030A0"/>
                </a:solidFill>
              </a:rPr>
              <a:t>bulunmamması</a:t>
            </a:r>
            <a:r>
              <a:rPr lang="tr-TR" altLang="tr-TR" sz="2000" dirty="0">
                <a:solidFill>
                  <a:srgbClr val="7030A0"/>
                </a:solidFill>
              </a:rPr>
              <a:t> ciddi bir problem olarak önümüzde durmaktadır.</a:t>
            </a:r>
          </a:p>
          <a:p>
            <a:pPr algn="l"/>
            <a:r>
              <a:rPr lang="tr-TR" altLang="tr-TR" sz="2000" dirty="0">
                <a:solidFill>
                  <a:srgbClr val="7030A0"/>
                </a:solidFill>
              </a:rPr>
              <a:t>İşaret dilinin yasaklanmasının en önemli nedeni bu dili öğrenen işitme engelli bireylerin görsel uyarıları odaklanarak işitme cihazlarından gelen veriyi değerlendirmeye almamaları sonucunda dinleme becerilerinin geride kalmakta olmasıdır.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31131881"/>
      </p:ext>
    </p:extLst>
  </p:cSld>
  <p:clrMapOvr>
    <a:masterClrMapping/>
  </p:clrMapOvr>
  <p:transition>
    <p:checke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484784"/>
            <a:ext cx="8280920" cy="4896544"/>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800" u="sng" dirty="0">
                <a:solidFill>
                  <a:srgbClr val="FF0000"/>
                </a:solidFill>
              </a:rPr>
              <a:t>İşaret Temelli Yaklaşım</a:t>
            </a:r>
          </a:p>
          <a:p>
            <a:pPr marL="0" indent="0">
              <a:buNone/>
            </a:pPr>
            <a:r>
              <a:rPr lang="tr-TR" altLang="tr-TR" sz="2400" dirty="0">
                <a:solidFill>
                  <a:srgbClr val="7030A0"/>
                </a:solidFill>
              </a:rPr>
              <a:t>Parmak Alfabesi</a:t>
            </a:r>
          </a:p>
          <a:p>
            <a:pPr marL="0" indent="0">
              <a:buNone/>
            </a:pPr>
            <a:endParaRPr lang="tr-TR" altLang="tr-TR" sz="2400" dirty="0">
              <a:solidFill>
                <a:srgbClr val="7030A0"/>
              </a:solidFill>
            </a:endParaRPr>
          </a:p>
          <a:p>
            <a:pPr algn="l"/>
            <a:r>
              <a:rPr lang="tr-TR" altLang="tr-TR" sz="2400" dirty="0">
                <a:solidFill>
                  <a:srgbClr val="7030A0"/>
                </a:solidFill>
              </a:rPr>
              <a:t>Her harf için bir parmak pozisyonu kombinasyonu belirlenerek oluşturulmuş bir dildir.</a:t>
            </a:r>
          </a:p>
          <a:p>
            <a:pPr algn="l"/>
            <a:r>
              <a:rPr lang="tr-TR" altLang="tr-TR" sz="2400" dirty="0">
                <a:solidFill>
                  <a:srgbClr val="7030A0"/>
                </a:solidFill>
              </a:rPr>
              <a:t>Konuşmanın okunması amacıyla dudaktan okunması zor harflerin kolayca görünmesi için geliştirilmiştir.</a:t>
            </a:r>
          </a:p>
          <a:p>
            <a:pPr marL="0" indent="0">
              <a:buNone/>
            </a:pPr>
            <a:endParaRPr lang="tr-TR" altLang="tr-TR" sz="2000" dirty="0">
              <a:solidFill>
                <a:srgbClr val="7030A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832190242"/>
      </p:ext>
    </p:extLst>
  </p:cSld>
  <p:clrMapOvr>
    <a:masterClrMapping/>
  </p:clrMapOvr>
  <p:transition>
    <p:checke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484784"/>
            <a:ext cx="8280920" cy="4896544"/>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İşitsel ve Sözel İletişim Yöntemleri </a:t>
            </a:r>
            <a:endParaRPr lang="tr-TR" altLang="tr-TR" sz="2800" b="1" dirty="0">
              <a:solidFill>
                <a:srgbClr val="7030A0"/>
              </a:solidFill>
            </a:endParaRPr>
          </a:p>
          <a:p>
            <a:pPr marL="0" indent="0">
              <a:buNone/>
            </a:pPr>
            <a:r>
              <a:rPr lang="tr-TR" altLang="tr-TR" sz="2800" dirty="0">
                <a:solidFill>
                  <a:srgbClr val="FF0000"/>
                </a:solidFill>
              </a:rPr>
              <a:t>Tüm-Total (Eşzamanlı) İletişim Yöntemi</a:t>
            </a:r>
          </a:p>
          <a:p>
            <a:pPr algn="l"/>
            <a:r>
              <a:rPr lang="tr-TR" altLang="tr-TR" sz="2400" dirty="0">
                <a:solidFill>
                  <a:srgbClr val="7030A0"/>
                </a:solidFill>
              </a:rPr>
              <a:t>Tüm işitme yardımcı elemanların birlikte kullanıldığı yöntemdir.</a:t>
            </a:r>
          </a:p>
          <a:p>
            <a:pPr algn="l"/>
            <a:r>
              <a:rPr lang="tr-TR" altLang="tr-TR" sz="2400" dirty="0">
                <a:solidFill>
                  <a:srgbClr val="7030A0"/>
                </a:solidFill>
              </a:rPr>
              <a:t>Bu yöntemde ön planda tutulan işaret dilidir.</a:t>
            </a:r>
          </a:p>
          <a:p>
            <a:pPr algn="l"/>
            <a:r>
              <a:rPr lang="tr-TR" altLang="tr-TR" sz="2400" dirty="0">
                <a:solidFill>
                  <a:srgbClr val="7030A0"/>
                </a:solidFill>
              </a:rPr>
              <a:t>Burada amaç çocuğun kendine uygun kombinasyonu uygulamasıdır. İşaret dilinin temel alındığı yöntemde diğer yöntemler tamamlayıcı olarak kullanılmaktadır.</a:t>
            </a:r>
          </a:p>
          <a:p>
            <a:pPr algn="l"/>
            <a:r>
              <a:rPr lang="tr-TR" altLang="tr-TR" sz="2400" dirty="0">
                <a:solidFill>
                  <a:srgbClr val="7030A0"/>
                </a:solidFill>
              </a:rPr>
              <a:t>Bu yaklaşım genelde çok ileri düzeyde işitme engeli olan çocuklara uygulanmaktadır.</a:t>
            </a:r>
          </a:p>
          <a:p>
            <a:pPr marL="0" indent="0">
              <a:buNone/>
            </a:pPr>
            <a:endParaRPr lang="tr-TR" altLang="tr-TR" sz="2000" dirty="0">
              <a:solidFill>
                <a:srgbClr val="7030A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402060390"/>
      </p:ext>
    </p:extLst>
  </p:cSld>
  <p:clrMapOvr>
    <a:masterClrMapping/>
  </p:clrMapOvr>
  <p:transition>
    <p:checke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Uygun İletişim Yaklaşımının Belirlenmesi </a:t>
            </a:r>
            <a:endParaRPr lang="tr-TR" altLang="tr-TR" sz="2800" b="1" dirty="0">
              <a:solidFill>
                <a:srgbClr val="7030A0"/>
              </a:solidFill>
            </a:endParaRPr>
          </a:p>
          <a:p>
            <a:pPr marL="0" indent="0">
              <a:buNone/>
            </a:pPr>
            <a:endParaRPr lang="tr-TR" altLang="tr-TR" sz="2800" b="1" dirty="0">
              <a:solidFill>
                <a:srgbClr val="7030A0"/>
              </a:solidFill>
            </a:endParaRPr>
          </a:p>
          <a:p>
            <a:pPr marL="0" indent="0">
              <a:buNone/>
            </a:pPr>
            <a:r>
              <a:rPr lang="tr-TR" altLang="tr-TR" sz="2400" dirty="0">
                <a:solidFill>
                  <a:srgbClr val="7030A0"/>
                </a:solidFill>
              </a:rPr>
              <a:t> Hangi yöntemin en ideal yöntem olduğuna dair tartışmalar tüm şiddeti ile devam etmektedir. </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01656442"/>
      </p:ext>
    </p:extLst>
  </p:cSld>
  <p:clrMapOvr>
    <a:masterClrMapping/>
  </p:clrMapOvr>
  <p:transition>
    <p:checke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Uygun İletişim Yaklaşımının Belirlenmesi </a:t>
            </a:r>
            <a:endParaRPr lang="tr-TR" altLang="tr-TR" sz="2800" b="1" dirty="0">
              <a:solidFill>
                <a:srgbClr val="7030A0"/>
              </a:solidFill>
            </a:endParaRPr>
          </a:p>
          <a:p>
            <a:pPr marL="0" indent="0">
              <a:buNone/>
            </a:pPr>
            <a:endParaRPr lang="tr-TR" altLang="tr-TR" sz="2800" b="1" dirty="0">
              <a:solidFill>
                <a:srgbClr val="7030A0"/>
              </a:solidFill>
            </a:endParaRPr>
          </a:p>
          <a:p>
            <a:pPr marL="0" indent="0">
              <a:buNone/>
            </a:pPr>
            <a:r>
              <a:rPr lang="tr-TR" altLang="tr-TR" sz="2400" dirty="0">
                <a:solidFill>
                  <a:srgbClr val="7030A0"/>
                </a:solidFill>
              </a:rPr>
              <a:t> Şu anda ülkemizde en önemli sorun hem işitme engelli çocuğa hem de ailesine yeterli destek sağlayacak ekibin düzeyinin kalitatif ve kantitatif anlamda yeterli olmayışıdır. Ancak her geçen gün daha iyiye gitmekte olduğumuz da bir gerçektir.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336364368"/>
      </p:ext>
    </p:extLst>
  </p:cSld>
  <p:clrMapOvr>
    <a:masterClrMapping/>
  </p:clrMapOvr>
  <p:transition>
    <p:checke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Uygun İletişim Yaklaşımının Belirlenmesi </a:t>
            </a:r>
            <a:endParaRPr lang="tr-TR" altLang="tr-TR" sz="2800" b="1" dirty="0">
              <a:solidFill>
                <a:srgbClr val="7030A0"/>
              </a:solidFill>
            </a:endParaRPr>
          </a:p>
          <a:p>
            <a:pPr marL="0" indent="0">
              <a:buNone/>
            </a:pPr>
            <a:endParaRPr lang="tr-TR" altLang="tr-TR" sz="2800" b="1" dirty="0">
              <a:solidFill>
                <a:srgbClr val="7030A0"/>
              </a:solidFill>
            </a:endParaRPr>
          </a:p>
          <a:p>
            <a:pPr marL="0" indent="0">
              <a:buNone/>
            </a:pPr>
            <a:r>
              <a:rPr lang="tr-TR" altLang="tr-TR" sz="2400" dirty="0">
                <a:solidFill>
                  <a:srgbClr val="7030A0"/>
                </a:solidFill>
              </a:rPr>
              <a:t>Elimizdeki teknoloji ve ekipmanların doğru kullanılması durumunda işitme engelli çocukların okul çağına geldiklerinde yaşıtları ile dil ve iletişim bakımından aynı düzeyi yakalayabildiklerini biliyoruz. Zamanında teşhisi takiben zamanında başlanacak rehabilitasyon teknolojik ve lojistik olanaklar ile desteklendiğinden işitme engelli birey tamamen normal bir birey olarak topluma kazandırılabilmektedir.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724739169"/>
      </p:ext>
    </p:extLst>
  </p:cSld>
  <p:clrMapOvr>
    <a:masterClrMapping/>
  </p:clrMapOvr>
  <p:transition>
    <p:checke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Uygun İletişim Yaklaşımının Belirlenmesi </a:t>
            </a:r>
            <a:endParaRPr lang="tr-TR" altLang="tr-TR" sz="2800" b="1" dirty="0">
              <a:solidFill>
                <a:srgbClr val="7030A0"/>
              </a:solidFill>
            </a:endParaRPr>
          </a:p>
          <a:p>
            <a:pPr marL="0" indent="0">
              <a:buNone/>
            </a:pPr>
            <a:endParaRPr lang="tr-TR" altLang="tr-TR" sz="2800" b="1" dirty="0">
              <a:solidFill>
                <a:srgbClr val="7030A0"/>
              </a:solidFill>
            </a:endParaRPr>
          </a:p>
          <a:p>
            <a:pPr marL="0" indent="0">
              <a:buNone/>
            </a:pPr>
            <a:r>
              <a:rPr lang="tr-TR" altLang="tr-TR" sz="2400" dirty="0">
                <a:solidFill>
                  <a:srgbClr val="7030A0"/>
                </a:solidFill>
              </a:rPr>
              <a:t>İşitme engelli bireylerin %95’i normal ebeveynlere sahip olmakta ve ailelerin %85’i bu çocuklar ile temel işitme yöntemi olarak sadece sözel yöntemi kullanmakta ve toplumun bu yöntemi kullanmasından dolayı çocukları için de sözel yöntemin kullanılmasını istemektedirler.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046342064"/>
      </p:ext>
    </p:extLst>
  </p:cSld>
  <p:clrMapOvr>
    <a:masterClrMapping/>
  </p:clrMapOvr>
  <p:transition>
    <p:checke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Uygun İletişim Yaklaşımının Belirlenmesi </a:t>
            </a:r>
            <a:endParaRPr lang="tr-TR" altLang="tr-TR" sz="2800" b="1" dirty="0">
              <a:solidFill>
                <a:srgbClr val="7030A0"/>
              </a:solidFill>
            </a:endParaRPr>
          </a:p>
          <a:p>
            <a:pPr marL="0" indent="0">
              <a:buNone/>
            </a:pPr>
            <a:endParaRPr lang="tr-TR" altLang="tr-TR" sz="2800" b="1" dirty="0">
              <a:solidFill>
                <a:srgbClr val="7030A0"/>
              </a:solidFill>
            </a:endParaRPr>
          </a:p>
          <a:p>
            <a:pPr marL="0" indent="0">
              <a:buNone/>
            </a:pPr>
            <a:r>
              <a:rPr lang="tr-TR" altLang="tr-TR" sz="2400" dirty="0">
                <a:solidFill>
                  <a:srgbClr val="7030A0"/>
                </a:solidFill>
              </a:rPr>
              <a:t>İşitme engelli bireylerin %95’i normal ebeveynlere sahip olmakta ve ailelerin %85’i bu çocuklar ile temel işitme yöntemi olarak sadece sözel yöntemi kullanmakta ve toplumun bu yöntemi kullanmasından dolayı çocukları için de sözel yöntemin kullanılmasını istemektedirler.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279173134"/>
      </p:ext>
    </p:extLst>
  </p:cSld>
  <p:clrMapOvr>
    <a:masterClrMapping/>
  </p:clrMapOvr>
  <p:transition>
    <p:checke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484784"/>
            <a:ext cx="8280920" cy="4896544"/>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Uygun İletişim Yaklaşımının Belirlenmesi </a:t>
            </a:r>
            <a:endParaRPr lang="tr-TR" altLang="tr-TR" sz="2800" b="1" dirty="0">
              <a:solidFill>
                <a:srgbClr val="7030A0"/>
              </a:solidFill>
            </a:endParaRPr>
          </a:p>
          <a:p>
            <a:pPr marL="0" indent="0">
              <a:buNone/>
            </a:pPr>
            <a:r>
              <a:rPr lang="tr-TR" altLang="tr-TR" sz="2400" dirty="0">
                <a:solidFill>
                  <a:srgbClr val="7030A0"/>
                </a:solidFill>
              </a:rPr>
              <a:t>İleri ve çok ileri düzeyde işitme kaybı olan çocuklarda iletişim yaklaşım yöntemi seçiminde pek çok önemli faktör bulunmaktadır;</a:t>
            </a:r>
          </a:p>
          <a:p>
            <a:pPr marL="0" indent="0" algn="l">
              <a:buNone/>
            </a:pPr>
            <a:r>
              <a:rPr lang="tr-TR" altLang="tr-TR" sz="2400" dirty="0">
                <a:solidFill>
                  <a:srgbClr val="7030A0"/>
                </a:solidFill>
              </a:rPr>
              <a:t>	1. İşitme kaybı tanı yaşı</a:t>
            </a:r>
          </a:p>
          <a:p>
            <a:pPr marL="0" indent="0" algn="l">
              <a:buNone/>
            </a:pPr>
            <a:r>
              <a:rPr lang="tr-TR" altLang="tr-TR" sz="2400" dirty="0">
                <a:solidFill>
                  <a:srgbClr val="7030A0"/>
                </a:solidFill>
              </a:rPr>
              <a:t>	2. </a:t>
            </a:r>
            <a:r>
              <a:rPr lang="tr-TR" altLang="tr-TR" sz="2400" dirty="0" err="1">
                <a:solidFill>
                  <a:srgbClr val="7030A0"/>
                </a:solidFill>
              </a:rPr>
              <a:t>Cihazlandırılma</a:t>
            </a:r>
            <a:r>
              <a:rPr lang="tr-TR" altLang="tr-TR" sz="2400" dirty="0">
                <a:solidFill>
                  <a:srgbClr val="7030A0"/>
                </a:solidFill>
              </a:rPr>
              <a:t> yaşı</a:t>
            </a:r>
          </a:p>
          <a:p>
            <a:pPr marL="0" indent="0" algn="l">
              <a:buNone/>
            </a:pPr>
            <a:r>
              <a:rPr lang="tr-TR" altLang="tr-TR" sz="2400" dirty="0">
                <a:solidFill>
                  <a:srgbClr val="7030A0"/>
                </a:solidFill>
              </a:rPr>
              <a:t>	3. Kullanılan işitme cihazı tipi</a:t>
            </a:r>
          </a:p>
          <a:p>
            <a:pPr marL="0" indent="0" algn="l">
              <a:buNone/>
            </a:pPr>
            <a:r>
              <a:rPr lang="tr-TR" altLang="tr-TR" sz="2400" dirty="0">
                <a:solidFill>
                  <a:srgbClr val="7030A0"/>
                </a:solidFill>
              </a:rPr>
              <a:t>	4. İşitme engeli yanında ek bir engelin olup olmadığı</a:t>
            </a:r>
          </a:p>
          <a:p>
            <a:pPr marL="0" indent="0" algn="l">
              <a:buNone/>
            </a:pPr>
            <a:r>
              <a:rPr lang="tr-TR" altLang="tr-TR" sz="2400" dirty="0">
                <a:solidFill>
                  <a:srgbClr val="7030A0"/>
                </a:solidFill>
              </a:rPr>
              <a:t>	5. Çocuğun ebeveynini işitme engeli olup olmadığı</a:t>
            </a:r>
          </a:p>
          <a:p>
            <a:pPr marL="0" indent="0" algn="l">
              <a:buNone/>
            </a:pPr>
            <a:r>
              <a:rPr lang="tr-TR" altLang="tr-TR" sz="2400" dirty="0">
                <a:solidFill>
                  <a:srgbClr val="7030A0"/>
                </a:solidFill>
              </a:rPr>
              <a:t>	6. Genel gelişim durumu</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029730071"/>
      </p:ext>
    </p:extLst>
  </p:cSld>
  <p:clrMapOvr>
    <a:masterClrMapping/>
  </p:clrMapOvr>
  <p:transition>
    <p:checke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Uygun İletişim Yaklaşımının Belirlenmesi </a:t>
            </a:r>
            <a:endParaRPr lang="tr-TR" altLang="tr-TR" sz="2800" b="1" dirty="0">
              <a:solidFill>
                <a:srgbClr val="7030A0"/>
              </a:solidFill>
            </a:endParaRPr>
          </a:p>
          <a:p>
            <a:pPr marL="0" indent="0">
              <a:buNone/>
            </a:pPr>
            <a:r>
              <a:rPr lang="tr-TR" altLang="tr-TR" sz="2400" dirty="0">
                <a:solidFill>
                  <a:srgbClr val="7030A0"/>
                </a:solidFill>
              </a:rPr>
              <a:t>Sayılan faktörler dahilinde karar verilmesi gerekirse işaret dilinin temel alındığı eğitim yaklaşımlarına ihtiyaç duyduğumuz sonucuna varırız. Diğer taraftan ülkemizde işaret dili yaklaşımı için gerekli donanıma ve yetişmiş elemana sahip olmadığımız gerçeğini de göz önünde bulundurmalıyız. Bu durumda ailelerin genelde sözel yaklaşıma neden yaklaştığı anlaşılırdır.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182790166"/>
      </p:ext>
    </p:extLst>
  </p:cSld>
  <p:clrMapOvr>
    <a:masterClrMapping/>
  </p:clrMapOvr>
  <p:transition>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Eğitsel Değerlendirme</a:t>
            </a:r>
            <a:endParaRPr lang="tr-TR" altLang="tr-TR" sz="2800" b="1" dirty="0">
              <a:solidFill>
                <a:srgbClr val="7030A0"/>
              </a:solidFill>
            </a:endParaRPr>
          </a:p>
          <a:p>
            <a:pPr marL="0" indent="0" algn="l">
              <a:buNone/>
            </a:pPr>
            <a:r>
              <a:rPr lang="tr-TR" altLang="tr-TR" sz="2800" dirty="0" err="1"/>
              <a:t>e.Eğitsel</a:t>
            </a:r>
            <a:r>
              <a:rPr lang="tr-TR" altLang="tr-TR" sz="2800" dirty="0"/>
              <a:t> olarak eksikliklerin belirlenmesi</a:t>
            </a:r>
          </a:p>
          <a:p>
            <a:pPr marL="0" indent="0" algn="l">
              <a:buNone/>
            </a:pPr>
            <a:r>
              <a:rPr lang="tr-TR" altLang="tr-TR" sz="2800" dirty="0" err="1"/>
              <a:t>f.Bireysel</a:t>
            </a:r>
            <a:r>
              <a:rPr lang="tr-TR" altLang="tr-TR" sz="2800" dirty="0"/>
              <a:t> özelliklere yönelik bir program belirlenmesi</a:t>
            </a:r>
          </a:p>
          <a:p>
            <a:pPr marL="0" indent="0" algn="l">
              <a:buNone/>
            </a:pPr>
            <a:r>
              <a:rPr lang="tr-TR" altLang="tr-TR" sz="2800" dirty="0" err="1"/>
              <a:t>g.Aile</a:t>
            </a:r>
            <a:r>
              <a:rPr lang="tr-TR" altLang="tr-TR" sz="2800" dirty="0"/>
              <a:t> desteğinin sağlanması ve programlanması</a:t>
            </a:r>
          </a:p>
          <a:p>
            <a:pPr marL="0" indent="0" algn="l">
              <a:buNone/>
            </a:pPr>
            <a:r>
              <a:rPr lang="tr-TR" altLang="tr-TR" sz="2800" dirty="0"/>
              <a:t>	1.Ailenin değerlendirilmesi</a:t>
            </a:r>
          </a:p>
          <a:p>
            <a:pPr marL="0" indent="0" algn="l">
              <a:buNone/>
            </a:pPr>
            <a:r>
              <a:rPr lang="tr-TR" altLang="tr-TR" sz="2800" dirty="0" err="1"/>
              <a:t>h.Eşlik</a:t>
            </a:r>
            <a:r>
              <a:rPr lang="tr-TR" altLang="tr-TR" sz="2800" dirty="0"/>
              <a:t> eden hastalıkların belirlenerek gerekli önlemlerin alınması</a:t>
            </a:r>
          </a:p>
          <a:p>
            <a:pPr marL="0" indent="0" algn="l">
              <a:buNone/>
            </a:pPr>
            <a:r>
              <a:rPr lang="tr-TR" altLang="tr-TR" sz="2800" dirty="0" err="1"/>
              <a:t>i.Okula</a:t>
            </a:r>
            <a:r>
              <a:rPr lang="tr-TR" altLang="tr-TR" sz="2800" dirty="0"/>
              <a:t> gidebilmek için gerekli yeterliliklere sahip olup olmadığının belirlenmesi</a:t>
            </a:r>
          </a:p>
          <a:p>
            <a:pPr marL="0" indent="0" algn="l">
              <a:buNone/>
            </a:pPr>
            <a:r>
              <a:rPr lang="tr-TR" altLang="tr-TR" sz="2800" dirty="0"/>
              <a:t>1.	Okul başarısının değerlendirilmesi</a:t>
            </a:r>
          </a:p>
          <a:p>
            <a:pPr marL="0" indent="0" algn="l">
              <a:buNone/>
            </a:pPr>
            <a:r>
              <a:rPr lang="tr-TR" altLang="tr-TR" sz="2800" dirty="0"/>
              <a:t>j.	Mesleki yeteneklerin belirlenmesi ve yönlendirme yapılması</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083700313"/>
      </p:ext>
    </p:extLst>
  </p:cSld>
  <p:clrMapOvr>
    <a:masterClrMapping/>
  </p:clrMapOvr>
  <p:transition>
    <p:checke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Uygun İletişim Yaklaşımının Belirlenmesi </a:t>
            </a:r>
            <a:endParaRPr lang="tr-TR" altLang="tr-TR" sz="2800" b="1" dirty="0">
              <a:solidFill>
                <a:srgbClr val="7030A0"/>
              </a:solidFill>
            </a:endParaRPr>
          </a:p>
          <a:p>
            <a:pPr marL="0" indent="0">
              <a:buNone/>
            </a:pPr>
            <a:endParaRPr lang="tr-TR" altLang="tr-TR" sz="2800" b="1" dirty="0">
              <a:solidFill>
                <a:srgbClr val="7030A0"/>
              </a:solidFill>
            </a:endParaRPr>
          </a:p>
          <a:p>
            <a:pPr marL="0" indent="0">
              <a:buNone/>
            </a:pPr>
            <a:r>
              <a:rPr lang="tr-TR" altLang="tr-TR" sz="2400" dirty="0">
                <a:solidFill>
                  <a:srgbClr val="7030A0"/>
                </a:solidFill>
              </a:rPr>
              <a:t>Tüm dünyada da hangi yaklaşımın hangi kriterler dahilinde hangi çocuğa uygulanacağını ve buna kimin karar vereceği konusunda karar verilmiş değildir.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690513963"/>
      </p:ext>
    </p:extLst>
  </p:cSld>
  <p:clrMapOvr>
    <a:masterClrMapping/>
  </p:clrMapOvr>
  <p:transition>
    <p:checke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Uygun İletişim Yaklaşımının Belirlenmesi </a:t>
            </a:r>
            <a:endParaRPr lang="tr-TR" altLang="tr-TR" sz="2800" b="1" dirty="0">
              <a:solidFill>
                <a:srgbClr val="7030A0"/>
              </a:solidFill>
            </a:endParaRPr>
          </a:p>
          <a:p>
            <a:pPr marL="0" indent="0">
              <a:buNone/>
            </a:pPr>
            <a:r>
              <a:rPr lang="tr-TR" altLang="tr-TR" sz="2400" dirty="0">
                <a:solidFill>
                  <a:srgbClr val="7030A0"/>
                </a:solidFill>
              </a:rPr>
              <a:t>Her çocuk için ideal olan yöntem farklıdır. Aile ve çocuğun burada anlatılmış olan değerlendirmelerden dikkatle geçirilmesi doğru rehabilitasyon yöntemlerinin belirlenmesini sağlamakta çok faydalıdır. Ancak zamanla ihtiyaç ve koşulların değişmekte olduğu da gözden kaçırılmamalıdır. Dolayısıyla belirli aralıklarla bu değerlendirmelerin yenilenerek değişen ihtiyaçlara göre rehabilitasyon programının düzenlenmesi ve çocuğun yönlendirilmesi gerekmektedir.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305464092"/>
      </p:ext>
    </p:extLst>
  </p:cSld>
  <p:clrMapOvr>
    <a:masterClrMapping/>
  </p:clrMapOvr>
  <p:transition>
    <p:checke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Uygun İletişim Yaklaşımının Belirlenmesi </a:t>
            </a:r>
            <a:endParaRPr lang="tr-TR" altLang="tr-TR" sz="2800" b="1" dirty="0">
              <a:solidFill>
                <a:srgbClr val="7030A0"/>
              </a:solidFill>
            </a:endParaRPr>
          </a:p>
          <a:p>
            <a:pPr marL="0" indent="0">
              <a:buNone/>
            </a:pPr>
            <a:endParaRPr lang="tr-TR" altLang="tr-TR" sz="2800" b="1" dirty="0">
              <a:solidFill>
                <a:srgbClr val="7030A0"/>
              </a:solidFill>
            </a:endParaRPr>
          </a:p>
          <a:p>
            <a:pPr marL="0" indent="0">
              <a:buNone/>
            </a:pPr>
            <a:r>
              <a:rPr lang="tr-TR" altLang="tr-TR" sz="2400" dirty="0">
                <a:solidFill>
                  <a:srgbClr val="7030A0"/>
                </a:solidFill>
              </a:rPr>
              <a:t>Tüm rehabilitasyon süreçlerine aile dahil edilmeli ve ortak edilmelidir.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704876052"/>
      </p:ext>
    </p:extLst>
  </p:cSld>
  <p:clrMapOvr>
    <a:masterClrMapping/>
  </p:clrMapOvr>
  <p:transition>
    <p:checke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Terapinin Odak Noktasının Belirlenmesi</a:t>
            </a:r>
            <a:endParaRPr lang="tr-TR" altLang="tr-TR" sz="2800" b="1" dirty="0">
              <a:solidFill>
                <a:srgbClr val="7030A0"/>
              </a:solidFill>
            </a:endParaRPr>
          </a:p>
          <a:p>
            <a:pPr marL="0" indent="0">
              <a:buNone/>
            </a:pPr>
            <a:endParaRPr lang="tr-TR" altLang="tr-TR" sz="2800" b="1" dirty="0">
              <a:solidFill>
                <a:srgbClr val="7030A0"/>
              </a:solidFill>
            </a:endParaRPr>
          </a:p>
          <a:p>
            <a:pPr marL="0" indent="0">
              <a:buNone/>
            </a:pPr>
            <a:r>
              <a:rPr lang="tr-TR" altLang="tr-TR" sz="2400" dirty="0">
                <a:solidFill>
                  <a:srgbClr val="7030A0"/>
                </a:solidFill>
              </a:rPr>
              <a:t>Her yaş grubunun kendine özgü gereksinimlerinin belirlenmesi, uygun tanı materyallerinin seçilmesi, test sonuçlarının yorumlanması ve uygun eğitim-rehabilitasyon yaklaşımının düzenlenmesi son derece önemlidir.</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734665412"/>
      </p:ext>
    </p:extLst>
  </p:cSld>
  <p:clrMapOvr>
    <a:masterClrMapping/>
  </p:clrMapOvr>
  <p:transition>
    <p:checke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Terapinin Odak Noktasının Belirlenmesi</a:t>
            </a:r>
            <a:endParaRPr lang="tr-TR" altLang="tr-TR" sz="2800" b="1" dirty="0">
              <a:solidFill>
                <a:srgbClr val="7030A0"/>
              </a:solidFill>
            </a:endParaRPr>
          </a:p>
          <a:p>
            <a:pPr marL="0" indent="0">
              <a:buNone/>
            </a:pPr>
            <a:endParaRPr lang="tr-TR" altLang="tr-TR" sz="2800" b="1" dirty="0">
              <a:solidFill>
                <a:srgbClr val="7030A0"/>
              </a:solidFill>
            </a:endParaRPr>
          </a:p>
          <a:p>
            <a:pPr marL="0" indent="0">
              <a:buNone/>
            </a:pPr>
            <a:r>
              <a:rPr lang="tr-TR" altLang="tr-TR" sz="2400" dirty="0">
                <a:solidFill>
                  <a:srgbClr val="7030A0"/>
                </a:solidFill>
              </a:rPr>
              <a:t>Rehabilitasyon ve </a:t>
            </a:r>
            <a:r>
              <a:rPr lang="tr-TR" altLang="tr-TR" sz="2400" dirty="0" err="1">
                <a:solidFill>
                  <a:srgbClr val="7030A0"/>
                </a:solidFill>
              </a:rPr>
              <a:t>Habilitasyon</a:t>
            </a:r>
            <a:r>
              <a:rPr lang="tr-TR" altLang="tr-TR" sz="2400" dirty="0">
                <a:solidFill>
                  <a:srgbClr val="7030A0"/>
                </a:solidFill>
              </a:rPr>
              <a:t> süreçleri 4 ana grupta yönetilmektedir</a:t>
            </a:r>
          </a:p>
          <a:p>
            <a:pPr algn="l"/>
            <a:r>
              <a:rPr lang="tr-TR" altLang="tr-TR" sz="2400" dirty="0">
                <a:solidFill>
                  <a:srgbClr val="FF0000"/>
                </a:solidFill>
              </a:rPr>
              <a:t>Bebeklik Dönemi</a:t>
            </a:r>
          </a:p>
          <a:p>
            <a:pPr algn="l"/>
            <a:r>
              <a:rPr lang="tr-TR" altLang="tr-TR" sz="2400" dirty="0">
                <a:solidFill>
                  <a:srgbClr val="FF0000"/>
                </a:solidFill>
              </a:rPr>
              <a:t>Okul Öncesi Dönem</a:t>
            </a:r>
          </a:p>
          <a:p>
            <a:pPr algn="l"/>
            <a:r>
              <a:rPr lang="tr-TR" altLang="tr-TR" sz="2400" dirty="0">
                <a:solidFill>
                  <a:srgbClr val="FF0000"/>
                </a:solidFill>
              </a:rPr>
              <a:t>Okul Dönemi</a:t>
            </a:r>
          </a:p>
          <a:p>
            <a:pPr algn="l"/>
            <a:r>
              <a:rPr lang="tr-TR" altLang="tr-TR" sz="2400" dirty="0">
                <a:solidFill>
                  <a:srgbClr val="FF0000"/>
                </a:solidFill>
              </a:rPr>
              <a:t>Adölesan Dönemi</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40010005"/>
      </p:ext>
    </p:extLst>
  </p:cSld>
  <p:clrMapOvr>
    <a:masterClrMapping/>
  </p:clrMapOvr>
  <p:transition>
    <p:checke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Terapinin Odak Noktasının Belirlenmesi</a:t>
            </a:r>
            <a:endParaRPr lang="tr-TR" altLang="tr-TR" sz="2800" b="1" dirty="0">
              <a:solidFill>
                <a:srgbClr val="7030A0"/>
              </a:solidFill>
            </a:endParaRPr>
          </a:p>
          <a:p>
            <a:pPr marL="0" indent="0">
              <a:buNone/>
            </a:pPr>
            <a:r>
              <a:rPr lang="tr-TR" altLang="tr-TR" sz="2400" dirty="0">
                <a:solidFill>
                  <a:srgbClr val="FF0000"/>
                </a:solidFill>
              </a:rPr>
              <a:t>Bebeklik Dönemi</a:t>
            </a:r>
          </a:p>
          <a:p>
            <a:pPr algn="l"/>
            <a:r>
              <a:rPr lang="tr-TR" altLang="tr-TR" sz="2400" dirty="0">
                <a:solidFill>
                  <a:srgbClr val="7030A0"/>
                </a:solidFill>
              </a:rPr>
              <a:t>Bebeklik çağında çeşitli anket yöntemleri kullanılarak işitme kaybı saptanan bebeklerin süreçleri kontrol edilir.</a:t>
            </a:r>
          </a:p>
          <a:p>
            <a:pPr algn="l"/>
            <a:r>
              <a:rPr lang="tr-TR" altLang="tr-TR" sz="2400" dirty="0">
                <a:solidFill>
                  <a:srgbClr val="7030A0"/>
                </a:solidFill>
              </a:rPr>
              <a:t>Bu anketlerde amaçlarımız;</a:t>
            </a:r>
          </a:p>
          <a:p>
            <a:pPr lvl="1" algn="l"/>
            <a:r>
              <a:rPr lang="tr-TR" altLang="tr-TR" sz="2300" dirty="0" err="1">
                <a:solidFill>
                  <a:srgbClr val="7030A0"/>
                </a:solidFill>
              </a:rPr>
              <a:t>a.Amplifikasyondaki</a:t>
            </a:r>
            <a:r>
              <a:rPr lang="tr-TR" altLang="tr-TR" sz="2300" dirty="0">
                <a:solidFill>
                  <a:srgbClr val="7030A0"/>
                </a:solidFill>
              </a:rPr>
              <a:t> kazancımızın saptanması</a:t>
            </a:r>
          </a:p>
          <a:p>
            <a:pPr lvl="1" algn="l"/>
            <a:r>
              <a:rPr lang="tr-TR" altLang="tr-TR" sz="2300" dirty="0" err="1">
                <a:solidFill>
                  <a:srgbClr val="7030A0"/>
                </a:solidFill>
              </a:rPr>
              <a:t>b.Kullanılan</a:t>
            </a:r>
            <a:r>
              <a:rPr lang="tr-TR" altLang="tr-TR" sz="2300" dirty="0">
                <a:solidFill>
                  <a:srgbClr val="7030A0"/>
                </a:solidFill>
              </a:rPr>
              <a:t> yaklaşımların arzu edilen veya beklenen hedeflere ulaşılmasında ne kadar etkili olduğunun saptanması</a:t>
            </a:r>
          </a:p>
          <a:p>
            <a:pPr lvl="1" algn="l"/>
            <a:r>
              <a:rPr lang="tr-TR" altLang="tr-TR" sz="2300" dirty="0" err="1">
                <a:solidFill>
                  <a:srgbClr val="7030A0"/>
                </a:solidFill>
              </a:rPr>
              <a:t>c.İşitme</a:t>
            </a:r>
            <a:r>
              <a:rPr lang="tr-TR" altLang="tr-TR" sz="2300" dirty="0">
                <a:solidFill>
                  <a:srgbClr val="7030A0"/>
                </a:solidFill>
              </a:rPr>
              <a:t> kaybının çocuğun dil, öğrenme ve iletişim sürecine etkisini saptamakta etkilidir.</a:t>
            </a:r>
          </a:p>
          <a:p>
            <a:pPr algn="l"/>
            <a:endParaRPr lang="tr-TR" altLang="tr-TR" sz="2400" dirty="0">
              <a:solidFill>
                <a:srgbClr val="7030A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124781456"/>
      </p:ext>
    </p:extLst>
  </p:cSld>
  <p:clrMapOvr>
    <a:masterClrMapping/>
  </p:clrMapOvr>
  <p:transition>
    <p:checke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Terapinin Odak Noktasının Belirlenmesi</a:t>
            </a:r>
            <a:endParaRPr lang="tr-TR" altLang="tr-TR" sz="2800" b="1" dirty="0">
              <a:solidFill>
                <a:srgbClr val="7030A0"/>
              </a:solidFill>
            </a:endParaRPr>
          </a:p>
          <a:p>
            <a:pPr marL="0" indent="0">
              <a:buNone/>
            </a:pPr>
            <a:r>
              <a:rPr lang="tr-TR" altLang="tr-TR" sz="2400" dirty="0">
                <a:solidFill>
                  <a:srgbClr val="FF0000"/>
                </a:solidFill>
              </a:rPr>
              <a:t>Bebeklik Dönemi</a:t>
            </a:r>
          </a:p>
          <a:p>
            <a:pPr algn="l"/>
            <a:r>
              <a:rPr lang="tr-TR" altLang="tr-TR" sz="2400" dirty="0" err="1">
                <a:solidFill>
                  <a:srgbClr val="7030A0"/>
                </a:solidFill>
              </a:rPr>
              <a:t>Bilateral</a:t>
            </a:r>
            <a:r>
              <a:rPr lang="tr-TR" altLang="tr-TR" sz="2400" dirty="0">
                <a:solidFill>
                  <a:srgbClr val="7030A0"/>
                </a:solidFill>
              </a:rPr>
              <a:t> ileri ve çok ileri düzey işitme kaybı ile doğan bebekler işitsel sözel terapi kullanılarak uygun </a:t>
            </a:r>
            <a:r>
              <a:rPr lang="tr-TR" altLang="tr-TR" sz="2400" dirty="0" err="1">
                <a:solidFill>
                  <a:srgbClr val="7030A0"/>
                </a:solidFill>
              </a:rPr>
              <a:t>koklear</a:t>
            </a:r>
            <a:r>
              <a:rPr lang="tr-TR" altLang="tr-TR" sz="2400" dirty="0">
                <a:solidFill>
                  <a:srgbClr val="7030A0"/>
                </a:solidFill>
              </a:rPr>
              <a:t> </a:t>
            </a:r>
            <a:r>
              <a:rPr lang="tr-TR" altLang="tr-TR" sz="2400" dirty="0" err="1">
                <a:solidFill>
                  <a:srgbClr val="7030A0"/>
                </a:solidFill>
              </a:rPr>
              <a:t>implantasyon</a:t>
            </a:r>
            <a:r>
              <a:rPr lang="tr-TR" altLang="tr-TR" sz="2400" dirty="0">
                <a:solidFill>
                  <a:srgbClr val="7030A0"/>
                </a:solidFill>
              </a:rPr>
              <a:t> adayları haline gelebilmektedir. Doğru rehabilitasyon ile </a:t>
            </a:r>
            <a:r>
              <a:rPr lang="tr-TR" altLang="tr-TR" sz="2400" dirty="0" err="1">
                <a:solidFill>
                  <a:srgbClr val="7030A0"/>
                </a:solidFill>
              </a:rPr>
              <a:t>koklear</a:t>
            </a:r>
            <a:r>
              <a:rPr lang="tr-TR" altLang="tr-TR" sz="2400" dirty="0">
                <a:solidFill>
                  <a:srgbClr val="7030A0"/>
                </a:solidFill>
              </a:rPr>
              <a:t> </a:t>
            </a:r>
            <a:r>
              <a:rPr lang="tr-TR" altLang="tr-TR" sz="2400" dirty="0" err="1">
                <a:solidFill>
                  <a:srgbClr val="7030A0"/>
                </a:solidFill>
              </a:rPr>
              <a:t>implantasyondan</a:t>
            </a:r>
            <a:r>
              <a:rPr lang="tr-TR" altLang="tr-TR" sz="2400" dirty="0">
                <a:solidFill>
                  <a:srgbClr val="7030A0"/>
                </a:solidFill>
              </a:rPr>
              <a:t> başarı sağlanması mümkün olabilmektedir. </a:t>
            </a:r>
          </a:p>
          <a:p>
            <a:pPr algn="l"/>
            <a:r>
              <a:rPr lang="tr-TR" altLang="tr-TR" sz="2400" dirty="0">
                <a:solidFill>
                  <a:srgbClr val="7030A0"/>
                </a:solidFill>
              </a:rPr>
              <a:t>Doğru ve zamanında başlanılan işitsel sözel terapi </a:t>
            </a:r>
            <a:r>
              <a:rPr lang="tr-TR" altLang="tr-TR" sz="2400" dirty="0" err="1">
                <a:solidFill>
                  <a:srgbClr val="7030A0"/>
                </a:solidFill>
              </a:rPr>
              <a:t>koklear</a:t>
            </a:r>
            <a:r>
              <a:rPr lang="tr-TR" altLang="tr-TR" sz="2400" dirty="0">
                <a:solidFill>
                  <a:srgbClr val="7030A0"/>
                </a:solidFill>
              </a:rPr>
              <a:t> </a:t>
            </a:r>
            <a:r>
              <a:rPr lang="tr-TR" altLang="tr-TR" sz="2400" dirty="0" err="1">
                <a:solidFill>
                  <a:srgbClr val="7030A0"/>
                </a:solidFill>
              </a:rPr>
              <a:t>implantasyon</a:t>
            </a:r>
            <a:r>
              <a:rPr lang="tr-TR" altLang="tr-TR" sz="2400" dirty="0">
                <a:solidFill>
                  <a:srgbClr val="7030A0"/>
                </a:solidFill>
              </a:rPr>
              <a:t> ile </a:t>
            </a:r>
            <a:r>
              <a:rPr lang="tr-TR" altLang="tr-TR" sz="2400" dirty="0" err="1">
                <a:solidFill>
                  <a:srgbClr val="7030A0"/>
                </a:solidFill>
              </a:rPr>
              <a:t>tamalanırsa</a:t>
            </a:r>
            <a:r>
              <a:rPr lang="tr-TR" altLang="tr-TR" sz="2400" dirty="0">
                <a:solidFill>
                  <a:srgbClr val="7030A0"/>
                </a:solidFill>
              </a:rPr>
              <a:t> </a:t>
            </a:r>
            <a:r>
              <a:rPr lang="tr-TR" altLang="tr-TR" sz="2400" dirty="0" err="1">
                <a:solidFill>
                  <a:srgbClr val="7030A0"/>
                </a:solidFill>
              </a:rPr>
              <a:t>koklear</a:t>
            </a:r>
            <a:r>
              <a:rPr lang="tr-TR" altLang="tr-TR" sz="2400" dirty="0">
                <a:solidFill>
                  <a:srgbClr val="7030A0"/>
                </a:solidFill>
              </a:rPr>
              <a:t> </a:t>
            </a:r>
            <a:r>
              <a:rPr lang="tr-TR" altLang="tr-TR" sz="2400" dirty="0" err="1">
                <a:solidFill>
                  <a:srgbClr val="7030A0"/>
                </a:solidFill>
              </a:rPr>
              <a:t>implantasyonun</a:t>
            </a:r>
            <a:r>
              <a:rPr lang="tr-TR" altLang="tr-TR" sz="2400" dirty="0">
                <a:solidFill>
                  <a:srgbClr val="7030A0"/>
                </a:solidFill>
              </a:rPr>
              <a:t> birinci yılı sonunda işitsel algı becerileri en üst düzeye çıkmaktadır.</a:t>
            </a:r>
          </a:p>
          <a:p>
            <a:pPr algn="l"/>
            <a:endParaRPr lang="tr-TR" altLang="tr-TR" sz="2400" dirty="0">
              <a:solidFill>
                <a:srgbClr val="7030A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882249672"/>
      </p:ext>
    </p:extLst>
  </p:cSld>
  <p:clrMapOvr>
    <a:masterClrMapping/>
  </p:clrMapOvr>
  <p:transition>
    <p:checke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Terapinin Odak Noktasının Belirlenmesi</a:t>
            </a:r>
            <a:endParaRPr lang="tr-TR" altLang="tr-TR" sz="2800" b="1" dirty="0">
              <a:solidFill>
                <a:srgbClr val="7030A0"/>
              </a:solidFill>
            </a:endParaRPr>
          </a:p>
          <a:p>
            <a:pPr marL="0" indent="0">
              <a:buNone/>
            </a:pPr>
            <a:r>
              <a:rPr lang="tr-TR" altLang="tr-TR" sz="2400" dirty="0">
                <a:solidFill>
                  <a:srgbClr val="FF0000"/>
                </a:solidFill>
              </a:rPr>
              <a:t>Okul Öncesi Dönem</a:t>
            </a:r>
          </a:p>
          <a:p>
            <a:pPr marL="0" indent="0">
              <a:buNone/>
            </a:pPr>
            <a:endParaRPr lang="tr-TR" altLang="tr-TR" sz="2400" dirty="0">
              <a:solidFill>
                <a:srgbClr val="FF0000"/>
              </a:solidFill>
            </a:endParaRPr>
          </a:p>
          <a:p>
            <a:pPr marL="0" indent="0">
              <a:buNone/>
            </a:pPr>
            <a:r>
              <a:rPr lang="tr-TR" altLang="tr-TR" sz="2400" dirty="0">
                <a:solidFill>
                  <a:srgbClr val="7030A0"/>
                </a:solidFill>
              </a:rPr>
              <a:t>Okul öncesi dönemde değerlendirilmesi gereken ana kriter </a:t>
            </a:r>
            <a:r>
              <a:rPr lang="tr-TR" altLang="tr-TR" sz="2400" dirty="0" err="1">
                <a:solidFill>
                  <a:srgbClr val="7030A0"/>
                </a:solidFill>
              </a:rPr>
              <a:t>amplifikasyonun</a:t>
            </a:r>
            <a:r>
              <a:rPr lang="tr-TR" altLang="tr-TR" sz="2400" dirty="0">
                <a:solidFill>
                  <a:srgbClr val="7030A0"/>
                </a:solidFill>
              </a:rPr>
              <a:t> etkinliğidir. </a:t>
            </a:r>
            <a:r>
              <a:rPr lang="tr-TR" altLang="tr-TR" sz="2400" dirty="0" err="1">
                <a:solidFill>
                  <a:srgbClr val="7030A0"/>
                </a:solidFill>
              </a:rPr>
              <a:t>Amplifikasyonun</a:t>
            </a:r>
            <a:r>
              <a:rPr lang="tr-TR" altLang="tr-TR" sz="2400" dirty="0">
                <a:solidFill>
                  <a:srgbClr val="7030A0"/>
                </a:solidFill>
              </a:rPr>
              <a:t> etkinliğini cihazın çocuğa uyumu yanında almış olduğu eğitimler de etkilemektedir.</a:t>
            </a:r>
            <a:r>
              <a:rPr lang="tr-TR" altLang="tr-TR" sz="2400" dirty="0">
                <a:solidFill>
                  <a:srgbClr val="FF0000"/>
                </a:solidFill>
              </a:rPr>
              <a:t> </a:t>
            </a:r>
          </a:p>
          <a:p>
            <a:pPr algn="l"/>
            <a:endParaRPr lang="tr-TR" altLang="tr-TR" sz="24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50255270"/>
      </p:ext>
    </p:extLst>
  </p:cSld>
  <p:clrMapOvr>
    <a:masterClrMapping/>
  </p:clrMapOvr>
  <p:transition>
    <p:checke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Terapinin Odak Noktasının Belirlenmesi</a:t>
            </a:r>
            <a:endParaRPr lang="tr-TR" altLang="tr-TR" sz="2800" b="1" dirty="0">
              <a:solidFill>
                <a:srgbClr val="7030A0"/>
              </a:solidFill>
            </a:endParaRPr>
          </a:p>
          <a:p>
            <a:pPr marL="0" indent="0">
              <a:buNone/>
            </a:pPr>
            <a:r>
              <a:rPr lang="tr-TR" altLang="tr-TR" sz="2400" dirty="0">
                <a:solidFill>
                  <a:srgbClr val="FF0000"/>
                </a:solidFill>
              </a:rPr>
              <a:t>Okul Öncesi Dönem</a:t>
            </a:r>
          </a:p>
          <a:p>
            <a:pPr marL="0" indent="0" algn="l">
              <a:buNone/>
            </a:pPr>
            <a:r>
              <a:rPr lang="tr-TR" altLang="tr-TR" sz="2400" dirty="0">
                <a:solidFill>
                  <a:srgbClr val="7030A0"/>
                </a:solidFill>
              </a:rPr>
              <a:t>Doğru cihaz uygulaması ve yeterli eğitime rağmen çocuğun gelişimi yetersiz ise;</a:t>
            </a:r>
          </a:p>
          <a:p>
            <a:pPr marL="0" indent="0" algn="l">
              <a:buNone/>
            </a:pPr>
            <a:r>
              <a:rPr lang="tr-TR" altLang="tr-TR" sz="2400" dirty="0">
                <a:solidFill>
                  <a:srgbClr val="7030A0"/>
                </a:solidFill>
              </a:rPr>
              <a:t>	1. Cihazın sağladığı kazanç sınırlı olmuştur</a:t>
            </a:r>
          </a:p>
          <a:p>
            <a:pPr marL="0" indent="0" algn="l">
              <a:buNone/>
            </a:pPr>
            <a:r>
              <a:rPr lang="tr-TR" altLang="tr-TR" sz="2400" dirty="0">
                <a:solidFill>
                  <a:srgbClr val="7030A0"/>
                </a:solidFill>
              </a:rPr>
              <a:t>	2. Beyine yeterli akustik erişim sağlanamamaktadır.</a:t>
            </a:r>
          </a:p>
          <a:p>
            <a:pPr marL="0" indent="0" algn="l">
              <a:buNone/>
            </a:pPr>
            <a:r>
              <a:rPr lang="tr-TR" altLang="tr-TR" sz="2400" dirty="0">
                <a:solidFill>
                  <a:srgbClr val="7030A0"/>
                </a:solidFill>
              </a:rPr>
              <a:t>	3. Yapılan eğitim çalışmalarına yeterli odaklanma               	sağlanamamıştır.</a:t>
            </a:r>
          </a:p>
          <a:p>
            <a:pPr algn="l"/>
            <a:endParaRPr lang="tr-TR" altLang="tr-TR" sz="24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34910911"/>
      </p:ext>
    </p:extLst>
  </p:cSld>
  <p:clrMapOvr>
    <a:masterClrMapping/>
  </p:clrMapOvr>
  <p:transition>
    <p:checke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Terapinin Odak Noktasının Belirlenmesi</a:t>
            </a:r>
            <a:endParaRPr lang="tr-TR" altLang="tr-TR" sz="2800" b="1" dirty="0">
              <a:solidFill>
                <a:srgbClr val="7030A0"/>
              </a:solidFill>
            </a:endParaRPr>
          </a:p>
          <a:p>
            <a:pPr marL="0" indent="0">
              <a:buNone/>
            </a:pPr>
            <a:r>
              <a:rPr lang="tr-TR" altLang="tr-TR" sz="2400" dirty="0">
                <a:solidFill>
                  <a:srgbClr val="FF0000"/>
                </a:solidFill>
              </a:rPr>
              <a:t>Okul Dönemi</a:t>
            </a:r>
          </a:p>
          <a:p>
            <a:pPr algn="l"/>
            <a:r>
              <a:rPr lang="tr-TR" altLang="tr-TR" sz="2400" dirty="0">
                <a:solidFill>
                  <a:srgbClr val="7030A0"/>
                </a:solidFill>
              </a:rPr>
              <a:t>Bu dönemde cihaz ve gördüğü rehabilitasyonların başarısı ya da başarısızlığı çocuğun akademik başarısı ile doğru orantılıdır. Ek test ve anketler yerine öncelikle çocuğun okuldaki başarısını sorgulamak yerinde olacaktır.</a:t>
            </a:r>
          </a:p>
          <a:p>
            <a:pPr algn="l"/>
            <a:r>
              <a:rPr lang="tr-TR" altLang="tr-TR" sz="2400" dirty="0">
                <a:solidFill>
                  <a:srgbClr val="7030A0"/>
                </a:solidFill>
              </a:rPr>
              <a:t>Eğer erken yaşta tanı konulup </a:t>
            </a:r>
            <a:r>
              <a:rPr lang="tr-TR" altLang="tr-TR" sz="2400" dirty="0" err="1">
                <a:solidFill>
                  <a:srgbClr val="7030A0"/>
                </a:solidFill>
              </a:rPr>
              <a:t>cihazlandırma</a:t>
            </a:r>
            <a:r>
              <a:rPr lang="tr-TR" altLang="tr-TR" sz="2400" dirty="0">
                <a:solidFill>
                  <a:srgbClr val="7030A0"/>
                </a:solidFill>
              </a:rPr>
              <a:t> ve rehabilitasyon yapılmış ise çocuğun akademik başarısının akranları ile paralel olması beklenir.</a:t>
            </a:r>
          </a:p>
          <a:p>
            <a:pPr algn="l"/>
            <a:endParaRPr lang="tr-TR" altLang="tr-TR" sz="24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923000710"/>
      </p:ext>
    </p:extLst>
  </p:cSld>
  <p:clrMapOvr>
    <a:masterClrMapping/>
  </p:clrMapOvr>
  <p:transition>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Eğitsel Değerlendirme</a:t>
            </a:r>
            <a:endParaRPr lang="tr-TR" altLang="tr-TR" sz="2800" b="1" dirty="0">
              <a:solidFill>
                <a:srgbClr val="7030A0"/>
              </a:solidFill>
            </a:endParaRPr>
          </a:p>
          <a:p>
            <a:pPr marL="0" indent="0" algn="l">
              <a:buNone/>
            </a:pPr>
            <a:r>
              <a:rPr lang="tr-TR" altLang="tr-TR" sz="2800" dirty="0" err="1"/>
              <a:t>e.</a:t>
            </a:r>
            <a:r>
              <a:rPr lang="tr-TR" altLang="tr-TR" sz="2400" dirty="0" err="1"/>
              <a:t>Eğitsel</a:t>
            </a:r>
            <a:r>
              <a:rPr lang="tr-TR" altLang="tr-TR" sz="2400" dirty="0"/>
              <a:t> olarak eksikliklerin belirlenmesi</a:t>
            </a:r>
          </a:p>
          <a:p>
            <a:pPr marL="0" indent="0" algn="l">
              <a:buNone/>
            </a:pPr>
            <a:r>
              <a:rPr lang="tr-TR" altLang="tr-TR" sz="2400" dirty="0" err="1"/>
              <a:t>f.Bireysel</a:t>
            </a:r>
            <a:r>
              <a:rPr lang="tr-TR" altLang="tr-TR" sz="2400" dirty="0"/>
              <a:t> özelliklere yönelik bir program belirlenmesi</a:t>
            </a:r>
          </a:p>
          <a:p>
            <a:pPr marL="0" indent="0" algn="l">
              <a:buNone/>
            </a:pPr>
            <a:r>
              <a:rPr lang="tr-TR" altLang="tr-TR" sz="2400" dirty="0" err="1"/>
              <a:t>g.Aile</a:t>
            </a:r>
            <a:r>
              <a:rPr lang="tr-TR" altLang="tr-TR" sz="2400" dirty="0"/>
              <a:t> desteğinin sağlanması ve programlanması</a:t>
            </a:r>
          </a:p>
          <a:p>
            <a:pPr marL="0" indent="0" algn="l">
              <a:buNone/>
            </a:pPr>
            <a:r>
              <a:rPr lang="tr-TR" altLang="tr-TR" sz="2400" dirty="0"/>
              <a:t>	1.Ailenin değerlendirilmesi</a:t>
            </a:r>
          </a:p>
          <a:p>
            <a:pPr marL="0" indent="0" algn="l">
              <a:buNone/>
            </a:pPr>
            <a:r>
              <a:rPr lang="tr-TR" altLang="tr-TR" sz="2400" dirty="0" err="1"/>
              <a:t>h.Eşlik</a:t>
            </a:r>
            <a:r>
              <a:rPr lang="tr-TR" altLang="tr-TR" sz="2400" dirty="0"/>
              <a:t> eden hastalıkların belirlenerek gerekli önlemlerin alınması</a:t>
            </a:r>
          </a:p>
          <a:p>
            <a:pPr marL="0" indent="0" algn="l">
              <a:buNone/>
            </a:pPr>
            <a:r>
              <a:rPr lang="tr-TR" altLang="tr-TR" sz="2400" dirty="0" err="1"/>
              <a:t>i.Okula</a:t>
            </a:r>
            <a:r>
              <a:rPr lang="tr-TR" altLang="tr-TR" sz="2400" dirty="0"/>
              <a:t> gidebilmek için gerekli yeterliliklere sahip olup olmadığının belirlenmesi</a:t>
            </a:r>
          </a:p>
          <a:p>
            <a:pPr marL="0" indent="0" algn="l">
              <a:buNone/>
            </a:pPr>
            <a:r>
              <a:rPr lang="tr-TR" altLang="tr-TR" sz="2400" dirty="0"/>
              <a:t>	1.Okul başarısının değerlendirilmesi</a:t>
            </a:r>
          </a:p>
          <a:p>
            <a:pPr marL="0" indent="0" algn="l">
              <a:buNone/>
            </a:pPr>
            <a:r>
              <a:rPr lang="tr-TR" altLang="tr-TR" sz="2800" dirty="0" err="1"/>
              <a:t>j.</a:t>
            </a:r>
            <a:r>
              <a:rPr lang="tr-TR" altLang="tr-TR" sz="2400" dirty="0" err="1"/>
              <a:t>Mesleki</a:t>
            </a:r>
            <a:r>
              <a:rPr lang="tr-TR" altLang="tr-TR" sz="2400" dirty="0"/>
              <a:t> yeteneklerin belirlenmesi ve yönlendirme yapılması</a:t>
            </a:r>
            <a:endParaRPr lang="tr-TR" altLang="tr-TR" sz="2800" dirty="0"/>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688591044"/>
      </p:ext>
    </p:extLst>
  </p:cSld>
  <p:clrMapOvr>
    <a:masterClrMapping/>
  </p:clrMapOvr>
  <p:transition>
    <p:checke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Terapinin Odak Noktasının Belirlenmesi</a:t>
            </a:r>
            <a:endParaRPr lang="tr-TR" altLang="tr-TR" sz="2800" b="1" dirty="0">
              <a:solidFill>
                <a:srgbClr val="7030A0"/>
              </a:solidFill>
            </a:endParaRPr>
          </a:p>
          <a:p>
            <a:pPr marL="0" indent="0">
              <a:buNone/>
            </a:pPr>
            <a:r>
              <a:rPr lang="tr-TR" altLang="tr-TR" sz="2400" dirty="0">
                <a:solidFill>
                  <a:srgbClr val="FF0000"/>
                </a:solidFill>
              </a:rPr>
              <a:t>Adölesan Dönemi</a:t>
            </a:r>
          </a:p>
          <a:p>
            <a:pPr algn="l"/>
            <a:r>
              <a:rPr lang="tr-TR" altLang="tr-TR" sz="2000" dirty="0">
                <a:solidFill>
                  <a:srgbClr val="7030A0"/>
                </a:solidFill>
              </a:rPr>
              <a:t>Rehabilitasyonun sosyal ve iletişimsel olarak başarısı bu dönemde ortaya çıkmaktadır.</a:t>
            </a:r>
          </a:p>
          <a:p>
            <a:pPr algn="l"/>
            <a:r>
              <a:rPr lang="tr-TR" altLang="tr-TR" sz="2000" dirty="0">
                <a:solidFill>
                  <a:srgbClr val="7030A0"/>
                </a:solidFill>
              </a:rPr>
              <a:t>Estetik kaygılar bu dönemde ön planda olduğundan bireyin cihaz ile barışıklığının sorgulanması gereklidir. </a:t>
            </a:r>
          </a:p>
          <a:p>
            <a:pPr algn="l"/>
            <a:r>
              <a:rPr lang="tr-TR" altLang="tr-TR" sz="2000" dirty="0">
                <a:solidFill>
                  <a:srgbClr val="7030A0"/>
                </a:solidFill>
              </a:rPr>
              <a:t>Eğer rehabilitasyona geç başlanmışsa dil problemleri belirgin durumda olacağından bireyin bununla başa çıkması daha zor olacaktır. </a:t>
            </a:r>
          </a:p>
          <a:p>
            <a:pPr algn="l"/>
            <a:r>
              <a:rPr lang="tr-TR" altLang="tr-TR" sz="2000" dirty="0">
                <a:solidFill>
                  <a:srgbClr val="7030A0"/>
                </a:solidFill>
              </a:rPr>
              <a:t>Tüm verilerin ve mevcut durumu kendisi ile karşılıklı konuşulmalı ve birey ile ortak çözümler üretilmeye çalışılmalıdır.</a:t>
            </a:r>
          </a:p>
          <a:p>
            <a:pPr marL="0" indent="0">
              <a:buNone/>
            </a:pPr>
            <a:endParaRPr lang="tr-TR" altLang="tr-TR" sz="24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030748142"/>
      </p:ext>
    </p:extLst>
  </p:cSld>
  <p:clrMapOvr>
    <a:masterClrMapping/>
  </p:clrMapOvr>
  <p:transition>
    <p:checke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Eğitimin Başarısını Etkileyen Faktörler</a:t>
            </a:r>
          </a:p>
          <a:p>
            <a:pPr algn="l"/>
            <a:r>
              <a:rPr lang="pt-BR" altLang="tr-TR" sz="2000" b="1" dirty="0">
                <a:solidFill>
                  <a:srgbClr val="002060"/>
                </a:solidFill>
              </a:rPr>
              <a:t>İşitme kaybının başladığı yaş</a:t>
            </a:r>
          </a:p>
          <a:p>
            <a:pPr algn="l"/>
            <a:r>
              <a:rPr lang="pt-BR" altLang="tr-TR" sz="2000" b="1" dirty="0">
                <a:solidFill>
                  <a:srgbClr val="002060"/>
                </a:solidFill>
              </a:rPr>
              <a:t>İşitme Kaybının süresi</a:t>
            </a:r>
          </a:p>
          <a:p>
            <a:pPr algn="l"/>
            <a:r>
              <a:rPr lang="pt-BR" altLang="tr-TR" sz="2000" b="1" dirty="0">
                <a:solidFill>
                  <a:srgbClr val="002060"/>
                </a:solidFill>
              </a:rPr>
              <a:t>Kullanılan amplifikasyon teknolojisinin özelliği ve sağladığı kazanç miktarı</a:t>
            </a:r>
          </a:p>
          <a:p>
            <a:pPr algn="l"/>
            <a:r>
              <a:rPr lang="pt-BR" altLang="tr-TR" sz="2000" b="1" dirty="0">
                <a:solidFill>
                  <a:srgbClr val="002060"/>
                </a:solidFill>
              </a:rPr>
              <a:t>Çocuğun genel sağlık durumu ve ek hastalıkların düzeyi</a:t>
            </a:r>
          </a:p>
          <a:p>
            <a:pPr algn="l"/>
            <a:r>
              <a:rPr lang="pt-BR" altLang="tr-TR" sz="2000" b="1" dirty="0">
                <a:solidFill>
                  <a:srgbClr val="002060"/>
                </a:solidFill>
              </a:rPr>
              <a:t>Zihinsel gelişim, zeka düzeyi ve dikkat becerisinin düzeyi</a:t>
            </a:r>
          </a:p>
          <a:p>
            <a:pPr algn="l"/>
            <a:r>
              <a:rPr lang="pt-BR" altLang="tr-TR" sz="2000" b="1" dirty="0">
                <a:solidFill>
                  <a:srgbClr val="002060"/>
                </a:solidFill>
              </a:rPr>
              <a:t>Aile, Eğitmen, Rehabilitasyon Elemanları tarafından sağlanan motivasyon ve çocuğun iç motivasyonu</a:t>
            </a:r>
          </a:p>
          <a:p>
            <a:pPr algn="l"/>
            <a:r>
              <a:rPr lang="pt-BR" altLang="tr-TR" sz="2000" b="1" dirty="0">
                <a:solidFill>
                  <a:srgbClr val="002060"/>
                </a:solidFill>
              </a:rPr>
              <a:t>Ailenin destek ve ilgi düzeyi</a:t>
            </a:r>
          </a:p>
          <a:p>
            <a:pPr marL="0" indent="0">
              <a:buNone/>
            </a:pPr>
            <a:endParaRPr lang="tr-TR" altLang="tr-TR" sz="24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534040319"/>
      </p:ext>
    </p:extLst>
  </p:cSld>
  <p:clrMapOvr>
    <a:masterClrMapping/>
  </p:clrMapOvr>
  <p:transition>
    <p:checke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251520" y="1772816"/>
            <a:ext cx="8280920" cy="4608512"/>
          </a:xfrm>
        </p:spPr>
        <p:txBody>
          <a:bodyPr/>
          <a:lstStyle/>
          <a:p>
            <a:pPr>
              <a:buNone/>
            </a:pPr>
            <a:r>
              <a:rPr lang="tr-TR" altLang="tr-TR" dirty="0">
                <a:solidFill>
                  <a:srgbClr val="7030A0"/>
                </a:solidFill>
              </a:rPr>
              <a:t>	</a:t>
            </a:r>
            <a:r>
              <a:rPr lang="it-IT" altLang="tr-TR" sz="2400" b="1" u="sng" dirty="0">
                <a:solidFill>
                  <a:srgbClr val="C00000"/>
                </a:solidFill>
              </a:rPr>
              <a:t>İŞİTME KAYIPLI ÇOCUKLARDA EĞİTİM YAKLAŞIMLARI</a:t>
            </a:r>
            <a:endParaRPr lang="tr-TR" altLang="tr-TR" sz="2400" b="1" dirty="0">
              <a:solidFill>
                <a:srgbClr val="C00000"/>
              </a:solidFill>
            </a:endParaRPr>
          </a:p>
          <a:p>
            <a:pPr marL="0" indent="0">
              <a:buNone/>
            </a:pPr>
            <a:r>
              <a:rPr lang="pt-BR" altLang="tr-TR" sz="2800" b="1" dirty="0">
                <a:solidFill>
                  <a:srgbClr val="7030A0"/>
                </a:solidFill>
              </a:rPr>
              <a:t>Eğitimin Başarısını Etkileyen Faktörler</a:t>
            </a:r>
            <a:endParaRPr lang="tr-TR" altLang="tr-TR" sz="2800" b="1" dirty="0">
              <a:solidFill>
                <a:srgbClr val="7030A0"/>
              </a:solidFill>
            </a:endParaRPr>
          </a:p>
          <a:p>
            <a:pPr marL="0" indent="0">
              <a:buNone/>
            </a:pPr>
            <a:r>
              <a:rPr lang="tr-TR" altLang="tr-TR" sz="2800" b="1" u="sng" dirty="0">
                <a:solidFill>
                  <a:srgbClr val="FF0000"/>
                </a:solidFill>
              </a:rPr>
              <a:t>SON SÖZ</a:t>
            </a:r>
            <a:endParaRPr lang="pt-BR" altLang="tr-TR" sz="2800" b="1" u="sng" dirty="0">
              <a:solidFill>
                <a:srgbClr val="FF0000"/>
              </a:solidFill>
            </a:endParaRPr>
          </a:p>
          <a:p>
            <a:pPr marL="0" indent="0">
              <a:buNone/>
            </a:pPr>
            <a:r>
              <a:rPr lang="tr-TR" altLang="tr-TR" sz="2000" b="1" dirty="0">
                <a:solidFill>
                  <a:srgbClr val="FF0000"/>
                </a:solidFill>
              </a:rPr>
              <a:t>Başarıyı etkileyen</a:t>
            </a:r>
            <a:r>
              <a:rPr lang="pt-BR" altLang="tr-TR" sz="2000" b="1" dirty="0">
                <a:solidFill>
                  <a:srgbClr val="FF0000"/>
                </a:solidFill>
              </a:rPr>
              <a:t> faktörler göz önüne alınarak her çocuğun kendisine özel hedefler belirlenmesi ve bu hedeflere yönelik programlar belirlenmesi gerekmektedir.</a:t>
            </a:r>
            <a:endParaRPr lang="tr-TR" altLang="tr-TR" sz="2400" dirty="0">
              <a:solidFill>
                <a:srgbClr val="FF0000"/>
              </a:solidFill>
            </a:endParaRP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807491640"/>
      </p:ext>
    </p:extLst>
  </p:cSld>
  <p:clrMapOvr>
    <a:masterClrMapping/>
  </p:clrMapOvr>
  <p:transition>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tr-TR" altLang="tr-TR" sz="2800" dirty="0"/>
              <a:t>İşitme duyusu henüz anne karnında gelişimine başlarken optimal verimli hale gelmesi için iki yaşa kadar beklemek gerekir. </a:t>
            </a:r>
          </a:p>
          <a:p>
            <a:pPr algn="l"/>
            <a:r>
              <a:rPr lang="tr-TR" altLang="tr-TR" sz="2800" dirty="0"/>
              <a:t>İşitme duyusu işitme yollarının gelişimini tamamlaması ve nöroplastisite ile gelişimini tamamlarken, işitme algısı veya işitsel algı yani konuşmanın ve dilin anlaşılması ileri düzey özelleşmiş beyin gelişimini gerektirir. </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897997801"/>
      </p:ext>
    </p:extLst>
  </p:cSld>
  <p:clrMapOvr>
    <a:masterClrMapping/>
  </p:clrMapOvr>
  <p:transition>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611068"/>
            <a:ext cx="8568952" cy="4899446"/>
          </a:xfrm>
        </p:spPr>
        <p:txBody>
          <a:bodyPr/>
          <a:lstStyle/>
          <a:p>
            <a:pPr>
              <a:buNone/>
            </a:pPr>
            <a:r>
              <a:rPr lang="tr-TR" altLang="tr-TR" sz="2400" dirty="0">
                <a:solidFill>
                  <a:srgbClr val="7030A0"/>
                </a:solidFill>
              </a:rPr>
              <a:t>	</a:t>
            </a:r>
            <a:r>
              <a:rPr lang="it-IT" altLang="tr-TR" sz="2000" b="1" u="sng" dirty="0">
                <a:solidFill>
                  <a:srgbClr val="C00000"/>
                </a:solidFill>
              </a:rPr>
              <a:t>EĞİTSEL DEĞERLENDİRME VE TESTLER</a:t>
            </a:r>
            <a:endParaRPr lang="tr-TR" altLang="tr-TR" sz="2000" b="1" dirty="0">
              <a:solidFill>
                <a:srgbClr val="C00000"/>
              </a:solidFill>
            </a:endParaRPr>
          </a:p>
          <a:p>
            <a:pPr marL="0" indent="0">
              <a:buNone/>
            </a:pPr>
            <a:r>
              <a:rPr lang="pt-BR" altLang="tr-TR" sz="2800" b="1" dirty="0">
                <a:solidFill>
                  <a:srgbClr val="7030A0"/>
                </a:solidFill>
              </a:rPr>
              <a:t>Değerlendirme Testleri</a:t>
            </a:r>
            <a:endParaRPr lang="tr-TR" altLang="tr-TR" sz="2800" b="1" dirty="0">
              <a:solidFill>
                <a:srgbClr val="7030A0"/>
              </a:solidFill>
            </a:endParaRPr>
          </a:p>
          <a:p>
            <a:pPr algn="l"/>
            <a:r>
              <a:rPr lang="tr-TR" altLang="tr-TR" sz="2800" dirty="0"/>
              <a:t>Konuşmanın algılanabilmesi için </a:t>
            </a:r>
            <a:r>
              <a:rPr lang="tr-TR" altLang="tr-TR" sz="2800" dirty="0" err="1"/>
              <a:t>temporal</a:t>
            </a:r>
            <a:r>
              <a:rPr lang="tr-TR" altLang="tr-TR" sz="2800" dirty="0"/>
              <a:t> kortekste işitme algı hafızasının da aktive olması gerekmektedir. </a:t>
            </a:r>
          </a:p>
          <a:p>
            <a:pPr algn="l"/>
            <a:r>
              <a:rPr lang="tr-TR" altLang="tr-TR" sz="2800" dirty="0"/>
              <a:t>Daha önceki konuşmaların ve seslerin hatırlanması gerekir. Bu deneyimler sayesinde birey konuşmaya başlayabilir. </a:t>
            </a:r>
          </a:p>
        </p:txBody>
      </p:sp>
      <p:sp>
        <p:nvSpPr>
          <p:cNvPr id="2" name="Dikdörtgen 1"/>
          <p:cNvSpPr/>
          <p:nvPr/>
        </p:nvSpPr>
        <p:spPr>
          <a:xfrm>
            <a:off x="179512" y="548680"/>
            <a:ext cx="8712968" cy="1077218"/>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İŞİTME KAYIPLI ÇOCUKLARIN REHABİLİTASYONU</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145817311"/>
      </p:ext>
    </p:extLst>
  </p:cSld>
  <p:clrMapOvr>
    <a:masterClrMapping/>
  </p:clrMapOvr>
  <p:transition>
    <p:checker/>
  </p:transition>
</p:sld>
</file>

<file path=ppt/theme/theme1.xml><?xml version="1.0" encoding="utf-8"?>
<a:theme xmlns:a="http://schemas.openxmlformats.org/drawingml/2006/main" name="Bilim fuarı projesinin sunumu">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Verdana"/>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tr-TR"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tr-TR"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Bilim fuarı projesinin sunumu</Template>
  <TotalTime>569</TotalTime>
  <Words>315</Words>
  <Application>Microsoft Office PowerPoint</Application>
  <PresentationFormat>Ekran Gösterisi (4:3)</PresentationFormat>
  <Paragraphs>607</Paragraphs>
  <Slides>72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72</vt:i4>
      </vt:variant>
    </vt:vector>
  </HeadingPairs>
  <TitlesOfParts>
    <vt:vector size="77" baseType="lpstr">
      <vt:lpstr>Arial</vt:lpstr>
      <vt:lpstr>Times New Roman</vt:lpstr>
      <vt:lpstr>Verdana</vt:lpstr>
      <vt:lpstr>Wingdings</vt:lpstr>
      <vt:lpstr>Bilim fuarı projesinin sunumu</vt:lpstr>
      <vt:lpstr>PEDİATRİK ODYOLOJİ</vt:lpstr>
      <vt:lpstr>PEDİATRİK ODYOLOJİ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PEDİATRİK ODYOLOJİ</dc:title>
  <dc:creator>samsung-pc</dc:creator>
  <cp:lastModifiedBy>kemal tuskan</cp:lastModifiedBy>
  <cp:revision>66</cp:revision>
  <dcterms:created xsi:type="dcterms:W3CDTF">2017-04-09T10:41:57Z</dcterms:created>
  <dcterms:modified xsi:type="dcterms:W3CDTF">2017-05-05T09:34:37Z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TC010183731055</vt:lpwstr>
  </property>
</Properties>
</file>